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</p:sldIdLst>
  <p:sldSz cx="9144000" cy="6858000" type="screen4x3"/>
  <p:notesSz cx="9144000" cy="6858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4677" y="74674"/>
            <a:ext cx="9069322" cy="6783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5343" y="728217"/>
            <a:ext cx="226250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E564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755"/>
              </a:lnSpc>
            </a:pPr>
            <a:fld id="{81D60167-4931-47E6-BA6A-407CBD079E47}" type="slidenum">
              <a:rPr spc="-5" dirty="0"/>
              <a:pPr marL="25400">
                <a:lnSpc>
                  <a:spcPts val="2755"/>
                </a:lnSpc>
              </a:pPr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E564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755"/>
              </a:lnSpc>
            </a:pPr>
            <a:fld id="{81D60167-4931-47E6-BA6A-407CBD079E47}" type="slidenum">
              <a:rPr spc="-5" dirty="0"/>
              <a:pPr marL="25400">
                <a:lnSpc>
                  <a:spcPts val="2755"/>
                </a:lnSpc>
              </a:pPr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6/26/2020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E564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755"/>
              </a:lnSpc>
            </a:pPr>
            <a:fld id="{81D60167-4931-47E6-BA6A-407CBD079E47}" type="slidenum">
              <a:rPr spc="-5" dirty="0"/>
              <a:pPr marL="25400">
                <a:lnSpc>
                  <a:spcPts val="2755"/>
                </a:lnSpc>
              </a:pPr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4677" y="74674"/>
            <a:ext cx="9069322" cy="6783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6/26/2020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E564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755"/>
              </a:lnSpc>
            </a:pPr>
            <a:fld id="{81D60167-4931-47E6-BA6A-407CBD079E47}" type="slidenum">
              <a:rPr spc="-5" dirty="0"/>
              <a:pPr marL="25400">
                <a:lnSpc>
                  <a:spcPts val="2755"/>
                </a:lnSpc>
              </a:pPr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4677" y="74674"/>
            <a:ext cx="9069322" cy="6783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6/26/2020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E564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755"/>
              </a:lnSpc>
            </a:pPr>
            <a:fld id="{81D60167-4931-47E6-BA6A-407CBD079E47}" type="slidenum">
              <a:rPr spc="-5" dirty="0"/>
              <a:pPr marL="25400">
                <a:lnSpc>
                  <a:spcPts val="2755"/>
                </a:lnSpc>
              </a:pPr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4677" y="74674"/>
            <a:ext cx="9069322" cy="6783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31594" y="499313"/>
            <a:ext cx="1036955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42645" y="1892045"/>
            <a:ext cx="7658709" cy="2244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88831" y="6456291"/>
            <a:ext cx="389254" cy="366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5E564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755"/>
              </a:lnSpc>
            </a:pPr>
            <a:fld id="{81D60167-4931-47E6-BA6A-407CBD079E47}" type="slidenum">
              <a:rPr spc="-5" dirty="0"/>
              <a:pPr marL="25400">
                <a:lnSpc>
                  <a:spcPts val="2755"/>
                </a:lnSpc>
              </a:pPr>
              <a:t>‹Nº›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26" Type="http://schemas.openxmlformats.org/officeDocument/2006/relationships/image" Target="../media/image143.png"/><Relationship Id="rId39" Type="http://schemas.openxmlformats.org/officeDocument/2006/relationships/image" Target="../media/image156.png"/><Relationship Id="rId21" Type="http://schemas.openxmlformats.org/officeDocument/2006/relationships/image" Target="../media/image138.png"/><Relationship Id="rId34" Type="http://schemas.openxmlformats.org/officeDocument/2006/relationships/image" Target="../media/image151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5" Type="http://schemas.openxmlformats.org/officeDocument/2006/relationships/image" Target="../media/image142.png"/><Relationship Id="rId33" Type="http://schemas.openxmlformats.org/officeDocument/2006/relationships/image" Target="../media/image150.png"/><Relationship Id="rId38" Type="http://schemas.openxmlformats.org/officeDocument/2006/relationships/image" Target="../media/image155.pn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24" Type="http://schemas.openxmlformats.org/officeDocument/2006/relationships/image" Target="../media/image141.png"/><Relationship Id="rId32" Type="http://schemas.openxmlformats.org/officeDocument/2006/relationships/image" Target="../media/image149.png"/><Relationship Id="rId37" Type="http://schemas.openxmlformats.org/officeDocument/2006/relationships/image" Target="../media/image154.png"/><Relationship Id="rId40" Type="http://schemas.openxmlformats.org/officeDocument/2006/relationships/image" Target="../media/image157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36" Type="http://schemas.openxmlformats.org/officeDocument/2006/relationships/image" Target="../media/image153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31" Type="http://schemas.openxmlformats.org/officeDocument/2006/relationships/image" Target="../media/image148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Relationship Id="rId30" Type="http://schemas.openxmlformats.org/officeDocument/2006/relationships/image" Target="../media/image147.png"/><Relationship Id="rId35" Type="http://schemas.openxmlformats.org/officeDocument/2006/relationships/image" Target="../media/image152.png"/><Relationship Id="rId8" Type="http://schemas.openxmlformats.org/officeDocument/2006/relationships/image" Target="../media/image125.png"/><Relationship Id="rId3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47" Type="http://schemas.openxmlformats.org/officeDocument/2006/relationships/image" Target="../media/image50.png"/><Relationship Id="rId50" Type="http://schemas.openxmlformats.org/officeDocument/2006/relationships/image" Target="../media/image53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9" Type="http://schemas.openxmlformats.org/officeDocument/2006/relationships/image" Target="../media/image32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45" Type="http://schemas.openxmlformats.org/officeDocument/2006/relationships/image" Target="../media/image48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49" Type="http://schemas.openxmlformats.org/officeDocument/2006/relationships/image" Target="../media/image52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4" Type="http://schemas.openxmlformats.org/officeDocument/2006/relationships/image" Target="../media/image47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openxmlformats.org/officeDocument/2006/relationships/image" Target="../media/image46.png"/><Relationship Id="rId48" Type="http://schemas.openxmlformats.org/officeDocument/2006/relationships/image" Target="../media/image51.png"/><Relationship Id="rId8" Type="http://schemas.openxmlformats.org/officeDocument/2006/relationships/image" Target="../media/image11.png"/><Relationship Id="rId51" Type="http://schemas.openxmlformats.org/officeDocument/2006/relationships/image" Target="../media/image54.pn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46" Type="http://schemas.openxmlformats.org/officeDocument/2006/relationships/image" Target="../media/image49.png"/><Relationship Id="rId20" Type="http://schemas.openxmlformats.org/officeDocument/2006/relationships/image" Target="../media/image23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7" Type="http://schemas.openxmlformats.org/officeDocument/2006/relationships/image" Target="../media/image227.png"/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6.jpeg"/><Relationship Id="rId5" Type="http://schemas.openxmlformats.org/officeDocument/2006/relationships/image" Target="../media/image225.jpeg"/><Relationship Id="rId4" Type="http://schemas.openxmlformats.org/officeDocument/2006/relationships/image" Target="../media/image22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85417"/>
            <a:ext cx="3077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Garamond"/>
                <a:cs typeface="Garamond"/>
              </a:rPr>
              <a:t>Rol de Las</a:t>
            </a:r>
            <a:r>
              <a:rPr sz="3600" spc="-114" dirty="0">
                <a:latin typeface="Garamond"/>
                <a:cs typeface="Garamond"/>
              </a:rPr>
              <a:t> </a:t>
            </a:r>
            <a:r>
              <a:rPr sz="3600" dirty="0">
                <a:latin typeface="Garamond"/>
                <a:cs typeface="Garamond"/>
              </a:rPr>
              <a:t>TI/SI</a:t>
            </a:r>
            <a:endParaRPr sz="3600">
              <a:latin typeface="Garamond"/>
              <a:cs typeface="Garamon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12594" y="3886580"/>
            <a:ext cx="54121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Garamond"/>
                <a:cs typeface="Garamond"/>
              </a:rPr>
              <a:t>La </a:t>
            </a:r>
            <a:r>
              <a:rPr sz="3200" spc="-5" dirty="0">
                <a:latin typeface="Garamond"/>
                <a:cs typeface="Garamond"/>
              </a:rPr>
              <a:t>Organización </a:t>
            </a:r>
            <a:r>
              <a:rPr sz="3200" dirty="0">
                <a:latin typeface="Garamond"/>
                <a:cs typeface="Garamond"/>
              </a:rPr>
              <a:t>como un</a:t>
            </a:r>
            <a:r>
              <a:rPr sz="3200" spc="-30" dirty="0">
                <a:latin typeface="Garamond"/>
                <a:cs typeface="Garamond"/>
              </a:rPr>
              <a:t> </a:t>
            </a:r>
            <a:r>
              <a:rPr sz="3200" spc="-5" dirty="0">
                <a:latin typeface="Garamond"/>
                <a:cs typeface="Garamond"/>
              </a:rPr>
              <a:t>sistema</a:t>
            </a:r>
            <a:endParaRPr sz="32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68948" y="2248315"/>
            <a:ext cx="2557780" cy="1256665"/>
          </a:xfrm>
          <a:custGeom>
            <a:avLst/>
            <a:gdLst/>
            <a:ahLst/>
            <a:cxnLst/>
            <a:rect l="l" t="t" r="r" b="b"/>
            <a:pathLst>
              <a:path w="2557779" h="1256664">
                <a:moveTo>
                  <a:pt x="539068" y="0"/>
                </a:moveTo>
                <a:lnTo>
                  <a:pt x="489903" y="22803"/>
                </a:lnTo>
                <a:lnTo>
                  <a:pt x="444132" y="49883"/>
                </a:lnTo>
                <a:lnTo>
                  <a:pt x="439048" y="103116"/>
                </a:lnTo>
                <a:lnTo>
                  <a:pt x="446678" y="165613"/>
                </a:lnTo>
                <a:lnTo>
                  <a:pt x="465324" y="188417"/>
                </a:lnTo>
                <a:lnTo>
                  <a:pt x="454307" y="202812"/>
                </a:lnTo>
                <a:lnTo>
                  <a:pt x="465324" y="226400"/>
                </a:lnTo>
                <a:lnTo>
                  <a:pt x="501768" y="283054"/>
                </a:lnTo>
                <a:lnTo>
                  <a:pt x="486516" y="294028"/>
                </a:lnTo>
                <a:lnTo>
                  <a:pt x="456004" y="313483"/>
                </a:lnTo>
                <a:lnTo>
                  <a:pt x="421250" y="319398"/>
                </a:lnTo>
                <a:lnTo>
                  <a:pt x="345816" y="353176"/>
                </a:lnTo>
                <a:lnTo>
                  <a:pt x="298348" y="370065"/>
                </a:lnTo>
                <a:lnTo>
                  <a:pt x="237325" y="423299"/>
                </a:lnTo>
                <a:lnTo>
                  <a:pt x="174605" y="474821"/>
                </a:lnTo>
                <a:lnTo>
                  <a:pt x="145783" y="573655"/>
                </a:lnTo>
                <a:lnTo>
                  <a:pt x="117817" y="697003"/>
                </a:lnTo>
                <a:lnTo>
                  <a:pt x="67807" y="772192"/>
                </a:lnTo>
                <a:lnTo>
                  <a:pt x="54245" y="863437"/>
                </a:lnTo>
                <a:lnTo>
                  <a:pt x="24580" y="869345"/>
                </a:lnTo>
                <a:lnTo>
                  <a:pt x="0" y="905674"/>
                </a:lnTo>
                <a:lnTo>
                  <a:pt x="58483" y="956363"/>
                </a:lnTo>
                <a:lnTo>
                  <a:pt x="223763" y="1013815"/>
                </a:lnTo>
                <a:lnTo>
                  <a:pt x="1104377" y="1256278"/>
                </a:lnTo>
                <a:lnTo>
                  <a:pt x="1465467" y="1252899"/>
                </a:lnTo>
                <a:lnTo>
                  <a:pt x="1948632" y="1222485"/>
                </a:lnTo>
                <a:lnTo>
                  <a:pt x="2241055" y="1169260"/>
                </a:lnTo>
                <a:lnTo>
                  <a:pt x="2507167" y="1040004"/>
                </a:lnTo>
                <a:lnTo>
                  <a:pt x="2557152" y="986778"/>
                </a:lnTo>
                <a:lnTo>
                  <a:pt x="2537685" y="956363"/>
                </a:lnTo>
                <a:lnTo>
                  <a:pt x="2545315" y="933552"/>
                </a:lnTo>
                <a:lnTo>
                  <a:pt x="2541893" y="907363"/>
                </a:lnTo>
                <a:lnTo>
                  <a:pt x="2540252" y="875259"/>
                </a:lnTo>
                <a:lnTo>
                  <a:pt x="2515645" y="782333"/>
                </a:lnTo>
                <a:lnTo>
                  <a:pt x="1448496" y="782333"/>
                </a:lnTo>
                <a:lnTo>
                  <a:pt x="1240855" y="734174"/>
                </a:lnTo>
                <a:lnTo>
                  <a:pt x="1178178" y="711363"/>
                </a:lnTo>
                <a:lnTo>
                  <a:pt x="1273085" y="582948"/>
                </a:lnTo>
                <a:lnTo>
                  <a:pt x="1106088" y="413963"/>
                </a:lnTo>
                <a:lnTo>
                  <a:pt x="733161" y="27079"/>
                </a:lnTo>
                <a:lnTo>
                  <a:pt x="699263" y="21164"/>
                </a:lnTo>
                <a:lnTo>
                  <a:pt x="642468" y="4275"/>
                </a:lnTo>
                <a:lnTo>
                  <a:pt x="590771" y="4275"/>
                </a:lnTo>
                <a:lnTo>
                  <a:pt x="539068" y="0"/>
                </a:lnTo>
                <a:close/>
              </a:path>
              <a:path w="2557779" h="1256664">
                <a:moveTo>
                  <a:pt x="1508678" y="756985"/>
                </a:moveTo>
                <a:lnTo>
                  <a:pt x="1448496" y="782333"/>
                </a:lnTo>
                <a:lnTo>
                  <a:pt x="2515645" y="782333"/>
                </a:lnTo>
                <a:lnTo>
                  <a:pt x="2512513" y="770504"/>
                </a:lnTo>
                <a:lnTo>
                  <a:pt x="1549393" y="770504"/>
                </a:lnTo>
                <a:lnTo>
                  <a:pt x="1508678" y="756985"/>
                </a:lnTo>
                <a:close/>
              </a:path>
              <a:path w="2557779" h="1256664">
                <a:moveTo>
                  <a:pt x="2072347" y="70122"/>
                </a:moveTo>
                <a:lnTo>
                  <a:pt x="2046891" y="80312"/>
                </a:lnTo>
                <a:lnTo>
                  <a:pt x="1583263" y="721503"/>
                </a:lnTo>
                <a:lnTo>
                  <a:pt x="1549393" y="770504"/>
                </a:lnTo>
                <a:lnTo>
                  <a:pt x="2512513" y="770504"/>
                </a:lnTo>
                <a:lnTo>
                  <a:pt x="2499537" y="721503"/>
                </a:lnTo>
                <a:lnTo>
                  <a:pt x="2408837" y="575344"/>
                </a:lnTo>
                <a:lnTo>
                  <a:pt x="2309651" y="450307"/>
                </a:lnTo>
                <a:lnTo>
                  <a:pt x="2256243" y="398784"/>
                </a:lnTo>
                <a:lnTo>
                  <a:pt x="2237633" y="386955"/>
                </a:lnTo>
                <a:lnTo>
                  <a:pt x="2239344" y="354815"/>
                </a:lnTo>
                <a:lnTo>
                  <a:pt x="2262233" y="296523"/>
                </a:lnTo>
                <a:lnTo>
                  <a:pt x="2283411" y="271224"/>
                </a:lnTo>
                <a:lnTo>
                  <a:pt x="2273214" y="201102"/>
                </a:lnTo>
                <a:lnTo>
                  <a:pt x="2260522" y="153784"/>
                </a:lnTo>
                <a:lnTo>
                  <a:pt x="2214744" y="109815"/>
                </a:lnTo>
                <a:lnTo>
                  <a:pt x="2180018" y="76037"/>
                </a:lnTo>
                <a:lnTo>
                  <a:pt x="2072347" y="70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34213" y="3059367"/>
            <a:ext cx="279400" cy="132080"/>
          </a:xfrm>
          <a:custGeom>
            <a:avLst/>
            <a:gdLst/>
            <a:ahLst/>
            <a:cxnLst/>
            <a:rect l="l" t="t" r="r" b="b"/>
            <a:pathLst>
              <a:path w="279400" h="132080">
                <a:moveTo>
                  <a:pt x="186472" y="0"/>
                </a:moveTo>
                <a:lnTo>
                  <a:pt x="0" y="74348"/>
                </a:lnTo>
                <a:lnTo>
                  <a:pt x="11866" y="131792"/>
                </a:lnTo>
                <a:lnTo>
                  <a:pt x="55091" y="111518"/>
                </a:lnTo>
                <a:lnTo>
                  <a:pt x="40681" y="103074"/>
                </a:lnTo>
                <a:lnTo>
                  <a:pt x="278855" y="22811"/>
                </a:lnTo>
                <a:lnTo>
                  <a:pt x="186472" y="0"/>
                </a:lnTo>
                <a:close/>
              </a:path>
            </a:pathLst>
          </a:custGeom>
          <a:solidFill>
            <a:srgbClr val="F5DE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13186" y="3019660"/>
            <a:ext cx="568325" cy="269240"/>
          </a:xfrm>
          <a:custGeom>
            <a:avLst/>
            <a:gdLst/>
            <a:ahLst/>
            <a:cxnLst/>
            <a:rect l="l" t="t" r="r" b="b"/>
            <a:pathLst>
              <a:path w="568325" h="269239">
                <a:moveTo>
                  <a:pt x="191526" y="0"/>
                </a:moveTo>
                <a:lnTo>
                  <a:pt x="0" y="14366"/>
                </a:lnTo>
                <a:lnTo>
                  <a:pt x="5062" y="88707"/>
                </a:lnTo>
                <a:lnTo>
                  <a:pt x="83070" y="119970"/>
                </a:lnTo>
                <a:lnTo>
                  <a:pt x="303475" y="179951"/>
                </a:lnTo>
                <a:lnTo>
                  <a:pt x="303475" y="254292"/>
                </a:lnTo>
                <a:lnTo>
                  <a:pt x="386474" y="268659"/>
                </a:lnTo>
                <a:lnTo>
                  <a:pt x="514461" y="171500"/>
                </a:lnTo>
                <a:lnTo>
                  <a:pt x="317879" y="171500"/>
                </a:lnTo>
                <a:lnTo>
                  <a:pt x="294990" y="134329"/>
                </a:lnTo>
                <a:lnTo>
                  <a:pt x="274596" y="111518"/>
                </a:lnTo>
                <a:lnTo>
                  <a:pt x="266182" y="82792"/>
                </a:lnTo>
                <a:lnTo>
                  <a:pt x="266182" y="51537"/>
                </a:lnTo>
                <a:lnTo>
                  <a:pt x="297485" y="25348"/>
                </a:lnTo>
                <a:lnTo>
                  <a:pt x="191526" y="0"/>
                </a:lnTo>
                <a:close/>
              </a:path>
              <a:path w="568325" h="269239">
                <a:moveTo>
                  <a:pt x="567875" y="130951"/>
                </a:moveTo>
                <a:lnTo>
                  <a:pt x="317879" y="171500"/>
                </a:lnTo>
                <a:lnTo>
                  <a:pt x="514461" y="171500"/>
                </a:lnTo>
                <a:lnTo>
                  <a:pt x="567875" y="130951"/>
                </a:lnTo>
                <a:close/>
              </a:path>
            </a:pathLst>
          </a:custGeom>
          <a:solidFill>
            <a:srgbClr val="F5DE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13949" y="3208904"/>
            <a:ext cx="1990725" cy="306070"/>
          </a:xfrm>
          <a:custGeom>
            <a:avLst/>
            <a:gdLst/>
            <a:ahLst/>
            <a:cxnLst/>
            <a:rect l="l" t="t" r="r" b="b"/>
            <a:pathLst>
              <a:path w="1990725" h="306070">
                <a:moveTo>
                  <a:pt x="291553" y="0"/>
                </a:moveTo>
                <a:lnTo>
                  <a:pt x="83063" y="79414"/>
                </a:lnTo>
                <a:lnTo>
                  <a:pt x="0" y="142774"/>
                </a:lnTo>
                <a:lnTo>
                  <a:pt x="533135" y="299913"/>
                </a:lnTo>
                <a:lnTo>
                  <a:pt x="972162" y="305827"/>
                </a:lnTo>
                <a:lnTo>
                  <a:pt x="1418890" y="279637"/>
                </a:lnTo>
                <a:lnTo>
                  <a:pt x="1645998" y="248378"/>
                </a:lnTo>
                <a:lnTo>
                  <a:pt x="1751023" y="205292"/>
                </a:lnTo>
                <a:lnTo>
                  <a:pt x="1307012" y="205292"/>
                </a:lnTo>
                <a:lnTo>
                  <a:pt x="1137832" y="170652"/>
                </a:lnTo>
                <a:lnTo>
                  <a:pt x="530568" y="170652"/>
                </a:lnTo>
                <a:lnTo>
                  <a:pt x="286490" y="42244"/>
                </a:lnTo>
                <a:lnTo>
                  <a:pt x="291553" y="0"/>
                </a:lnTo>
                <a:close/>
              </a:path>
              <a:path w="1990725" h="306070">
                <a:moveTo>
                  <a:pt x="1843514" y="16048"/>
                </a:moveTo>
                <a:lnTo>
                  <a:pt x="1496827" y="122500"/>
                </a:lnTo>
                <a:lnTo>
                  <a:pt x="1307012" y="205292"/>
                </a:lnTo>
                <a:lnTo>
                  <a:pt x="1751023" y="205292"/>
                </a:lnTo>
                <a:lnTo>
                  <a:pt x="1938421" y="128414"/>
                </a:lnTo>
                <a:lnTo>
                  <a:pt x="1990117" y="54066"/>
                </a:lnTo>
                <a:lnTo>
                  <a:pt x="1843514" y="16048"/>
                </a:lnTo>
                <a:close/>
              </a:path>
              <a:path w="1990725" h="306070">
                <a:moveTo>
                  <a:pt x="790762" y="102226"/>
                </a:moveTo>
                <a:lnTo>
                  <a:pt x="530568" y="170652"/>
                </a:lnTo>
                <a:lnTo>
                  <a:pt x="1137832" y="170652"/>
                </a:lnTo>
                <a:lnTo>
                  <a:pt x="1026426" y="147841"/>
                </a:lnTo>
                <a:lnTo>
                  <a:pt x="790762" y="102226"/>
                </a:lnTo>
                <a:close/>
              </a:path>
            </a:pathLst>
          </a:custGeom>
          <a:solidFill>
            <a:srgbClr val="F5DE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99461" y="1845325"/>
            <a:ext cx="2519009" cy="1629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5180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Situación </a:t>
            </a:r>
            <a:r>
              <a:rPr spc="-5" dirty="0"/>
              <a:t>actual,</a:t>
            </a:r>
            <a:r>
              <a:rPr spc="-75" dirty="0"/>
              <a:t> </a:t>
            </a:r>
            <a:r>
              <a:rPr spc="-5" dirty="0"/>
              <a:t>comentarios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93444" y="1806092"/>
            <a:ext cx="7446009" cy="326897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770"/>
              </a:spcBef>
              <a:buClr>
                <a:srgbClr val="FF6600"/>
              </a:buClr>
              <a:buFont typeface="Wingdings"/>
              <a:buChar char=""/>
              <a:tabLst>
                <a:tab pos="299720" algn="l"/>
              </a:tabLst>
            </a:pPr>
            <a:r>
              <a:rPr sz="2800" spc="-5" dirty="0">
                <a:latin typeface="Garamond"/>
                <a:cs typeface="Garamond"/>
              </a:rPr>
              <a:t>La informática de esta empresa no</a:t>
            </a:r>
            <a:r>
              <a:rPr sz="2800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funciona</a:t>
            </a:r>
            <a:endParaRPr sz="2800">
              <a:latin typeface="Garamond"/>
              <a:cs typeface="Garamond"/>
            </a:endParaRPr>
          </a:p>
          <a:p>
            <a:pPr marL="299085" marR="5080" indent="-286385">
              <a:lnSpc>
                <a:spcPct val="100000"/>
              </a:lnSpc>
              <a:spcBef>
                <a:spcPts val="675"/>
              </a:spcBef>
              <a:buClr>
                <a:srgbClr val="FF6600"/>
              </a:buClr>
              <a:buFont typeface="Wingdings"/>
              <a:buChar char=""/>
              <a:tabLst>
                <a:tab pos="299720" algn="l"/>
              </a:tabLst>
            </a:pPr>
            <a:r>
              <a:rPr sz="2800" spc="-5" dirty="0">
                <a:latin typeface="Garamond"/>
                <a:cs typeface="Garamond"/>
              </a:rPr>
              <a:t>Los </a:t>
            </a:r>
            <a:r>
              <a:rPr sz="2800" spc="-10" dirty="0">
                <a:latin typeface="Garamond"/>
                <a:cs typeface="Garamond"/>
              </a:rPr>
              <a:t>costos </a:t>
            </a:r>
            <a:r>
              <a:rPr sz="2800" spc="-5" dirty="0">
                <a:latin typeface="Garamond"/>
                <a:cs typeface="Garamond"/>
              </a:rPr>
              <a:t>de inversión en </a:t>
            </a:r>
            <a:r>
              <a:rPr sz="2800" spc="-10" dirty="0">
                <a:latin typeface="Garamond"/>
                <a:cs typeface="Garamond"/>
              </a:rPr>
              <a:t>nuevos equipos,  </a:t>
            </a:r>
            <a:r>
              <a:rPr sz="2800" spc="-5" dirty="0">
                <a:latin typeface="Garamond"/>
                <a:cs typeface="Garamond"/>
              </a:rPr>
              <a:t>mantenimiento de los </a:t>
            </a:r>
            <a:r>
              <a:rPr sz="2800" spc="-10" dirty="0">
                <a:latin typeface="Garamond"/>
                <a:cs typeface="Garamond"/>
              </a:rPr>
              <a:t>antiguos, </a:t>
            </a:r>
            <a:r>
              <a:rPr sz="2800" spc="-5" dirty="0">
                <a:latin typeface="Garamond"/>
                <a:cs typeface="Garamond"/>
              </a:rPr>
              <a:t>costos de </a:t>
            </a:r>
            <a:r>
              <a:rPr sz="2800" spc="-10" dirty="0">
                <a:latin typeface="Garamond"/>
                <a:cs typeface="Garamond"/>
              </a:rPr>
              <a:t>personal  propio </a:t>
            </a:r>
            <a:r>
              <a:rPr sz="2800" spc="-5" dirty="0">
                <a:latin typeface="Garamond"/>
                <a:cs typeface="Garamond"/>
              </a:rPr>
              <a:t>o subcontratado no dan los frutos</a:t>
            </a:r>
            <a:r>
              <a:rPr sz="2800" spc="30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esperados</a:t>
            </a:r>
            <a:endParaRPr sz="2800">
              <a:latin typeface="Garamond"/>
              <a:cs typeface="Garamond"/>
            </a:endParaRPr>
          </a:p>
          <a:p>
            <a:pPr marL="299085" marR="434340" indent="-286385" algn="just">
              <a:lnSpc>
                <a:spcPct val="100000"/>
              </a:lnSpc>
              <a:spcBef>
                <a:spcPts val="670"/>
              </a:spcBef>
              <a:buClr>
                <a:srgbClr val="FF6600"/>
              </a:buClr>
              <a:buFont typeface="Wingdings"/>
              <a:buChar char=""/>
              <a:tabLst>
                <a:tab pos="299720" algn="l"/>
              </a:tabLst>
            </a:pPr>
            <a:r>
              <a:rPr sz="2800" spc="-5" dirty="0">
                <a:latin typeface="Garamond"/>
                <a:cs typeface="Garamond"/>
              </a:rPr>
              <a:t>Se invierte en consultores externos para preparar  planes de sistemas y estudios costo/beneficio de  </a:t>
            </a:r>
            <a:r>
              <a:rPr sz="2800" spc="-10" dirty="0">
                <a:latin typeface="Garamond"/>
                <a:cs typeface="Garamond"/>
              </a:rPr>
              <a:t>nuevas aplicaciones </a:t>
            </a:r>
            <a:r>
              <a:rPr sz="2800" spc="-5" dirty="0">
                <a:latin typeface="Garamond"/>
                <a:cs typeface="Garamond"/>
              </a:rPr>
              <a:t>y tampoco</a:t>
            </a:r>
            <a:r>
              <a:rPr sz="2800" spc="5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!!!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343" y="179323"/>
            <a:ext cx="72440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Causas </a:t>
            </a:r>
            <a:r>
              <a:rPr dirty="0"/>
              <a:t>de los </a:t>
            </a:r>
            <a:r>
              <a:rPr spc="-5" dirty="0"/>
              <a:t>problemas </a:t>
            </a:r>
            <a:r>
              <a:rPr dirty="0"/>
              <a:t>con TI/SI en</a:t>
            </a:r>
            <a:r>
              <a:rPr spc="-100" dirty="0"/>
              <a:t> </a:t>
            </a:r>
            <a:r>
              <a:rPr dirty="0"/>
              <a:t>la  </a:t>
            </a:r>
            <a:r>
              <a:rPr spc="-5" dirty="0"/>
              <a:t>empresa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5642" y="1748307"/>
            <a:ext cx="7708265" cy="386778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5"/>
              </a:spcBef>
              <a:buClr>
                <a:srgbClr val="FF6600"/>
              </a:buClr>
              <a:buFont typeface="Wingdings"/>
              <a:buChar char=""/>
              <a:tabLst>
                <a:tab pos="355600" algn="l"/>
              </a:tabLst>
            </a:pPr>
            <a:r>
              <a:rPr sz="2800" spc="-5" dirty="0">
                <a:latin typeface="Garamond"/>
                <a:cs typeface="Garamond"/>
              </a:rPr>
              <a:t>Separación entre los </a:t>
            </a:r>
            <a:r>
              <a:rPr sz="2800" dirty="0">
                <a:latin typeface="Garamond"/>
                <a:cs typeface="Garamond"/>
              </a:rPr>
              <a:t>SI </a:t>
            </a:r>
            <a:r>
              <a:rPr sz="2800" spc="-5" dirty="0">
                <a:latin typeface="Garamond"/>
                <a:cs typeface="Garamond"/>
              </a:rPr>
              <a:t>y </a:t>
            </a:r>
            <a:r>
              <a:rPr sz="2800" spc="-10" dirty="0">
                <a:latin typeface="Garamond"/>
                <a:cs typeface="Garamond"/>
              </a:rPr>
              <a:t>las </a:t>
            </a:r>
            <a:r>
              <a:rPr sz="2800" spc="-5" dirty="0">
                <a:latin typeface="Garamond"/>
                <a:cs typeface="Garamond"/>
              </a:rPr>
              <a:t>actividades de</a:t>
            </a:r>
            <a:r>
              <a:rPr sz="2800" spc="-20" dirty="0">
                <a:latin typeface="Garamond"/>
                <a:cs typeface="Garamond"/>
              </a:rPr>
              <a:t> </a:t>
            </a:r>
            <a:r>
              <a:rPr sz="2800" spc="-10" dirty="0">
                <a:latin typeface="Garamond"/>
                <a:cs typeface="Garamond"/>
              </a:rPr>
              <a:t>negocio</a:t>
            </a:r>
            <a:endParaRPr sz="2800">
              <a:latin typeface="Garamond"/>
              <a:cs typeface="Garamond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FF6600"/>
              </a:buClr>
              <a:buFont typeface="Wingdings"/>
              <a:buChar char=""/>
              <a:tabLst>
                <a:tab pos="355600" algn="l"/>
              </a:tabLst>
            </a:pPr>
            <a:r>
              <a:rPr sz="2800" spc="-5" dirty="0">
                <a:latin typeface="Garamond"/>
                <a:cs typeface="Garamond"/>
              </a:rPr>
              <a:t>Falta de </a:t>
            </a:r>
            <a:r>
              <a:rPr sz="2800" spc="-10" dirty="0">
                <a:latin typeface="Garamond"/>
                <a:cs typeface="Garamond"/>
              </a:rPr>
              <a:t>planificación </a:t>
            </a:r>
            <a:r>
              <a:rPr sz="2800" spc="-5" dirty="0">
                <a:latin typeface="Garamond"/>
                <a:cs typeface="Garamond"/>
              </a:rPr>
              <a:t>sistemática de</a:t>
            </a:r>
            <a:r>
              <a:rPr sz="2800" spc="-10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TI/SI</a:t>
            </a:r>
            <a:endParaRPr sz="2800">
              <a:latin typeface="Garamond"/>
              <a:cs typeface="Garamond"/>
            </a:endParaRPr>
          </a:p>
          <a:p>
            <a:pPr marL="355600" marR="1275715" indent="-342900">
              <a:lnSpc>
                <a:spcPct val="100000"/>
              </a:lnSpc>
              <a:spcBef>
                <a:spcPts val="670"/>
              </a:spcBef>
              <a:buClr>
                <a:srgbClr val="FF6600"/>
              </a:buClr>
              <a:buFont typeface="Wingdings"/>
              <a:buChar char=""/>
              <a:tabLst>
                <a:tab pos="355600" algn="l"/>
              </a:tabLst>
            </a:pPr>
            <a:r>
              <a:rPr sz="2800" spc="-5" dirty="0">
                <a:latin typeface="Garamond"/>
                <a:cs typeface="Garamond"/>
              </a:rPr>
              <a:t>Desconexión entre </a:t>
            </a:r>
            <a:r>
              <a:rPr sz="2800" spc="-10" dirty="0">
                <a:latin typeface="Garamond"/>
                <a:cs typeface="Garamond"/>
              </a:rPr>
              <a:t>planes </a:t>
            </a:r>
            <a:r>
              <a:rPr sz="2800" spc="-5" dirty="0">
                <a:latin typeface="Garamond"/>
                <a:cs typeface="Garamond"/>
              </a:rPr>
              <a:t>de TI/SI y planes  estratégicos de las</a:t>
            </a:r>
            <a:r>
              <a:rPr sz="2800" spc="-15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empresas</a:t>
            </a:r>
            <a:endParaRPr sz="2800">
              <a:latin typeface="Garamond"/>
              <a:cs typeface="Garamond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Clr>
                <a:srgbClr val="FF6600"/>
              </a:buClr>
              <a:buFont typeface="Wingdings"/>
              <a:buChar char=""/>
              <a:tabLst>
                <a:tab pos="355600" algn="l"/>
              </a:tabLst>
            </a:pPr>
            <a:r>
              <a:rPr sz="2800" spc="-5" dirty="0">
                <a:latin typeface="Garamond"/>
                <a:cs typeface="Garamond"/>
              </a:rPr>
              <a:t>Problemas de </a:t>
            </a:r>
            <a:r>
              <a:rPr sz="2800" spc="-10" dirty="0">
                <a:latin typeface="Garamond"/>
                <a:cs typeface="Garamond"/>
              </a:rPr>
              <a:t>asignación </a:t>
            </a:r>
            <a:r>
              <a:rPr sz="2800" spc="-5" dirty="0">
                <a:latin typeface="Garamond"/>
                <a:cs typeface="Garamond"/>
              </a:rPr>
              <a:t>de responsabilidades y toma  de decisiones </a:t>
            </a:r>
            <a:r>
              <a:rPr sz="2800" spc="-10" dirty="0">
                <a:latin typeface="Garamond"/>
                <a:cs typeface="Garamond"/>
              </a:rPr>
              <a:t>en </a:t>
            </a:r>
            <a:r>
              <a:rPr sz="2800" spc="-5" dirty="0">
                <a:latin typeface="Garamond"/>
                <a:cs typeface="Garamond"/>
              </a:rPr>
              <a:t>el depto. </a:t>
            </a:r>
            <a:r>
              <a:rPr sz="2800" dirty="0">
                <a:latin typeface="Garamond"/>
                <a:cs typeface="Garamond"/>
              </a:rPr>
              <a:t>de</a:t>
            </a:r>
            <a:r>
              <a:rPr sz="2800" spc="-25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Informática</a:t>
            </a:r>
            <a:endParaRPr sz="2800">
              <a:latin typeface="Garamond"/>
              <a:cs typeface="Garamond"/>
            </a:endParaRPr>
          </a:p>
          <a:p>
            <a:pPr marL="355600" marR="835025" indent="-342900">
              <a:lnSpc>
                <a:spcPct val="100000"/>
              </a:lnSpc>
              <a:spcBef>
                <a:spcPts val="670"/>
              </a:spcBef>
              <a:buClr>
                <a:srgbClr val="FF6600"/>
              </a:buClr>
              <a:buFont typeface="Wingdings"/>
              <a:buChar char=""/>
              <a:tabLst>
                <a:tab pos="355600" algn="l"/>
              </a:tabLst>
            </a:pPr>
            <a:r>
              <a:rPr sz="2800" spc="-5" dirty="0">
                <a:latin typeface="Garamond"/>
                <a:cs typeface="Garamond"/>
              </a:rPr>
              <a:t>Poca comunicación entre responsables de áreas  funcionales y responsables de</a:t>
            </a:r>
            <a:r>
              <a:rPr sz="2800" spc="-30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TI/SI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526031"/>
            <a:ext cx="2300068" cy="23116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3237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TI/SI!, ¿para</a:t>
            </a:r>
            <a:r>
              <a:rPr spc="-105" dirty="0"/>
              <a:t> </a:t>
            </a:r>
            <a:r>
              <a:rPr dirty="0"/>
              <a:t>qué?</a:t>
            </a:r>
          </a:p>
        </p:txBody>
      </p:sp>
      <p:sp>
        <p:nvSpPr>
          <p:cNvPr id="8" name="object 8"/>
          <p:cNvSpPr/>
          <p:nvPr/>
        </p:nvSpPr>
        <p:spPr>
          <a:xfrm>
            <a:off x="3578352" y="4980432"/>
            <a:ext cx="4291584" cy="498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78352" y="5346191"/>
            <a:ext cx="2676144" cy="498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78352" y="5711952"/>
            <a:ext cx="3994404" cy="4983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5940" y="1885950"/>
            <a:ext cx="7722870" cy="4279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25730" indent="-342900">
              <a:lnSpc>
                <a:spcPct val="100000"/>
              </a:lnSpc>
              <a:spcBef>
                <a:spcPts val="105"/>
              </a:spcBef>
              <a:buClr>
                <a:srgbClr val="FF6600"/>
              </a:buClr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dirty="0">
                <a:latin typeface="Garamond"/>
                <a:cs typeface="Garamond"/>
              </a:rPr>
              <a:t>La idea es que </a:t>
            </a:r>
            <a:r>
              <a:rPr sz="3200" spc="-5" dirty="0">
                <a:latin typeface="Garamond"/>
                <a:cs typeface="Garamond"/>
              </a:rPr>
              <a:t>no </a:t>
            </a:r>
            <a:r>
              <a:rPr sz="3200" dirty="0">
                <a:latin typeface="Garamond"/>
                <a:cs typeface="Garamond"/>
              </a:rPr>
              <a:t>se </a:t>
            </a:r>
            <a:r>
              <a:rPr sz="3200" spc="-5" dirty="0">
                <a:latin typeface="Garamond"/>
                <a:cs typeface="Garamond"/>
              </a:rPr>
              <a:t>haga </a:t>
            </a:r>
            <a:r>
              <a:rPr sz="3200" dirty="0">
                <a:latin typeface="Garamond"/>
                <a:cs typeface="Garamond"/>
              </a:rPr>
              <a:t>lo mismo de </a:t>
            </a:r>
            <a:r>
              <a:rPr sz="3200" spc="-5" dirty="0">
                <a:latin typeface="Garamond"/>
                <a:cs typeface="Garamond"/>
              </a:rPr>
              <a:t>antes </a:t>
            </a:r>
            <a:r>
              <a:rPr sz="3200" dirty="0">
                <a:latin typeface="Garamond"/>
                <a:cs typeface="Garamond"/>
              </a:rPr>
              <a:t>y  de la misma </a:t>
            </a:r>
            <a:r>
              <a:rPr sz="3200" spc="-5" dirty="0">
                <a:latin typeface="Garamond"/>
                <a:cs typeface="Garamond"/>
              </a:rPr>
              <a:t>manera, sólo </a:t>
            </a:r>
            <a:r>
              <a:rPr sz="3200" dirty="0">
                <a:latin typeface="Garamond"/>
                <a:cs typeface="Garamond"/>
              </a:rPr>
              <a:t>que utilizando  </a:t>
            </a:r>
            <a:r>
              <a:rPr sz="3200" spc="-5" dirty="0">
                <a:latin typeface="Garamond"/>
                <a:cs typeface="Garamond"/>
              </a:rPr>
              <a:t>tecnología</a:t>
            </a:r>
            <a:r>
              <a:rPr sz="3200" spc="15" dirty="0">
                <a:latin typeface="Garamond"/>
                <a:cs typeface="Garamond"/>
              </a:rPr>
              <a:t> </a:t>
            </a:r>
            <a:r>
              <a:rPr sz="3200" spc="-5" dirty="0">
                <a:latin typeface="Garamond"/>
                <a:cs typeface="Garamond"/>
              </a:rPr>
              <a:t>diferente.</a:t>
            </a:r>
            <a:endParaRPr sz="3200">
              <a:latin typeface="Garamond"/>
              <a:cs typeface="Garamond"/>
            </a:endParaRPr>
          </a:p>
          <a:p>
            <a:pPr marL="355600" marR="5080" indent="-342900">
              <a:lnSpc>
                <a:spcPct val="100000"/>
              </a:lnSpc>
              <a:spcBef>
                <a:spcPts val="765"/>
              </a:spcBef>
              <a:buClr>
                <a:srgbClr val="FF6600"/>
              </a:buClr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dirty="0">
                <a:latin typeface="Garamond"/>
                <a:cs typeface="Garamond"/>
              </a:rPr>
              <a:t>Y tampoco es la idea </a:t>
            </a:r>
            <a:r>
              <a:rPr sz="3200" spc="-5" dirty="0">
                <a:latin typeface="Garamond"/>
                <a:cs typeface="Garamond"/>
              </a:rPr>
              <a:t>tener </a:t>
            </a:r>
            <a:r>
              <a:rPr sz="3200" dirty="0">
                <a:latin typeface="Garamond"/>
                <a:cs typeface="Garamond"/>
              </a:rPr>
              <a:t>la ultima </a:t>
            </a:r>
            <a:r>
              <a:rPr sz="3200" spc="-5" dirty="0">
                <a:latin typeface="Garamond"/>
                <a:cs typeface="Garamond"/>
              </a:rPr>
              <a:t>tecnología  </a:t>
            </a:r>
            <a:r>
              <a:rPr sz="3200" dirty="0">
                <a:latin typeface="Garamond"/>
                <a:cs typeface="Garamond"/>
              </a:rPr>
              <a:t>sin </a:t>
            </a:r>
            <a:r>
              <a:rPr sz="3200" spc="-5" dirty="0">
                <a:latin typeface="Garamond"/>
                <a:cs typeface="Garamond"/>
              </a:rPr>
              <a:t>saber para </a:t>
            </a:r>
            <a:r>
              <a:rPr sz="3200" dirty="0">
                <a:latin typeface="Garamond"/>
                <a:cs typeface="Garamond"/>
              </a:rPr>
              <a:t>qué o </a:t>
            </a:r>
            <a:r>
              <a:rPr sz="3200" spc="-5" dirty="0">
                <a:latin typeface="Garamond"/>
                <a:cs typeface="Garamond"/>
              </a:rPr>
              <a:t>como</a:t>
            </a:r>
            <a:r>
              <a:rPr sz="3200" spc="-35" dirty="0">
                <a:latin typeface="Garamond"/>
                <a:cs typeface="Garamond"/>
              </a:rPr>
              <a:t> </a:t>
            </a:r>
            <a:r>
              <a:rPr sz="3200" spc="-5" dirty="0">
                <a:latin typeface="Garamond"/>
                <a:cs typeface="Garamond"/>
              </a:rPr>
              <a:t>aprovecharla</a:t>
            </a:r>
            <a:endParaRPr sz="32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00">
              <a:latin typeface="Times New Roman"/>
              <a:cs typeface="Times New Roman"/>
            </a:endParaRPr>
          </a:p>
          <a:p>
            <a:pPr marL="3232150" marR="669290">
              <a:lnSpc>
                <a:spcPct val="100000"/>
              </a:lnSpc>
            </a:pPr>
            <a:r>
              <a:rPr sz="2400" b="1" spc="-5" dirty="0">
                <a:solidFill>
                  <a:srgbClr val="000099"/>
                </a:solidFill>
                <a:latin typeface="Garamond"/>
                <a:cs typeface="Garamond"/>
              </a:rPr>
              <a:t>Las </a:t>
            </a:r>
            <a:r>
              <a:rPr sz="2400" b="1" dirty="0">
                <a:solidFill>
                  <a:srgbClr val="000099"/>
                </a:solidFill>
                <a:latin typeface="Garamond"/>
                <a:cs typeface="Garamond"/>
              </a:rPr>
              <a:t>TI/SI </a:t>
            </a:r>
            <a:r>
              <a:rPr sz="2400" b="1" spc="-15" dirty="0">
                <a:solidFill>
                  <a:srgbClr val="000099"/>
                </a:solidFill>
                <a:latin typeface="Garamond"/>
                <a:cs typeface="Garamond"/>
              </a:rPr>
              <a:t>deben </a:t>
            </a:r>
            <a:r>
              <a:rPr sz="2400" b="1" spc="-10" dirty="0">
                <a:solidFill>
                  <a:srgbClr val="000099"/>
                </a:solidFill>
                <a:latin typeface="Garamond"/>
                <a:cs typeface="Garamond"/>
              </a:rPr>
              <a:t>venir </a:t>
            </a:r>
            <a:r>
              <a:rPr sz="2400" b="1" dirty="0">
                <a:solidFill>
                  <a:srgbClr val="000099"/>
                </a:solidFill>
                <a:latin typeface="Garamond"/>
                <a:cs typeface="Garamond"/>
              </a:rPr>
              <a:t>dentro  </a:t>
            </a:r>
            <a:r>
              <a:rPr sz="2400" b="1" spc="-5" dirty="0">
                <a:solidFill>
                  <a:srgbClr val="000099"/>
                </a:solidFill>
                <a:latin typeface="Garamond"/>
                <a:cs typeface="Garamond"/>
              </a:rPr>
              <a:t>de un </a:t>
            </a:r>
            <a:r>
              <a:rPr sz="2400" b="1" dirty="0">
                <a:solidFill>
                  <a:srgbClr val="000099"/>
                </a:solidFill>
                <a:latin typeface="Garamond"/>
                <a:cs typeface="Garamond"/>
              </a:rPr>
              <a:t>proceso </a:t>
            </a:r>
            <a:r>
              <a:rPr sz="2400" b="1" spc="-5" dirty="0">
                <a:solidFill>
                  <a:srgbClr val="000099"/>
                </a:solidFill>
                <a:latin typeface="Garamond"/>
                <a:cs typeface="Garamond"/>
              </a:rPr>
              <a:t>de  mejoramiento/</a:t>
            </a:r>
            <a:r>
              <a:rPr sz="2400" b="1" spc="-30" dirty="0">
                <a:solidFill>
                  <a:srgbClr val="000099"/>
                </a:solidFill>
                <a:latin typeface="Garamond"/>
                <a:cs typeface="Garamond"/>
              </a:rPr>
              <a:t> </a:t>
            </a:r>
            <a:r>
              <a:rPr sz="2400" b="1" dirty="0">
                <a:solidFill>
                  <a:srgbClr val="000099"/>
                </a:solidFill>
                <a:latin typeface="Garamond"/>
                <a:cs typeface="Garamond"/>
              </a:rPr>
              <a:t>reingeniería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0267" y="3775408"/>
            <a:ext cx="2145030" cy="1847850"/>
          </a:xfrm>
          <a:custGeom>
            <a:avLst/>
            <a:gdLst/>
            <a:ahLst/>
            <a:cxnLst/>
            <a:rect l="l" t="t" r="r" b="b"/>
            <a:pathLst>
              <a:path w="2145030" h="1847850">
                <a:moveTo>
                  <a:pt x="1042768" y="0"/>
                </a:moveTo>
                <a:lnTo>
                  <a:pt x="0" y="832660"/>
                </a:lnTo>
                <a:lnTo>
                  <a:pt x="769244" y="1847330"/>
                </a:lnTo>
                <a:lnTo>
                  <a:pt x="2144737" y="1103519"/>
                </a:lnTo>
                <a:lnTo>
                  <a:pt x="1042768" y="0"/>
                </a:lnTo>
                <a:close/>
              </a:path>
            </a:pathLst>
          </a:custGeom>
          <a:solidFill>
            <a:srgbClr val="FFF9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885817"/>
            <a:ext cx="3297963" cy="2944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66376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Sistemas </a:t>
            </a:r>
            <a:r>
              <a:rPr dirty="0"/>
              <a:t>de información</a:t>
            </a:r>
            <a:r>
              <a:rPr spc="-60" dirty="0"/>
              <a:t> </a:t>
            </a:r>
            <a:r>
              <a:rPr spc="-5" dirty="0"/>
              <a:t>Estratégicos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23820" y="1779524"/>
            <a:ext cx="6395720" cy="2953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FF6600"/>
              </a:buClr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dirty="0">
                <a:latin typeface="Garamond"/>
                <a:cs typeface="Garamond"/>
              </a:rPr>
              <a:t>Los SIE son sistemas  </a:t>
            </a:r>
            <a:r>
              <a:rPr sz="3200" spc="-5" dirty="0">
                <a:latin typeface="Garamond"/>
                <a:cs typeface="Garamond"/>
              </a:rPr>
              <a:t>Computacionales </a:t>
            </a:r>
            <a:r>
              <a:rPr sz="3200" dirty="0">
                <a:latin typeface="Garamond"/>
                <a:cs typeface="Garamond"/>
              </a:rPr>
              <a:t>o mejor “Soluciones  Informáticas” que </a:t>
            </a:r>
            <a:r>
              <a:rPr sz="3200" spc="-5" dirty="0">
                <a:latin typeface="Garamond"/>
                <a:cs typeface="Garamond"/>
              </a:rPr>
              <a:t>permiten </a:t>
            </a:r>
            <a:r>
              <a:rPr sz="3200" dirty="0">
                <a:latin typeface="Garamond"/>
                <a:cs typeface="Garamond"/>
              </a:rPr>
              <a:t>a la  </a:t>
            </a:r>
            <a:r>
              <a:rPr sz="3200" spc="-5" dirty="0">
                <a:latin typeface="Garamond"/>
                <a:cs typeface="Garamond"/>
              </a:rPr>
              <a:t>empresa </a:t>
            </a:r>
            <a:r>
              <a:rPr sz="3200" dirty="0">
                <a:latin typeface="Garamond"/>
                <a:cs typeface="Garamond"/>
              </a:rPr>
              <a:t>mejorar su </a:t>
            </a:r>
            <a:r>
              <a:rPr sz="3200" spc="-5" dirty="0">
                <a:latin typeface="Garamond"/>
                <a:cs typeface="Garamond"/>
              </a:rPr>
              <a:t>posición  competitiva... Crear </a:t>
            </a:r>
            <a:r>
              <a:rPr sz="3200" dirty="0">
                <a:latin typeface="Garamond"/>
                <a:cs typeface="Garamond"/>
              </a:rPr>
              <a:t>o </a:t>
            </a:r>
            <a:r>
              <a:rPr sz="3200" spc="-5" dirty="0">
                <a:latin typeface="Garamond"/>
                <a:cs typeface="Garamond"/>
              </a:rPr>
              <a:t>sustentar  ventajas </a:t>
            </a:r>
            <a:r>
              <a:rPr sz="3200" dirty="0">
                <a:latin typeface="Garamond"/>
                <a:cs typeface="Garamond"/>
              </a:rPr>
              <a:t>competitivas</a:t>
            </a:r>
            <a:endParaRPr sz="32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485" y="5034629"/>
            <a:ext cx="1570990" cy="1584325"/>
          </a:xfrm>
          <a:custGeom>
            <a:avLst/>
            <a:gdLst/>
            <a:ahLst/>
            <a:cxnLst/>
            <a:rect l="l" t="t" r="r" b="b"/>
            <a:pathLst>
              <a:path w="1570989" h="1584325">
                <a:moveTo>
                  <a:pt x="748855" y="0"/>
                </a:moveTo>
                <a:lnTo>
                  <a:pt x="0" y="363220"/>
                </a:lnTo>
                <a:lnTo>
                  <a:pt x="536555" y="1583705"/>
                </a:lnTo>
                <a:lnTo>
                  <a:pt x="1570599" y="1041049"/>
                </a:lnTo>
                <a:lnTo>
                  <a:pt x="748855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924" y="6355446"/>
            <a:ext cx="1957705" cy="481965"/>
          </a:xfrm>
          <a:custGeom>
            <a:avLst/>
            <a:gdLst/>
            <a:ahLst/>
            <a:cxnLst/>
            <a:rect l="l" t="t" r="r" b="b"/>
            <a:pathLst>
              <a:path w="1957705" h="481965">
                <a:moveTo>
                  <a:pt x="1252700" y="0"/>
                </a:moveTo>
                <a:lnTo>
                  <a:pt x="0" y="178422"/>
                </a:lnTo>
                <a:lnTo>
                  <a:pt x="828058" y="481435"/>
                </a:lnTo>
                <a:lnTo>
                  <a:pt x="1957146" y="100297"/>
                </a:lnTo>
                <a:lnTo>
                  <a:pt x="1252700" y="0"/>
                </a:lnTo>
                <a:close/>
              </a:path>
            </a:pathLst>
          </a:custGeom>
          <a:solidFill>
            <a:srgbClr val="B9D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448689"/>
            <a:ext cx="1958233" cy="2178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66376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Sistemas </a:t>
            </a:r>
            <a:r>
              <a:rPr dirty="0"/>
              <a:t>de información</a:t>
            </a:r>
            <a:r>
              <a:rPr spc="-60" dirty="0"/>
              <a:t> </a:t>
            </a:r>
            <a:r>
              <a:rPr spc="-5" dirty="0"/>
              <a:t>Estratégicos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22145" y="1885950"/>
            <a:ext cx="6301740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FF6600"/>
              </a:buClr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spc="-5" dirty="0">
                <a:latin typeface="Garamond"/>
                <a:cs typeface="Garamond"/>
              </a:rPr>
              <a:t>Muchas empresas han</a:t>
            </a:r>
            <a:r>
              <a:rPr sz="3200" spc="-70" dirty="0">
                <a:latin typeface="Garamond"/>
                <a:cs typeface="Garamond"/>
              </a:rPr>
              <a:t> </a:t>
            </a:r>
            <a:r>
              <a:rPr sz="3200" dirty="0">
                <a:latin typeface="Garamond"/>
                <a:cs typeface="Garamond"/>
              </a:rPr>
              <a:t>experimentado  </a:t>
            </a:r>
            <a:r>
              <a:rPr sz="3200" spc="-5" dirty="0">
                <a:latin typeface="Garamond"/>
                <a:cs typeface="Garamond"/>
              </a:rPr>
              <a:t>serias </a:t>
            </a:r>
            <a:r>
              <a:rPr sz="3200" dirty="0">
                <a:latin typeface="Garamond"/>
                <a:cs typeface="Garamond"/>
              </a:rPr>
              <a:t>dificultades y </a:t>
            </a:r>
            <a:r>
              <a:rPr sz="3200" spc="-5" dirty="0">
                <a:latin typeface="Garamond"/>
                <a:cs typeface="Garamond"/>
              </a:rPr>
              <a:t>numerosos  problemas </a:t>
            </a:r>
            <a:r>
              <a:rPr sz="3200" spc="-10" dirty="0">
                <a:latin typeface="Garamond"/>
                <a:cs typeface="Garamond"/>
              </a:rPr>
              <a:t>al </a:t>
            </a:r>
            <a:r>
              <a:rPr sz="3200" spc="-5" dirty="0">
                <a:latin typeface="Garamond"/>
                <a:cs typeface="Garamond"/>
              </a:rPr>
              <a:t>intentar </a:t>
            </a:r>
            <a:r>
              <a:rPr sz="3200" dirty="0">
                <a:latin typeface="Garamond"/>
                <a:cs typeface="Garamond"/>
              </a:rPr>
              <a:t>introducir  </a:t>
            </a:r>
            <a:r>
              <a:rPr sz="3200" spc="-5" dirty="0">
                <a:latin typeface="Garamond"/>
                <a:cs typeface="Garamond"/>
              </a:rPr>
              <a:t>sistemas </a:t>
            </a:r>
            <a:r>
              <a:rPr sz="3200" dirty="0">
                <a:latin typeface="Garamond"/>
                <a:cs typeface="Garamond"/>
              </a:rPr>
              <a:t>de información estratégicos  </a:t>
            </a:r>
            <a:r>
              <a:rPr sz="3200" spc="-5" dirty="0">
                <a:latin typeface="Garamond"/>
                <a:cs typeface="Garamond"/>
              </a:rPr>
              <a:t>basados </a:t>
            </a:r>
            <a:r>
              <a:rPr sz="3200" dirty="0">
                <a:latin typeface="Garamond"/>
                <a:cs typeface="Garamond"/>
              </a:rPr>
              <a:t>en la</a:t>
            </a:r>
            <a:r>
              <a:rPr sz="3200" spc="-25" dirty="0">
                <a:latin typeface="Garamond"/>
                <a:cs typeface="Garamond"/>
              </a:rPr>
              <a:t> </a:t>
            </a:r>
            <a:r>
              <a:rPr sz="3200" dirty="0">
                <a:latin typeface="Garamond"/>
                <a:cs typeface="Garamond"/>
              </a:rPr>
              <a:t>TI.</a:t>
            </a:r>
            <a:endParaRPr sz="32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26225" y="1683971"/>
            <a:ext cx="60960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20" dirty="0">
                <a:latin typeface="Tahoma"/>
                <a:cs typeface="Tahoma"/>
              </a:rPr>
              <a:t>de</a:t>
            </a:r>
            <a:r>
              <a:rPr sz="1900" b="1" spc="-135" dirty="0">
                <a:latin typeface="Tahoma"/>
                <a:cs typeface="Tahoma"/>
              </a:rPr>
              <a:t> </a:t>
            </a:r>
            <a:r>
              <a:rPr sz="1900" b="1" spc="5" dirty="0">
                <a:latin typeface="Tahoma"/>
                <a:cs typeface="Tahoma"/>
              </a:rPr>
              <a:t>la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8430" y="1828591"/>
            <a:ext cx="151828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dirty="0">
                <a:latin typeface="Tahoma"/>
                <a:cs typeface="Tahoma"/>
              </a:rPr>
              <a:t>I</a:t>
            </a:r>
            <a:r>
              <a:rPr sz="1900" b="1" spc="5" dirty="0">
                <a:latin typeface="Tahoma"/>
                <a:cs typeface="Tahoma"/>
              </a:rPr>
              <a:t>n</a:t>
            </a:r>
            <a:r>
              <a:rPr sz="1900" b="1" spc="-5" dirty="0">
                <a:latin typeface="Tahoma"/>
                <a:cs typeface="Tahoma"/>
              </a:rPr>
              <a:t>fo</a:t>
            </a:r>
            <a:r>
              <a:rPr sz="1900" b="1" spc="-50" dirty="0">
                <a:latin typeface="Tahoma"/>
                <a:cs typeface="Tahoma"/>
              </a:rPr>
              <a:t>r</a:t>
            </a:r>
            <a:r>
              <a:rPr sz="1900" b="1" spc="25" dirty="0">
                <a:latin typeface="Tahoma"/>
                <a:cs typeface="Tahoma"/>
              </a:rPr>
              <a:t>m</a:t>
            </a:r>
            <a:r>
              <a:rPr sz="1900" b="1" spc="-5" dirty="0">
                <a:latin typeface="Tahoma"/>
                <a:cs typeface="Tahoma"/>
              </a:rPr>
              <a:t>a</a:t>
            </a:r>
            <a:r>
              <a:rPr sz="1900" b="1" spc="-35" dirty="0">
                <a:latin typeface="Tahoma"/>
                <a:cs typeface="Tahoma"/>
              </a:rPr>
              <a:t>c</a:t>
            </a:r>
            <a:r>
              <a:rPr sz="1900" b="1" spc="-25" dirty="0">
                <a:latin typeface="Tahoma"/>
                <a:cs typeface="Tahoma"/>
              </a:rPr>
              <a:t>i</a:t>
            </a:r>
            <a:r>
              <a:rPr sz="1900" b="1" spc="-5" dirty="0">
                <a:latin typeface="Tahoma"/>
                <a:cs typeface="Tahoma"/>
              </a:rPr>
              <a:t>ó</a:t>
            </a:r>
            <a:r>
              <a:rPr sz="1900" b="1" spc="40" dirty="0">
                <a:latin typeface="Tahoma"/>
                <a:cs typeface="Tahoma"/>
              </a:rPr>
              <a:t>n</a:t>
            </a:r>
            <a:endParaRPr sz="1900">
              <a:latin typeface="Tahoma"/>
              <a:cs typeface="Tahom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0" y="1407313"/>
          <a:ext cx="9092563" cy="5204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9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49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4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7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952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5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647065" algn="ctr">
                        <a:lnSpc>
                          <a:spcPts val="2190"/>
                        </a:lnSpc>
                      </a:pPr>
                      <a:r>
                        <a:rPr sz="1900" b="1" dirty="0">
                          <a:latin typeface="Tahoma"/>
                          <a:cs typeface="Tahoma"/>
                        </a:rPr>
                        <a:t>Periodo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3810" marB="0"/>
                </a:tc>
                <a:tc gridSpan="2">
                  <a:txBody>
                    <a:bodyPr/>
                    <a:lstStyle/>
                    <a:p>
                      <a:pPr marL="234315">
                        <a:lnSpc>
                          <a:spcPts val="2280"/>
                        </a:lnSpc>
                        <a:tabLst>
                          <a:tab pos="2402205" algn="l"/>
                        </a:tabLst>
                      </a:pPr>
                      <a:r>
                        <a:rPr sz="1900" b="1" spc="-5" dirty="0">
                          <a:latin typeface="Tahoma"/>
                          <a:cs typeface="Tahoma"/>
                        </a:rPr>
                        <a:t>Concepción	</a:t>
                      </a:r>
                      <a:r>
                        <a:rPr sz="2850" b="1" spc="-7" baseline="-33625" dirty="0">
                          <a:latin typeface="Tahoma"/>
                          <a:cs typeface="Tahoma"/>
                        </a:rPr>
                        <a:t>Sistemas</a:t>
                      </a:r>
                      <a:r>
                        <a:rPr sz="2850" b="1" spc="-142" baseline="-336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850" b="1" spc="7" baseline="-33625" dirty="0">
                          <a:latin typeface="Tahoma"/>
                          <a:cs typeface="Tahoma"/>
                        </a:rPr>
                        <a:t>de</a:t>
                      </a:r>
                      <a:endParaRPr sz="2850" baseline="-33625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300480">
                        <a:lnSpc>
                          <a:spcPts val="2190"/>
                        </a:lnSpc>
                      </a:pPr>
                      <a:r>
                        <a:rPr sz="1900" b="1" spc="-5" dirty="0">
                          <a:latin typeface="Tahoma"/>
                          <a:cs typeface="Tahoma"/>
                        </a:rPr>
                        <a:t>Finalidad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381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6375" marR="12065">
                        <a:lnSpc>
                          <a:spcPts val="2210"/>
                        </a:lnSpc>
                      </a:pPr>
                      <a:r>
                        <a:rPr sz="1900" b="1" spc="-10" dirty="0">
                          <a:latin typeface="Tahoma"/>
                          <a:cs typeface="Tahoma"/>
                        </a:rPr>
                        <a:t>información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2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652145" algn="ctr">
                        <a:lnSpc>
                          <a:spcPts val="2185"/>
                        </a:lnSpc>
                      </a:pPr>
                      <a:r>
                        <a:rPr sz="1900" b="1" spc="5" dirty="0">
                          <a:latin typeface="Tahoma"/>
                          <a:cs typeface="Tahoma"/>
                        </a:rPr>
                        <a:t>1950-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60020">
                        <a:lnSpc>
                          <a:spcPts val="2185"/>
                        </a:lnSpc>
                      </a:pPr>
                      <a:r>
                        <a:rPr sz="1900" spc="-5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900" spc="-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900" spc="-30" dirty="0">
                          <a:latin typeface="Tahoma"/>
                          <a:cs typeface="Tahoma"/>
                        </a:rPr>
                        <a:t>q</a:t>
                      </a:r>
                      <a:r>
                        <a:rPr sz="1900" spc="-4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900" spc="-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900" spc="-7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900" spc="-35" dirty="0">
                          <a:latin typeface="Tahoma"/>
                          <a:cs typeface="Tahoma"/>
                        </a:rPr>
                        <a:t>im</a:t>
                      </a:r>
                      <a:r>
                        <a:rPr sz="1900" spc="-6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900" spc="-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900" spc="-4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900" spc="-5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900" dirty="0">
                          <a:latin typeface="Tahoma"/>
                          <a:cs typeface="Tahoma"/>
                        </a:rPr>
                        <a:t>o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635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282575">
                        <a:lnSpc>
                          <a:spcPts val="2185"/>
                        </a:lnSpc>
                      </a:pPr>
                      <a:r>
                        <a:rPr sz="1900" spc="-10" dirty="0">
                          <a:latin typeface="Tahoma"/>
                          <a:cs typeface="Tahoma"/>
                        </a:rPr>
                        <a:t>Máquinas</a:t>
                      </a:r>
                      <a:r>
                        <a:rPr sz="1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00" spc="-15" dirty="0">
                          <a:latin typeface="Tahoma"/>
                          <a:cs typeface="Tahoma"/>
                        </a:rPr>
                        <a:t>electrónicas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635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 marR="6254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900" spc="-10" dirty="0">
                          <a:latin typeface="Tahoma"/>
                          <a:cs typeface="Tahoma"/>
                        </a:rPr>
                        <a:t>Velocidad </a:t>
                      </a:r>
                      <a:r>
                        <a:rPr sz="1900" spc="1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9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00" spc="-10" dirty="0">
                          <a:latin typeface="Tahoma"/>
                          <a:cs typeface="Tahoma"/>
                        </a:rPr>
                        <a:t>tareas  contables</a:t>
                      </a:r>
                      <a:r>
                        <a:rPr sz="19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00" spc="30" dirty="0">
                          <a:latin typeface="Tahoma"/>
                          <a:cs typeface="Tahoma"/>
                        </a:rPr>
                        <a:t>y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421">
                <a:tc>
                  <a:txBody>
                    <a:bodyPr/>
                    <a:lstStyle/>
                    <a:p>
                      <a:pPr marL="647065" algn="ctr">
                        <a:lnSpc>
                          <a:spcPts val="2275"/>
                        </a:lnSpc>
                      </a:pPr>
                      <a:r>
                        <a:rPr sz="1900" b="1" spc="5" dirty="0">
                          <a:latin typeface="Tahoma"/>
                          <a:cs typeface="Tahoma"/>
                        </a:rPr>
                        <a:t>1960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0995" marR="12065">
                        <a:lnSpc>
                          <a:spcPts val="2275"/>
                        </a:lnSpc>
                      </a:pPr>
                      <a:r>
                        <a:rPr sz="1900" spc="-15" dirty="0">
                          <a:latin typeface="Tahoma"/>
                          <a:cs typeface="Tahoma"/>
                        </a:rPr>
                        <a:t>burocrático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23570">
                        <a:lnSpc>
                          <a:spcPts val="2275"/>
                        </a:lnSpc>
                      </a:pPr>
                      <a:r>
                        <a:rPr sz="1900" spc="20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19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00" spc="-15" dirty="0">
                          <a:latin typeface="Tahoma"/>
                          <a:cs typeface="Tahoma"/>
                        </a:rPr>
                        <a:t>Contabilidad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 marR="8083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900" spc="-10" dirty="0">
                          <a:latin typeface="Tahoma"/>
                          <a:cs typeface="Tahoma"/>
                        </a:rPr>
                        <a:t>procesamiento</a:t>
                      </a:r>
                      <a:r>
                        <a:rPr sz="19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00" spc="20" dirty="0">
                          <a:latin typeface="Tahoma"/>
                          <a:cs typeface="Tahoma"/>
                        </a:rPr>
                        <a:t>de  </a:t>
                      </a:r>
                      <a:r>
                        <a:rPr sz="1900" spc="-5" dirty="0">
                          <a:latin typeface="Tahoma"/>
                          <a:cs typeface="Tahoma"/>
                        </a:rPr>
                        <a:t>documentos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40">
                <a:tc gridSpan="2">
                  <a:txBody>
                    <a:bodyPr/>
                    <a:lstStyle/>
                    <a:p>
                      <a:pPr marL="913765" marR="12065">
                        <a:lnSpc>
                          <a:spcPts val="2185"/>
                        </a:lnSpc>
                        <a:tabLst>
                          <a:tab pos="2400300" algn="l"/>
                        </a:tabLst>
                      </a:pPr>
                      <a:r>
                        <a:rPr sz="2850" b="1" spc="7" baseline="-33625" dirty="0">
                          <a:latin typeface="Tahoma"/>
                          <a:cs typeface="Tahoma"/>
                        </a:rPr>
                        <a:t>1960-	</a:t>
                      </a:r>
                      <a:r>
                        <a:rPr sz="1900" dirty="0">
                          <a:latin typeface="Tahoma"/>
                          <a:cs typeface="Tahoma"/>
                        </a:rPr>
                        <a:t>Apoyo</a:t>
                      </a:r>
                      <a:r>
                        <a:rPr sz="19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00" spc="30" dirty="0">
                          <a:latin typeface="Tahoma"/>
                          <a:cs typeface="Tahoma"/>
                        </a:rPr>
                        <a:t>a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04545">
                        <a:lnSpc>
                          <a:spcPts val="2185"/>
                        </a:lnSpc>
                      </a:pPr>
                      <a:r>
                        <a:rPr sz="1900" spc="-10" dirty="0">
                          <a:latin typeface="Tahoma"/>
                          <a:cs typeface="Tahoma"/>
                        </a:rPr>
                        <a:t>Sistemas</a:t>
                      </a:r>
                      <a:r>
                        <a:rPr sz="19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00" spc="20" dirty="0">
                          <a:latin typeface="Tahoma"/>
                          <a:cs typeface="Tahoma"/>
                        </a:rPr>
                        <a:t>de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2185"/>
                        </a:lnSpc>
                      </a:pPr>
                      <a:r>
                        <a:rPr sz="1900" spc="-10" dirty="0">
                          <a:latin typeface="Tahoma"/>
                          <a:cs typeface="Tahoma"/>
                        </a:rPr>
                        <a:t>Velocidad </a:t>
                      </a:r>
                      <a:r>
                        <a:rPr sz="1900" spc="3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9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00" dirty="0">
                          <a:latin typeface="Tahoma"/>
                          <a:cs typeface="Tahoma"/>
                        </a:rPr>
                        <a:t>los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911">
                <a:tc gridSpan="2">
                  <a:txBody>
                    <a:bodyPr/>
                    <a:lstStyle/>
                    <a:p>
                      <a:pPr marL="963294" marR="12065">
                        <a:lnSpc>
                          <a:spcPts val="2185"/>
                        </a:lnSpc>
                        <a:tabLst>
                          <a:tab pos="2283460" algn="l"/>
                        </a:tabLst>
                      </a:pPr>
                      <a:r>
                        <a:rPr sz="2850" b="1" spc="7" baseline="-33625" dirty="0">
                          <a:latin typeface="Tahoma"/>
                          <a:cs typeface="Tahoma"/>
                        </a:rPr>
                        <a:t>1970	</a:t>
                      </a:r>
                      <a:r>
                        <a:rPr sz="1900" spc="-10" dirty="0">
                          <a:latin typeface="Tahoma"/>
                          <a:cs typeface="Tahoma"/>
                        </a:rPr>
                        <a:t>propósitos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06400">
                        <a:lnSpc>
                          <a:spcPts val="2185"/>
                        </a:lnSpc>
                      </a:pPr>
                      <a:r>
                        <a:rPr sz="1900" spc="-10" dirty="0">
                          <a:latin typeface="Tahoma"/>
                          <a:cs typeface="Tahoma"/>
                        </a:rPr>
                        <a:t>Información </a:t>
                      </a:r>
                      <a:r>
                        <a:rPr sz="1900" spc="-5" dirty="0">
                          <a:latin typeface="Tahoma"/>
                          <a:cs typeface="Tahoma"/>
                        </a:rPr>
                        <a:t>para</a:t>
                      </a:r>
                      <a:r>
                        <a:rPr sz="19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00" spc="5" dirty="0">
                          <a:latin typeface="Tahoma"/>
                          <a:cs typeface="Tahoma"/>
                        </a:rPr>
                        <a:t>la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2185"/>
                        </a:lnSpc>
                      </a:pPr>
                      <a:r>
                        <a:rPr sz="1900" spc="-10" dirty="0">
                          <a:latin typeface="Tahoma"/>
                          <a:cs typeface="Tahoma"/>
                        </a:rPr>
                        <a:t>requerimientos</a:t>
                      </a:r>
                      <a:r>
                        <a:rPr sz="19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00" spc="-10" dirty="0">
                          <a:latin typeface="Tahoma"/>
                          <a:cs typeface="Tahoma"/>
                        </a:rPr>
                        <a:t>generales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19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652145" algn="ctr">
                        <a:lnSpc>
                          <a:spcPts val="2215"/>
                        </a:lnSpc>
                        <a:spcBef>
                          <a:spcPts val="1905"/>
                        </a:spcBef>
                      </a:pPr>
                      <a:r>
                        <a:rPr sz="1900" b="1" spc="5" dirty="0">
                          <a:latin typeface="Tahoma"/>
                          <a:cs typeface="Tahoma"/>
                        </a:rPr>
                        <a:t>1970-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0815" marR="12065" algn="ctr">
                        <a:lnSpc>
                          <a:spcPts val="2280"/>
                        </a:lnSpc>
                      </a:pPr>
                      <a:r>
                        <a:rPr sz="1900" spc="-10" dirty="0">
                          <a:latin typeface="Tahoma"/>
                          <a:cs typeface="Tahoma"/>
                        </a:rPr>
                        <a:t>generales</a:t>
                      </a:r>
                      <a:endParaRPr sz="1900">
                        <a:latin typeface="Tahoma"/>
                        <a:cs typeface="Tahoma"/>
                      </a:endParaRPr>
                    </a:p>
                    <a:p>
                      <a:pPr marR="120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73990" marR="12065" algn="ctr">
                        <a:lnSpc>
                          <a:spcPts val="2215"/>
                        </a:lnSpc>
                      </a:pPr>
                      <a:r>
                        <a:rPr sz="1900" spc="-10" dirty="0">
                          <a:latin typeface="Tahoma"/>
                          <a:cs typeface="Tahoma"/>
                        </a:rPr>
                        <a:t>Control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14325" marR="123825" indent="351155">
                        <a:lnSpc>
                          <a:spcPts val="2280"/>
                        </a:lnSpc>
                        <a:spcBef>
                          <a:spcPts val="75"/>
                        </a:spcBef>
                      </a:pPr>
                      <a:r>
                        <a:rPr sz="1900" spc="-15" dirty="0">
                          <a:latin typeface="Tahoma"/>
                          <a:cs typeface="Tahoma"/>
                        </a:rPr>
                        <a:t>Administración  </a:t>
                      </a:r>
                      <a:r>
                        <a:rPr sz="1900" spc="-10" dirty="0">
                          <a:latin typeface="Tahoma"/>
                          <a:cs typeface="Tahoma"/>
                        </a:rPr>
                        <a:t>Sistema </a:t>
                      </a:r>
                      <a:r>
                        <a:rPr sz="1900" spc="20" dirty="0">
                          <a:latin typeface="Tahoma"/>
                          <a:cs typeface="Tahoma"/>
                        </a:rPr>
                        <a:t>de </a:t>
                      </a:r>
                      <a:r>
                        <a:rPr sz="1900" spc="-10" dirty="0">
                          <a:latin typeface="Tahoma"/>
                          <a:cs typeface="Tahoma"/>
                        </a:rPr>
                        <a:t>Soporte</a:t>
                      </a:r>
                      <a:r>
                        <a:rPr sz="1900" spc="-2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00" spc="30" dirty="0">
                          <a:latin typeface="Tahoma"/>
                          <a:cs typeface="Tahoma"/>
                        </a:rPr>
                        <a:t>a</a:t>
                      </a:r>
                      <a:endParaRPr sz="1900">
                        <a:latin typeface="Tahoma"/>
                        <a:cs typeface="Tahoma"/>
                      </a:endParaRPr>
                    </a:p>
                    <a:p>
                      <a:pPr marL="722630">
                        <a:lnSpc>
                          <a:spcPts val="2135"/>
                        </a:lnSpc>
                      </a:pPr>
                      <a:r>
                        <a:rPr sz="1900" dirty="0">
                          <a:latin typeface="Tahoma"/>
                          <a:cs typeface="Tahoma"/>
                        </a:rPr>
                        <a:t>las</a:t>
                      </a:r>
                      <a:r>
                        <a:rPr sz="19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00" spc="-10" dirty="0">
                          <a:latin typeface="Tahoma"/>
                          <a:cs typeface="Tahoma"/>
                        </a:rPr>
                        <a:t>decisiones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952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2280"/>
                        </a:lnSpc>
                      </a:pPr>
                      <a:r>
                        <a:rPr sz="1900" spc="20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1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00" spc="-15" dirty="0">
                          <a:latin typeface="Tahoma"/>
                          <a:cs typeface="Tahoma"/>
                        </a:rPr>
                        <a:t>información</a:t>
                      </a:r>
                      <a:endParaRPr sz="1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02235">
                        <a:lnSpc>
                          <a:spcPts val="2215"/>
                        </a:lnSpc>
                      </a:pPr>
                      <a:r>
                        <a:rPr sz="1900" spc="-5" dirty="0">
                          <a:latin typeface="Tahoma"/>
                          <a:cs typeface="Tahoma"/>
                        </a:rPr>
                        <a:t>Mejorar </a:t>
                      </a:r>
                      <a:r>
                        <a:rPr sz="1900" spc="5" dirty="0">
                          <a:latin typeface="Tahoma"/>
                          <a:cs typeface="Tahoma"/>
                        </a:rPr>
                        <a:t>la </a:t>
                      </a:r>
                      <a:r>
                        <a:rPr sz="1900" spc="-5" dirty="0">
                          <a:latin typeface="Tahoma"/>
                          <a:cs typeface="Tahoma"/>
                        </a:rPr>
                        <a:t>toma</a:t>
                      </a:r>
                      <a:r>
                        <a:rPr sz="1900" spc="-2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00" spc="20" dirty="0">
                          <a:latin typeface="Tahoma"/>
                          <a:cs typeface="Tahoma"/>
                        </a:rPr>
                        <a:t>de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4064">
                <a:tc>
                  <a:txBody>
                    <a:bodyPr/>
                    <a:lstStyle/>
                    <a:p>
                      <a:pPr marL="647065" algn="ctr">
                        <a:lnSpc>
                          <a:spcPts val="2275"/>
                        </a:lnSpc>
                      </a:pPr>
                      <a:r>
                        <a:rPr sz="1900" b="1" spc="5" dirty="0">
                          <a:latin typeface="Tahoma"/>
                          <a:cs typeface="Tahoma"/>
                        </a:rPr>
                        <a:t>1980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085" marR="12065" algn="ctr">
                        <a:lnSpc>
                          <a:spcPts val="2275"/>
                        </a:lnSpc>
                      </a:pPr>
                      <a:r>
                        <a:rPr sz="1900" spc="-15" dirty="0">
                          <a:latin typeface="Tahoma"/>
                          <a:cs typeface="Tahoma"/>
                        </a:rPr>
                        <a:t>administrativo</a:t>
                      </a:r>
                      <a:endParaRPr sz="1900">
                        <a:latin typeface="Tahoma"/>
                        <a:cs typeface="Tahoma"/>
                      </a:endParaRPr>
                    </a:p>
                    <a:p>
                      <a:pPr marR="1206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74625" marR="12065" algn="ctr">
                        <a:lnSpc>
                          <a:spcPts val="2190"/>
                        </a:lnSpc>
                      </a:pPr>
                      <a:r>
                        <a:rPr sz="1900" spc="-10" dirty="0">
                          <a:latin typeface="Tahoma"/>
                          <a:cs typeface="Tahoma"/>
                        </a:rPr>
                        <a:t>Recurso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53135" marR="234950" indent="-525145">
                        <a:lnSpc>
                          <a:spcPts val="2300"/>
                        </a:lnSpc>
                        <a:spcBef>
                          <a:spcPts val="50"/>
                        </a:spcBef>
                      </a:pPr>
                      <a:r>
                        <a:rPr sz="1900" spc="-10" dirty="0">
                          <a:latin typeface="Tahoma"/>
                          <a:cs typeface="Tahoma"/>
                        </a:rPr>
                        <a:t>Sistema </a:t>
                      </a:r>
                      <a:r>
                        <a:rPr sz="1900" spc="20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19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00" spc="-15" dirty="0">
                          <a:latin typeface="Tahoma"/>
                          <a:cs typeface="Tahoma"/>
                        </a:rPr>
                        <a:t>soporte  Gerencial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635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2275"/>
                        </a:lnSpc>
                      </a:pPr>
                      <a:r>
                        <a:rPr sz="1900" spc="-10" dirty="0">
                          <a:latin typeface="Tahoma"/>
                          <a:cs typeface="Tahoma"/>
                        </a:rPr>
                        <a:t>decisiones</a:t>
                      </a:r>
                      <a:endParaRPr sz="1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02235">
                        <a:lnSpc>
                          <a:spcPts val="2190"/>
                        </a:lnSpc>
                      </a:pPr>
                      <a:r>
                        <a:rPr sz="1900" spc="-5" dirty="0">
                          <a:latin typeface="Tahoma"/>
                          <a:cs typeface="Tahoma"/>
                        </a:rPr>
                        <a:t>Promover</a:t>
                      </a:r>
                      <a:r>
                        <a:rPr sz="19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00" spc="-10" dirty="0">
                          <a:latin typeface="Tahoma"/>
                          <a:cs typeface="Tahoma"/>
                        </a:rPr>
                        <a:t>la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5230">
                <a:tc>
                  <a:txBody>
                    <a:bodyPr/>
                    <a:lstStyle/>
                    <a:p>
                      <a:pPr marL="652145" algn="ctr">
                        <a:lnSpc>
                          <a:spcPts val="2215"/>
                        </a:lnSpc>
                      </a:pPr>
                      <a:r>
                        <a:rPr sz="1900" b="1" spc="5" dirty="0">
                          <a:latin typeface="Tahoma"/>
                          <a:cs typeface="Tahoma"/>
                        </a:rPr>
                        <a:t>1985-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245110">
                        <a:lnSpc>
                          <a:spcPts val="2190"/>
                        </a:lnSpc>
                        <a:spcBef>
                          <a:spcPts val="25"/>
                        </a:spcBef>
                        <a:tabLst>
                          <a:tab pos="1986914" algn="l"/>
                          <a:tab pos="4481195" algn="l"/>
                        </a:tabLst>
                      </a:pPr>
                      <a:r>
                        <a:rPr sz="1900" spc="-15" dirty="0">
                          <a:latin typeface="Tahoma"/>
                          <a:cs typeface="Tahoma"/>
                        </a:rPr>
                        <a:t>Estratégico</a:t>
                      </a:r>
                      <a:r>
                        <a:rPr sz="19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00" spc="35" dirty="0">
                          <a:latin typeface="Tahoma"/>
                          <a:cs typeface="Tahoma"/>
                        </a:rPr>
                        <a:t>–	</a:t>
                      </a:r>
                      <a:r>
                        <a:rPr sz="2850" spc="-15" baseline="-33625" dirty="0">
                          <a:latin typeface="Tahoma"/>
                          <a:cs typeface="Tahoma"/>
                        </a:rPr>
                        <a:t>Sistemas</a:t>
                      </a:r>
                      <a:r>
                        <a:rPr sz="2850" spc="-60" baseline="-336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850" spc="-22" baseline="-33625" dirty="0">
                          <a:latin typeface="Tahoma"/>
                          <a:cs typeface="Tahoma"/>
                        </a:rPr>
                        <a:t>Estratégicos	</a:t>
                      </a:r>
                      <a:r>
                        <a:rPr sz="1900" spc="-15" dirty="0">
                          <a:latin typeface="Tahoma"/>
                          <a:cs typeface="Tahoma"/>
                        </a:rPr>
                        <a:t>sobrevivencia</a:t>
                      </a:r>
                      <a:r>
                        <a:rPr sz="19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00" spc="30" dirty="0">
                          <a:latin typeface="Tahoma"/>
                          <a:cs typeface="Tahoma"/>
                        </a:rPr>
                        <a:t>y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5706">
                <a:tc>
                  <a:txBody>
                    <a:bodyPr/>
                    <a:lstStyle/>
                    <a:p>
                      <a:pPr marL="647065" algn="ctr">
                        <a:lnSpc>
                          <a:spcPts val="2280"/>
                        </a:lnSpc>
                      </a:pPr>
                      <a:r>
                        <a:rPr sz="1900" b="1" spc="5" dirty="0">
                          <a:latin typeface="Tahoma"/>
                          <a:cs typeface="Tahoma"/>
                        </a:rPr>
                        <a:t>2000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5435" marR="144145" indent="223520">
                        <a:lnSpc>
                          <a:spcPts val="2300"/>
                        </a:lnSpc>
                        <a:spcBef>
                          <a:spcPts val="55"/>
                        </a:spcBef>
                      </a:pPr>
                      <a:r>
                        <a:rPr sz="1900" spc="-5" dirty="0">
                          <a:latin typeface="Tahoma"/>
                          <a:cs typeface="Tahoma"/>
                        </a:rPr>
                        <a:t>Ventaja  </a:t>
                      </a:r>
                      <a:r>
                        <a:rPr sz="1900" spc="-4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900" spc="-3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900" spc="-6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900" spc="-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900" spc="-5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900" spc="-3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900" spc="-5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900" spc="-3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900" spc="-6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900" dirty="0">
                          <a:latin typeface="Tahoma"/>
                          <a:cs typeface="Tahoma"/>
                        </a:rPr>
                        <a:t>a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6985" marB="0"/>
                </a:tc>
                <a:tc gridSpan="3">
                  <a:txBody>
                    <a:bodyPr/>
                    <a:lstStyle/>
                    <a:p>
                      <a:pPr marL="2794635" marR="13970">
                        <a:lnSpc>
                          <a:spcPts val="2300"/>
                        </a:lnSpc>
                        <a:spcBef>
                          <a:spcPts val="55"/>
                        </a:spcBef>
                        <a:tabLst>
                          <a:tab pos="5127625" algn="l"/>
                        </a:tabLst>
                      </a:pPr>
                      <a:r>
                        <a:rPr sz="1900" spc="-15" dirty="0">
                          <a:latin typeface="Tahoma"/>
                          <a:cs typeface="Tahoma"/>
                        </a:rPr>
                        <a:t>prosperidad </a:t>
                      </a:r>
                      <a:r>
                        <a:rPr sz="1900" spc="20" dirty="0">
                          <a:latin typeface="Tahoma"/>
                          <a:cs typeface="Tahoma"/>
                        </a:rPr>
                        <a:t>de </a:t>
                      </a:r>
                      <a:r>
                        <a:rPr sz="1900" spc="5" dirty="0">
                          <a:latin typeface="Tahoma"/>
                          <a:cs typeface="Tahoma"/>
                        </a:rPr>
                        <a:t>la  </a:t>
                      </a:r>
                      <a:r>
                        <a:rPr sz="1900" spc="-3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900" spc="-4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900" spc="-4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900" spc="-5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900" spc="-3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900" spc="-5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900" spc="-4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900" spc="-5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900" spc="-3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900" spc="-40" dirty="0">
                          <a:latin typeface="Tahoma"/>
                          <a:cs typeface="Tahoma"/>
                        </a:rPr>
                        <a:t>ó</a:t>
                      </a:r>
                      <a:r>
                        <a:rPr sz="1900" dirty="0">
                          <a:latin typeface="Tahoma"/>
                          <a:cs typeface="Tahoma"/>
                        </a:rPr>
                        <a:t>n	</a:t>
                      </a:r>
                      <a:r>
                        <a:rPr sz="3600" b="1" spc="-7" baseline="-26620" dirty="0">
                          <a:solidFill>
                            <a:srgbClr val="5E564E"/>
                          </a:solidFill>
                          <a:latin typeface="Arial"/>
                          <a:cs typeface="Arial"/>
                        </a:rPr>
                        <a:t>18</a:t>
                      </a:r>
                      <a:endParaRPr sz="3600" baseline="-2662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600200" y="2324100"/>
            <a:ext cx="7543800" cy="0"/>
          </a:xfrm>
          <a:custGeom>
            <a:avLst/>
            <a:gdLst/>
            <a:ahLst/>
            <a:cxnLst/>
            <a:rect l="l" t="t" r="r" b="b"/>
            <a:pathLst>
              <a:path w="7543800">
                <a:moveTo>
                  <a:pt x="0" y="0"/>
                </a:moveTo>
                <a:lnTo>
                  <a:pt x="7543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19250" y="3257550"/>
            <a:ext cx="7524750" cy="0"/>
          </a:xfrm>
          <a:custGeom>
            <a:avLst/>
            <a:gdLst/>
            <a:ahLst/>
            <a:cxnLst/>
            <a:rect l="l" t="t" r="r" b="b"/>
            <a:pathLst>
              <a:path w="7524750">
                <a:moveTo>
                  <a:pt x="0" y="0"/>
                </a:moveTo>
                <a:lnTo>
                  <a:pt x="7524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38300" y="4381500"/>
            <a:ext cx="7505700" cy="0"/>
          </a:xfrm>
          <a:custGeom>
            <a:avLst/>
            <a:gdLst/>
            <a:ahLst/>
            <a:cxnLst/>
            <a:rect l="l" t="t" r="r" b="b"/>
            <a:pathLst>
              <a:path w="7505700">
                <a:moveTo>
                  <a:pt x="0" y="0"/>
                </a:moveTo>
                <a:lnTo>
                  <a:pt x="7505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39281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Rol de la</a:t>
            </a:r>
            <a:r>
              <a:rPr spc="-114" dirty="0"/>
              <a:t> </a:t>
            </a:r>
            <a:r>
              <a:rPr dirty="0"/>
              <a:t>Información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8686800" y="6477000"/>
            <a:ext cx="4572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70078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Necesidad </a:t>
            </a:r>
            <a:r>
              <a:rPr dirty="0"/>
              <a:t>de SI versus Realidad</a:t>
            </a:r>
            <a:r>
              <a:rPr spc="-90" dirty="0"/>
              <a:t> </a:t>
            </a:r>
            <a:r>
              <a:rPr spc="-5" dirty="0"/>
              <a:t>Actual</a:t>
            </a:r>
          </a:p>
        </p:txBody>
      </p:sp>
      <p:sp>
        <p:nvSpPr>
          <p:cNvPr id="7" name="object 7"/>
          <p:cNvSpPr/>
          <p:nvPr/>
        </p:nvSpPr>
        <p:spPr>
          <a:xfrm>
            <a:off x="4874394" y="2400163"/>
            <a:ext cx="1930400" cy="3122295"/>
          </a:xfrm>
          <a:custGeom>
            <a:avLst/>
            <a:gdLst/>
            <a:ahLst/>
            <a:cxnLst/>
            <a:rect l="l" t="t" r="r" b="b"/>
            <a:pathLst>
              <a:path w="1930400" h="3122295">
                <a:moveTo>
                  <a:pt x="0" y="0"/>
                </a:moveTo>
                <a:lnTo>
                  <a:pt x="0" y="1565836"/>
                </a:lnTo>
                <a:lnTo>
                  <a:pt x="301670" y="3121716"/>
                </a:lnTo>
                <a:lnTo>
                  <a:pt x="353985" y="3113913"/>
                </a:lnTo>
                <a:lnTo>
                  <a:pt x="405791" y="3105012"/>
                </a:lnTo>
                <a:lnTo>
                  <a:pt x="457071" y="3095028"/>
                </a:lnTo>
                <a:lnTo>
                  <a:pt x="507804" y="3083977"/>
                </a:lnTo>
                <a:lnTo>
                  <a:pt x="557973" y="3071875"/>
                </a:lnTo>
                <a:lnTo>
                  <a:pt x="607557" y="3058739"/>
                </a:lnTo>
                <a:lnTo>
                  <a:pt x="656539" y="3044583"/>
                </a:lnTo>
                <a:lnTo>
                  <a:pt x="704899" y="3029423"/>
                </a:lnTo>
                <a:lnTo>
                  <a:pt x="752617" y="3013277"/>
                </a:lnTo>
                <a:lnTo>
                  <a:pt x="799677" y="2996158"/>
                </a:lnTo>
                <a:lnTo>
                  <a:pt x="846057" y="2978084"/>
                </a:lnTo>
                <a:lnTo>
                  <a:pt x="891739" y="2959069"/>
                </a:lnTo>
                <a:lnTo>
                  <a:pt x="936705" y="2939131"/>
                </a:lnTo>
                <a:lnTo>
                  <a:pt x="980936" y="2918284"/>
                </a:lnTo>
                <a:lnTo>
                  <a:pt x="1024411" y="2896545"/>
                </a:lnTo>
                <a:lnTo>
                  <a:pt x="1067113" y="2873930"/>
                </a:lnTo>
                <a:lnTo>
                  <a:pt x="1109022" y="2850453"/>
                </a:lnTo>
                <a:lnTo>
                  <a:pt x="1150120" y="2826132"/>
                </a:lnTo>
                <a:lnTo>
                  <a:pt x="1190388" y="2800982"/>
                </a:lnTo>
                <a:lnTo>
                  <a:pt x="1229805" y="2775019"/>
                </a:lnTo>
                <a:lnTo>
                  <a:pt x="1268355" y="2748258"/>
                </a:lnTo>
                <a:lnTo>
                  <a:pt x="1306017" y="2720716"/>
                </a:lnTo>
                <a:lnTo>
                  <a:pt x="1342772" y="2692409"/>
                </a:lnTo>
                <a:lnTo>
                  <a:pt x="1378602" y="2663352"/>
                </a:lnTo>
                <a:lnTo>
                  <a:pt x="1413488" y="2633561"/>
                </a:lnTo>
                <a:lnTo>
                  <a:pt x="1447411" y="2603052"/>
                </a:lnTo>
                <a:lnTo>
                  <a:pt x="1480351" y="2571840"/>
                </a:lnTo>
                <a:lnTo>
                  <a:pt x="1512290" y="2539943"/>
                </a:lnTo>
                <a:lnTo>
                  <a:pt x="1543209" y="2507375"/>
                </a:lnTo>
                <a:lnTo>
                  <a:pt x="1573089" y="2474153"/>
                </a:lnTo>
                <a:lnTo>
                  <a:pt x="1601910" y="2440291"/>
                </a:lnTo>
                <a:lnTo>
                  <a:pt x="1629655" y="2405807"/>
                </a:lnTo>
                <a:lnTo>
                  <a:pt x="1656303" y="2370716"/>
                </a:lnTo>
                <a:lnTo>
                  <a:pt x="1681837" y="2335034"/>
                </a:lnTo>
                <a:lnTo>
                  <a:pt x="1706236" y="2298776"/>
                </a:lnTo>
                <a:lnTo>
                  <a:pt x="1729483" y="2261959"/>
                </a:lnTo>
                <a:lnTo>
                  <a:pt x="1751557" y="2224599"/>
                </a:lnTo>
                <a:lnTo>
                  <a:pt x="1772441" y="2186710"/>
                </a:lnTo>
                <a:lnTo>
                  <a:pt x="1792115" y="2148310"/>
                </a:lnTo>
                <a:lnTo>
                  <a:pt x="1810560" y="2109414"/>
                </a:lnTo>
                <a:lnTo>
                  <a:pt x="1827757" y="2070037"/>
                </a:lnTo>
                <a:lnTo>
                  <a:pt x="1843687" y="2030196"/>
                </a:lnTo>
                <a:lnTo>
                  <a:pt x="1858332" y="1989907"/>
                </a:lnTo>
                <a:lnTo>
                  <a:pt x="1871672" y="1949185"/>
                </a:lnTo>
                <a:lnTo>
                  <a:pt x="1883688" y="1908046"/>
                </a:lnTo>
                <a:lnTo>
                  <a:pt x="1894362" y="1866507"/>
                </a:lnTo>
                <a:lnTo>
                  <a:pt x="1903674" y="1824582"/>
                </a:lnTo>
                <a:lnTo>
                  <a:pt x="1911605" y="1782288"/>
                </a:lnTo>
                <a:lnTo>
                  <a:pt x="1918137" y="1739641"/>
                </a:lnTo>
                <a:lnTo>
                  <a:pt x="1923250" y="1696656"/>
                </a:lnTo>
                <a:lnTo>
                  <a:pt x="1926926" y="1653350"/>
                </a:lnTo>
                <a:lnTo>
                  <a:pt x="1929146" y="1609738"/>
                </a:lnTo>
                <a:lnTo>
                  <a:pt x="1929890" y="1565836"/>
                </a:lnTo>
                <a:lnTo>
                  <a:pt x="1929169" y="1522649"/>
                </a:lnTo>
                <a:lnTo>
                  <a:pt x="1927020" y="1479757"/>
                </a:lnTo>
                <a:lnTo>
                  <a:pt x="1923461" y="1437173"/>
                </a:lnTo>
                <a:lnTo>
                  <a:pt x="1918511" y="1394911"/>
                </a:lnTo>
                <a:lnTo>
                  <a:pt x="1912188" y="1352988"/>
                </a:lnTo>
                <a:lnTo>
                  <a:pt x="1904512" y="1311418"/>
                </a:lnTo>
                <a:lnTo>
                  <a:pt x="1895501" y="1270215"/>
                </a:lnTo>
                <a:lnTo>
                  <a:pt x="1885174" y="1229394"/>
                </a:lnTo>
                <a:lnTo>
                  <a:pt x="1873550" y="1188970"/>
                </a:lnTo>
                <a:lnTo>
                  <a:pt x="1860647" y="1148958"/>
                </a:lnTo>
                <a:lnTo>
                  <a:pt x="1846485" y="1109373"/>
                </a:lnTo>
                <a:lnTo>
                  <a:pt x="1831081" y="1070229"/>
                </a:lnTo>
                <a:lnTo>
                  <a:pt x="1814456" y="1031541"/>
                </a:lnTo>
                <a:lnTo>
                  <a:pt x="1796627" y="993324"/>
                </a:lnTo>
                <a:lnTo>
                  <a:pt x="1777613" y="955593"/>
                </a:lnTo>
                <a:lnTo>
                  <a:pt x="1757433" y="918362"/>
                </a:lnTo>
                <a:lnTo>
                  <a:pt x="1736105" y="881647"/>
                </a:lnTo>
                <a:lnTo>
                  <a:pt x="1713650" y="845462"/>
                </a:lnTo>
                <a:lnTo>
                  <a:pt x="1690085" y="809821"/>
                </a:lnTo>
                <a:lnTo>
                  <a:pt x="1665428" y="774740"/>
                </a:lnTo>
                <a:lnTo>
                  <a:pt x="1639700" y="740233"/>
                </a:lnTo>
                <a:lnTo>
                  <a:pt x="1612918" y="706315"/>
                </a:lnTo>
                <a:lnTo>
                  <a:pt x="1585102" y="673002"/>
                </a:lnTo>
                <a:lnTo>
                  <a:pt x="1556270" y="640307"/>
                </a:lnTo>
                <a:lnTo>
                  <a:pt x="1526440" y="608245"/>
                </a:lnTo>
                <a:lnTo>
                  <a:pt x="1495633" y="576832"/>
                </a:lnTo>
                <a:lnTo>
                  <a:pt x="1463865" y="546082"/>
                </a:lnTo>
                <a:lnTo>
                  <a:pt x="1431157" y="516009"/>
                </a:lnTo>
                <a:lnTo>
                  <a:pt x="1397527" y="486630"/>
                </a:lnTo>
                <a:lnTo>
                  <a:pt x="1362993" y="457957"/>
                </a:lnTo>
                <a:lnTo>
                  <a:pt x="1327575" y="430007"/>
                </a:lnTo>
                <a:lnTo>
                  <a:pt x="1291291" y="402793"/>
                </a:lnTo>
                <a:lnTo>
                  <a:pt x="1254160" y="376332"/>
                </a:lnTo>
                <a:lnTo>
                  <a:pt x="1216201" y="350636"/>
                </a:lnTo>
                <a:lnTo>
                  <a:pt x="1177433" y="325722"/>
                </a:lnTo>
                <a:lnTo>
                  <a:pt x="1137873" y="301604"/>
                </a:lnTo>
                <a:lnTo>
                  <a:pt x="1097542" y="278297"/>
                </a:lnTo>
                <a:lnTo>
                  <a:pt x="1056457" y="255815"/>
                </a:lnTo>
                <a:lnTo>
                  <a:pt x="1014638" y="234174"/>
                </a:lnTo>
                <a:lnTo>
                  <a:pt x="972103" y="213388"/>
                </a:lnTo>
                <a:lnTo>
                  <a:pt x="928871" y="193472"/>
                </a:lnTo>
                <a:lnTo>
                  <a:pt x="884961" y="174440"/>
                </a:lnTo>
                <a:lnTo>
                  <a:pt x="840392" y="156308"/>
                </a:lnTo>
                <a:lnTo>
                  <a:pt x="795182" y="139090"/>
                </a:lnTo>
                <a:lnTo>
                  <a:pt x="749350" y="122801"/>
                </a:lnTo>
                <a:lnTo>
                  <a:pt x="702915" y="107456"/>
                </a:lnTo>
                <a:lnTo>
                  <a:pt x="655895" y="93070"/>
                </a:lnTo>
                <a:lnTo>
                  <a:pt x="608310" y="79657"/>
                </a:lnTo>
                <a:lnTo>
                  <a:pt x="560178" y="67232"/>
                </a:lnTo>
                <a:lnTo>
                  <a:pt x="511518" y="55809"/>
                </a:lnTo>
                <a:lnTo>
                  <a:pt x="462349" y="45405"/>
                </a:lnTo>
                <a:lnTo>
                  <a:pt x="412689" y="36033"/>
                </a:lnTo>
                <a:lnTo>
                  <a:pt x="362557" y="27708"/>
                </a:lnTo>
                <a:lnTo>
                  <a:pt x="311972" y="20446"/>
                </a:lnTo>
                <a:lnTo>
                  <a:pt x="260953" y="14260"/>
                </a:lnTo>
                <a:lnTo>
                  <a:pt x="209518" y="9166"/>
                </a:lnTo>
                <a:lnTo>
                  <a:pt x="157687" y="5178"/>
                </a:lnTo>
                <a:lnTo>
                  <a:pt x="105477" y="2311"/>
                </a:lnTo>
                <a:lnTo>
                  <a:pt x="52909" y="580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74394" y="2390338"/>
            <a:ext cx="1930400" cy="3131820"/>
          </a:xfrm>
          <a:custGeom>
            <a:avLst/>
            <a:gdLst/>
            <a:ahLst/>
            <a:cxnLst/>
            <a:rect l="l" t="t" r="r" b="b"/>
            <a:pathLst>
              <a:path w="1930400" h="3131820">
                <a:moveTo>
                  <a:pt x="301670" y="3131541"/>
                </a:moveTo>
                <a:lnTo>
                  <a:pt x="353985" y="3123738"/>
                </a:lnTo>
                <a:lnTo>
                  <a:pt x="405791" y="3114837"/>
                </a:lnTo>
                <a:lnTo>
                  <a:pt x="457071" y="3104853"/>
                </a:lnTo>
                <a:lnTo>
                  <a:pt x="507804" y="3093802"/>
                </a:lnTo>
                <a:lnTo>
                  <a:pt x="557973" y="3081700"/>
                </a:lnTo>
                <a:lnTo>
                  <a:pt x="607557" y="3068564"/>
                </a:lnTo>
                <a:lnTo>
                  <a:pt x="656539" y="3054408"/>
                </a:lnTo>
                <a:lnTo>
                  <a:pt x="704899" y="3039248"/>
                </a:lnTo>
                <a:lnTo>
                  <a:pt x="752617" y="3023102"/>
                </a:lnTo>
                <a:lnTo>
                  <a:pt x="799677" y="3005983"/>
                </a:lnTo>
                <a:lnTo>
                  <a:pt x="846057" y="2987909"/>
                </a:lnTo>
                <a:lnTo>
                  <a:pt x="891740" y="2968894"/>
                </a:lnTo>
                <a:lnTo>
                  <a:pt x="936705" y="2948956"/>
                </a:lnTo>
                <a:lnTo>
                  <a:pt x="980936" y="2928109"/>
                </a:lnTo>
                <a:lnTo>
                  <a:pt x="1024411" y="2906370"/>
                </a:lnTo>
                <a:lnTo>
                  <a:pt x="1067113" y="2883755"/>
                </a:lnTo>
                <a:lnTo>
                  <a:pt x="1109022" y="2860278"/>
                </a:lnTo>
                <a:lnTo>
                  <a:pt x="1150120" y="2835957"/>
                </a:lnTo>
                <a:lnTo>
                  <a:pt x="1190388" y="2810807"/>
                </a:lnTo>
                <a:lnTo>
                  <a:pt x="1229805" y="2784844"/>
                </a:lnTo>
                <a:lnTo>
                  <a:pt x="1268355" y="2758083"/>
                </a:lnTo>
                <a:lnTo>
                  <a:pt x="1306017" y="2730541"/>
                </a:lnTo>
                <a:lnTo>
                  <a:pt x="1342772" y="2702234"/>
                </a:lnTo>
                <a:lnTo>
                  <a:pt x="1378602" y="2673177"/>
                </a:lnTo>
                <a:lnTo>
                  <a:pt x="1413488" y="2643386"/>
                </a:lnTo>
                <a:lnTo>
                  <a:pt x="1447411" y="2612877"/>
                </a:lnTo>
                <a:lnTo>
                  <a:pt x="1480351" y="2581665"/>
                </a:lnTo>
                <a:lnTo>
                  <a:pt x="1512290" y="2549768"/>
                </a:lnTo>
                <a:lnTo>
                  <a:pt x="1543209" y="2517200"/>
                </a:lnTo>
                <a:lnTo>
                  <a:pt x="1573089" y="2483978"/>
                </a:lnTo>
                <a:lnTo>
                  <a:pt x="1601911" y="2450116"/>
                </a:lnTo>
                <a:lnTo>
                  <a:pt x="1629655" y="2415632"/>
                </a:lnTo>
                <a:lnTo>
                  <a:pt x="1656304" y="2380541"/>
                </a:lnTo>
                <a:lnTo>
                  <a:pt x="1681837" y="2344859"/>
                </a:lnTo>
                <a:lnTo>
                  <a:pt x="1706236" y="2308601"/>
                </a:lnTo>
                <a:lnTo>
                  <a:pt x="1729483" y="2271784"/>
                </a:lnTo>
                <a:lnTo>
                  <a:pt x="1751557" y="2234424"/>
                </a:lnTo>
                <a:lnTo>
                  <a:pt x="1772441" y="2196535"/>
                </a:lnTo>
                <a:lnTo>
                  <a:pt x="1792115" y="2158135"/>
                </a:lnTo>
                <a:lnTo>
                  <a:pt x="1810560" y="2119239"/>
                </a:lnTo>
                <a:lnTo>
                  <a:pt x="1827757" y="2079862"/>
                </a:lnTo>
                <a:lnTo>
                  <a:pt x="1843687" y="2040021"/>
                </a:lnTo>
                <a:lnTo>
                  <a:pt x="1858332" y="1999732"/>
                </a:lnTo>
                <a:lnTo>
                  <a:pt x="1871672" y="1959010"/>
                </a:lnTo>
                <a:lnTo>
                  <a:pt x="1883688" y="1917871"/>
                </a:lnTo>
                <a:lnTo>
                  <a:pt x="1894362" y="1876332"/>
                </a:lnTo>
                <a:lnTo>
                  <a:pt x="1903674" y="1834407"/>
                </a:lnTo>
                <a:lnTo>
                  <a:pt x="1911605" y="1792113"/>
                </a:lnTo>
                <a:lnTo>
                  <a:pt x="1918137" y="1749466"/>
                </a:lnTo>
                <a:lnTo>
                  <a:pt x="1923250" y="1706481"/>
                </a:lnTo>
                <a:lnTo>
                  <a:pt x="1926926" y="1663175"/>
                </a:lnTo>
                <a:lnTo>
                  <a:pt x="1929146" y="1619563"/>
                </a:lnTo>
                <a:lnTo>
                  <a:pt x="1929890" y="1575661"/>
                </a:lnTo>
                <a:lnTo>
                  <a:pt x="1929169" y="1532474"/>
                </a:lnTo>
                <a:lnTo>
                  <a:pt x="1927020" y="1489582"/>
                </a:lnTo>
                <a:lnTo>
                  <a:pt x="1923461" y="1446998"/>
                </a:lnTo>
                <a:lnTo>
                  <a:pt x="1918511" y="1404736"/>
                </a:lnTo>
                <a:lnTo>
                  <a:pt x="1912188" y="1362813"/>
                </a:lnTo>
                <a:lnTo>
                  <a:pt x="1904512" y="1321243"/>
                </a:lnTo>
                <a:lnTo>
                  <a:pt x="1895501" y="1280040"/>
                </a:lnTo>
                <a:lnTo>
                  <a:pt x="1885174" y="1239219"/>
                </a:lnTo>
                <a:lnTo>
                  <a:pt x="1873550" y="1198795"/>
                </a:lnTo>
                <a:lnTo>
                  <a:pt x="1860648" y="1158783"/>
                </a:lnTo>
                <a:lnTo>
                  <a:pt x="1846485" y="1119198"/>
                </a:lnTo>
                <a:lnTo>
                  <a:pt x="1831082" y="1080054"/>
                </a:lnTo>
                <a:lnTo>
                  <a:pt x="1814456" y="1041366"/>
                </a:lnTo>
                <a:lnTo>
                  <a:pt x="1796627" y="1003149"/>
                </a:lnTo>
                <a:lnTo>
                  <a:pt x="1777613" y="965418"/>
                </a:lnTo>
                <a:lnTo>
                  <a:pt x="1757433" y="928187"/>
                </a:lnTo>
                <a:lnTo>
                  <a:pt x="1736106" y="891472"/>
                </a:lnTo>
                <a:lnTo>
                  <a:pt x="1713650" y="855286"/>
                </a:lnTo>
                <a:lnTo>
                  <a:pt x="1690085" y="819646"/>
                </a:lnTo>
                <a:lnTo>
                  <a:pt x="1665429" y="784565"/>
                </a:lnTo>
                <a:lnTo>
                  <a:pt x="1639700" y="750058"/>
                </a:lnTo>
                <a:lnTo>
                  <a:pt x="1612918" y="716140"/>
                </a:lnTo>
                <a:lnTo>
                  <a:pt x="1585102" y="682827"/>
                </a:lnTo>
                <a:lnTo>
                  <a:pt x="1556270" y="650132"/>
                </a:lnTo>
                <a:lnTo>
                  <a:pt x="1526440" y="618070"/>
                </a:lnTo>
                <a:lnTo>
                  <a:pt x="1495633" y="586657"/>
                </a:lnTo>
                <a:lnTo>
                  <a:pt x="1463865" y="555907"/>
                </a:lnTo>
                <a:lnTo>
                  <a:pt x="1431157" y="525834"/>
                </a:lnTo>
                <a:lnTo>
                  <a:pt x="1397527" y="496455"/>
                </a:lnTo>
                <a:lnTo>
                  <a:pt x="1362993" y="467782"/>
                </a:lnTo>
                <a:lnTo>
                  <a:pt x="1327575" y="439832"/>
                </a:lnTo>
                <a:lnTo>
                  <a:pt x="1291291" y="412618"/>
                </a:lnTo>
                <a:lnTo>
                  <a:pt x="1254160" y="386157"/>
                </a:lnTo>
                <a:lnTo>
                  <a:pt x="1216201" y="360461"/>
                </a:lnTo>
                <a:lnTo>
                  <a:pt x="1177433" y="335547"/>
                </a:lnTo>
                <a:lnTo>
                  <a:pt x="1137873" y="311429"/>
                </a:lnTo>
                <a:lnTo>
                  <a:pt x="1097542" y="288122"/>
                </a:lnTo>
                <a:lnTo>
                  <a:pt x="1056457" y="265640"/>
                </a:lnTo>
                <a:lnTo>
                  <a:pt x="1014638" y="243999"/>
                </a:lnTo>
                <a:lnTo>
                  <a:pt x="972103" y="223213"/>
                </a:lnTo>
                <a:lnTo>
                  <a:pt x="928871" y="203297"/>
                </a:lnTo>
                <a:lnTo>
                  <a:pt x="884961" y="184265"/>
                </a:lnTo>
                <a:lnTo>
                  <a:pt x="840392" y="166133"/>
                </a:lnTo>
                <a:lnTo>
                  <a:pt x="795182" y="148915"/>
                </a:lnTo>
                <a:lnTo>
                  <a:pt x="749350" y="132626"/>
                </a:lnTo>
                <a:lnTo>
                  <a:pt x="702915" y="117281"/>
                </a:lnTo>
                <a:lnTo>
                  <a:pt x="655895" y="102895"/>
                </a:lnTo>
                <a:lnTo>
                  <a:pt x="608310" y="89482"/>
                </a:lnTo>
                <a:lnTo>
                  <a:pt x="560178" y="77057"/>
                </a:lnTo>
                <a:lnTo>
                  <a:pt x="511518" y="65634"/>
                </a:lnTo>
                <a:lnTo>
                  <a:pt x="462349" y="55230"/>
                </a:lnTo>
                <a:lnTo>
                  <a:pt x="412689" y="45858"/>
                </a:lnTo>
                <a:lnTo>
                  <a:pt x="362557" y="37533"/>
                </a:lnTo>
                <a:lnTo>
                  <a:pt x="311972" y="30271"/>
                </a:lnTo>
                <a:lnTo>
                  <a:pt x="260953" y="24085"/>
                </a:lnTo>
                <a:lnTo>
                  <a:pt x="209518" y="18990"/>
                </a:lnTo>
                <a:lnTo>
                  <a:pt x="157687" y="15003"/>
                </a:lnTo>
                <a:lnTo>
                  <a:pt x="105477" y="12136"/>
                </a:lnTo>
                <a:lnTo>
                  <a:pt x="52909" y="10405"/>
                </a:lnTo>
                <a:lnTo>
                  <a:pt x="0" y="9824"/>
                </a:lnTo>
                <a:lnTo>
                  <a:pt x="0" y="0"/>
                </a:lnTo>
                <a:lnTo>
                  <a:pt x="0" y="9824"/>
                </a:lnTo>
                <a:lnTo>
                  <a:pt x="0" y="1575661"/>
                </a:lnTo>
                <a:lnTo>
                  <a:pt x="301670" y="3131541"/>
                </a:lnTo>
                <a:close/>
              </a:path>
            </a:pathLst>
          </a:custGeom>
          <a:ln w="11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56379" y="3857924"/>
            <a:ext cx="2219960" cy="1684020"/>
          </a:xfrm>
          <a:custGeom>
            <a:avLst/>
            <a:gdLst/>
            <a:ahLst/>
            <a:cxnLst/>
            <a:rect l="l" t="t" r="r" b="b"/>
            <a:pathLst>
              <a:path w="2219960" h="1684020">
                <a:moveTo>
                  <a:pt x="0" y="0"/>
                </a:moveTo>
                <a:lnTo>
                  <a:pt x="0" y="108074"/>
                </a:lnTo>
                <a:lnTo>
                  <a:pt x="710" y="151265"/>
                </a:lnTo>
                <a:lnTo>
                  <a:pt x="2830" y="194178"/>
                </a:lnTo>
                <a:lnTo>
                  <a:pt x="6342" y="236798"/>
                </a:lnTo>
                <a:lnTo>
                  <a:pt x="11226" y="279110"/>
                </a:lnTo>
                <a:lnTo>
                  <a:pt x="17466" y="321098"/>
                </a:lnTo>
                <a:lnTo>
                  <a:pt x="25042" y="362747"/>
                </a:lnTo>
                <a:lnTo>
                  <a:pt x="33938" y="404042"/>
                </a:lnTo>
                <a:lnTo>
                  <a:pt x="44134" y="444967"/>
                </a:lnTo>
                <a:lnTo>
                  <a:pt x="55613" y="485507"/>
                </a:lnTo>
                <a:lnTo>
                  <a:pt x="68356" y="525647"/>
                </a:lnTo>
                <a:lnTo>
                  <a:pt x="82346" y="565370"/>
                </a:lnTo>
                <a:lnTo>
                  <a:pt x="97565" y="604663"/>
                </a:lnTo>
                <a:lnTo>
                  <a:pt x="113994" y="643510"/>
                </a:lnTo>
                <a:lnTo>
                  <a:pt x="131615" y="681895"/>
                </a:lnTo>
                <a:lnTo>
                  <a:pt x="150410" y="719803"/>
                </a:lnTo>
                <a:lnTo>
                  <a:pt x="170361" y="757219"/>
                </a:lnTo>
                <a:lnTo>
                  <a:pt x="191450" y="794128"/>
                </a:lnTo>
                <a:lnTo>
                  <a:pt x="213659" y="830513"/>
                </a:lnTo>
                <a:lnTo>
                  <a:pt x="236970" y="866360"/>
                </a:lnTo>
                <a:lnTo>
                  <a:pt x="261364" y="901654"/>
                </a:lnTo>
                <a:lnTo>
                  <a:pt x="286824" y="936379"/>
                </a:lnTo>
                <a:lnTo>
                  <a:pt x="313332" y="970519"/>
                </a:lnTo>
                <a:lnTo>
                  <a:pt x="340868" y="1004060"/>
                </a:lnTo>
                <a:lnTo>
                  <a:pt x="369416" y="1036987"/>
                </a:lnTo>
                <a:lnTo>
                  <a:pt x="398958" y="1069283"/>
                </a:lnTo>
                <a:lnTo>
                  <a:pt x="429474" y="1100933"/>
                </a:lnTo>
                <a:lnTo>
                  <a:pt x="460947" y="1131923"/>
                </a:lnTo>
                <a:lnTo>
                  <a:pt x="493360" y="1162237"/>
                </a:lnTo>
                <a:lnTo>
                  <a:pt x="526693" y="1191859"/>
                </a:lnTo>
                <a:lnTo>
                  <a:pt x="560928" y="1220775"/>
                </a:lnTo>
                <a:lnTo>
                  <a:pt x="596049" y="1248968"/>
                </a:lnTo>
                <a:lnTo>
                  <a:pt x="632036" y="1276424"/>
                </a:lnTo>
                <a:lnTo>
                  <a:pt x="668871" y="1303128"/>
                </a:lnTo>
                <a:lnTo>
                  <a:pt x="706537" y="1329063"/>
                </a:lnTo>
                <a:lnTo>
                  <a:pt x="745015" y="1354215"/>
                </a:lnTo>
                <a:lnTo>
                  <a:pt x="784287" y="1378568"/>
                </a:lnTo>
                <a:lnTo>
                  <a:pt x="824335" y="1402107"/>
                </a:lnTo>
                <a:lnTo>
                  <a:pt x="865141" y="1424817"/>
                </a:lnTo>
                <a:lnTo>
                  <a:pt x="906687" y="1446683"/>
                </a:lnTo>
                <a:lnTo>
                  <a:pt x="948955" y="1467688"/>
                </a:lnTo>
                <a:lnTo>
                  <a:pt x="991926" y="1487818"/>
                </a:lnTo>
                <a:lnTo>
                  <a:pt x="1035583" y="1507057"/>
                </a:lnTo>
                <a:lnTo>
                  <a:pt x="1079908" y="1525391"/>
                </a:lnTo>
                <a:lnTo>
                  <a:pt x="1124881" y="1542803"/>
                </a:lnTo>
                <a:lnTo>
                  <a:pt x="1170487" y="1559278"/>
                </a:lnTo>
                <a:lnTo>
                  <a:pt x="1216705" y="1574802"/>
                </a:lnTo>
                <a:lnTo>
                  <a:pt x="1263518" y="1589359"/>
                </a:lnTo>
                <a:lnTo>
                  <a:pt x="1310909" y="1602933"/>
                </a:lnTo>
                <a:lnTo>
                  <a:pt x="1358858" y="1615509"/>
                </a:lnTo>
                <a:lnTo>
                  <a:pt x="1407348" y="1627071"/>
                </a:lnTo>
                <a:lnTo>
                  <a:pt x="1456361" y="1637606"/>
                </a:lnTo>
                <a:lnTo>
                  <a:pt x="1505879" y="1647096"/>
                </a:lnTo>
                <a:lnTo>
                  <a:pt x="1555883" y="1655528"/>
                </a:lnTo>
                <a:lnTo>
                  <a:pt x="1606356" y="1662885"/>
                </a:lnTo>
                <a:lnTo>
                  <a:pt x="1657279" y="1669152"/>
                </a:lnTo>
                <a:lnTo>
                  <a:pt x="1708634" y="1674314"/>
                </a:lnTo>
                <a:lnTo>
                  <a:pt x="1760403" y="1678355"/>
                </a:lnTo>
                <a:lnTo>
                  <a:pt x="1812569" y="1681261"/>
                </a:lnTo>
                <a:lnTo>
                  <a:pt x="1865112" y="1683016"/>
                </a:lnTo>
                <a:lnTo>
                  <a:pt x="1918015" y="1683604"/>
                </a:lnTo>
                <a:lnTo>
                  <a:pt x="1967072" y="1682831"/>
                </a:lnTo>
                <a:lnTo>
                  <a:pt x="2017514" y="1680693"/>
                </a:lnTo>
                <a:lnTo>
                  <a:pt x="2068670" y="1677463"/>
                </a:lnTo>
                <a:lnTo>
                  <a:pt x="2119866" y="1673415"/>
                </a:lnTo>
                <a:lnTo>
                  <a:pt x="2219686" y="1663954"/>
                </a:lnTo>
                <a:lnTo>
                  <a:pt x="1918015" y="108074"/>
                </a:lnTo>
                <a:lnTo>
                  <a:pt x="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56379" y="3857924"/>
            <a:ext cx="2219960" cy="1684020"/>
          </a:xfrm>
          <a:custGeom>
            <a:avLst/>
            <a:gdLst/>
            <a:ahLst/>
            <a:cxnLst/>
            <a:rect l="l" t="t" r="r" b="b"/>
            <a:pathLst>
              <a:path w="2219960" h="1684020">
                <a:moveTo>
                  <a:pt x="0" y="0"/>
                </a:moveTo>
                <a:lnTo>
                  <a:pt x="0" y="23794"/>
                </a:lnTo>
                <a:lnTo>
                  <a:pt x="0" y="50352"/>
                </a:lnTo>
                <a:lnTo>
                  <a:pt x="0" y="78753"/>
                </a:lnTo>
                <a:lnTo>
                  <a:pt x="0" y="108074"/>
                </a:lnTo>
                <a:lnTo>
                  <a:pt x="710" y="151265"/>
                </a:lnTo>
                <a:lnTo>
                  <a:pt x="2830" y="194178"/>
                </a:lnTo>
                <a:lnTo>
                  <a:pt x="6342" y="236798"/>
                </a:lnTo>
                <a:lnTo>
                  <a:pt x="11226" y="279110"/>
                </a:lnTo>
                <a:lnTo>
                  <a:pt x="17466" y="321098"/>
                </a:lnTo>
                <a:lnTo>
                  <a:pt x="25042" y="362747"/>
                </a:lnTo>
                <a:lnTo>
                  <a:pt x="33938" y="404042"/>
                </a:lnTo>
                <a:lnTo>
                  <a:pt x="44134" y="444967"/>
                </a:lnTo>
                <a:lnTo>
                  <a:pt x="55613" y="485507"/>
                </a:lnTo>
                <a:lnTo>
                  <a:pt x="68356" y="525647"/>
                </a:lnTo>
                <a:lnTo>
                  <a:pt x="82346" y="565370"/>
                </a:lnTo>
                <a:lnTo>
                  <a:pt x="97565" y="604663"/>
                </a:lnTo>
                <a:lnTo>
                  <a:pt x="113994" y="643510"/>
                </a:lnTo>
                <a:lnTo>
                  <a:pt x="131615" y="681895"/>
                </a:lnTo>
                <a:lnTo>
                  <a:pt x="150410" y="719803"/>
                </a:lnTo>
                <a:lnTo>
                  <a:pt x="170361" y="757219"/>
                </a:lnTo>
                <a:lnTo>
                  <a:pt x="191450" y="794128"/>
                </a:lnTo>
                <a:lnTo>
                  <a:pt x="213659" y="830513"/>
                </a:lnTo>
                <a:lnTo>
                  <a:pt x="236970" y="866360"/>
                </a:lnTo>
                <a:lnTo>
                  <a:pt x="261364" y="901654"/>
                </a:lnTo>
                <a:lnTo>
                  <a:pt x="286824" y="936379"/>
                </a:lnTo>
                <a:lnTo>
                  <a:pt x="313332" y="970519"/>
                </a:lnTo>
                <a:lnTo>
                  <a:pt x="340868" y="1004060"/>
                </a:lnTo>
                <a:lnTo>
                  <a:pt x="369416" y="1036987"/>
                </a:lnTo>
                <a:lnTo>
                  <a:pt x="398958" y="1069283"/>
                </a:lnTo>
                <a:lnTo>
                  <a:pt x="429474" y="1100934"/>
                </a:lnTo>
                <a:lnTo>
                  <a:pt x="460947" y="1131923"/>
                </a:lnTo>
                <a:lnTo>
                  <a:pt x="493360" y="1162237"/>
                </a:lnTo>
                <a:lnTo>
                  <a:pt x="526693" y="1191859"/>
                </a:lnTo>
                <a:lnTo>
                  <a:pt x="560928" y="1220775"/>
                </a:lnTo>
                <a:lnTo>
                  <a:pt x="596049" y="1248968"/>
                </a:lnTo>
                <a:lnTo>
                  <a:pt x="632036" y="1276424"/>
                </a:lnTo>
                <a:lnTo>
                  <a:pt x="668871" y="1303128"/>
                </a:lnTo>
                <a:lnTo>
                  <a:pt x="706537" y="1329063"/>
                </a:lnTo>
                <a:lnTo>
                  <a:pt x="745015" y="1354215"/>
                </a:lnTo>
                <a:lnTo>
                  <a:pt x="784287" y="1378568"/>
                </a:lnTo>
                <a:lnTo>
                  <a:pt x="824335" y="1402107"/>
                </a:lnTo>
                <a:lnTo>
                  <a:pt x="865141" y="1424817"/>
                </a:lnTo>
                <a:lnTo>
                  <a:pt x="906687" y="1446683"/>
                </a:lnTo>
                <a:lnTo>
                  <a:pt x="948955" y="1467688"/>
                </a:lnTo>
                <a:lnTo>
                  <a:pt x="991926" y="1487818"/>
                </a:lnTo>
                <a:lnTo>
                  <a:pt x="1035583" y="1507057"/>
                </a:lnTo>
                <a:lnTo>
                  <a:pt x="1079908" y="1525391"/>
                </a:lnTo>
                <a:lnTo>
                  <a:pt x="1124881" y="1542803"/>
                </a:lnTo>
                <a:lnTo>
                  <a:pt x="1170487" y="1559278"/>
                </a:lnTo>
                <a:lnTo>
                  <a:pt x="1216705" y="1574802"/>
                </a:lnTo>
                <a:lnTo>
                  <a:pt x="1263518" y="1589359"/>
                </a:lnTo>
                <a:lnTo>
                  <a:pt x="1310909" y="1602933"/>
                </a:lnTo>
                <a:lnTo>
                  <a:pt x="1358858" y="1615509"/>
                </a:lnTo>
                <a:lnTo>
                  <a:pt x="1407348" y="1627071"/>
                </a:lnTo>
                <a:lnTo>
                  <a:pt x="1456361" y="1637606"/>
                </a:lnTo>
                <a:lnTo>
                  <a:pt x="1505879" y="1647096"/>
                </a:lnTo>
                <a:lnTo>
                  <a:pt x="1555883" y="1655528"/>
                </a:lnTo>
                <a:lnTo>
                  <a:pt x="1606356" y="1662885"/>
                </a:lnTo>
                <a:lnTo>
                  <a:pt x="1657279" y="1669152"/>
                </a:lnTo>
                <a:lnTo>
                  <a:pt x="1708634" y="1674314"/>
                </a:lnTo>
                <a:lnTo>
                  <a:pt x="1760403" y="1678355"/>
                </a:lnTo>
                <a:lnTo>
                  <a:pt x="1812569" y="1681261"/>
                </a:lnTo>
                <a:lnTo>
                  <a:pt x="1865112" y="1683016"/>
                </a:lnTo>
                <a:lnTo>
                  <a:pt x="1918015" y="1683604"/>
                </a:lnTo>
                <a:lnTo>
                  <a:pt x="1967072" y="1682831"/>
                </a:lnTo>
                <a:lnTo>
                  <a:pt x="2017514" y="1680693"/>
                </a:lnTo>
                <a:lnTo>
                  <a:pt x="2068670" y="1677463"/>
                </a:lnTo>
                <a:lnTo>
                  <a:pt x="2119866" y="1673415"/>
                </a:lnTo>
                <a:lnTo>
                  <a:pt x="2170429" y="1668821"/>
                </a:lnTo>
                <a:lnTo>
                  <a:pt x="2219686" y="1663954"/>
                </a:lnTo>
                <a:lnTo>
                  <a:pt x="1918015" y="108074"/>
                </a:lnTo>
                <a:lnTo>
                  <a:pt x="0" y="0"/>
                </a:lnTo>
                <a:close/>
              </a:path>
            </a:pathLst>
          </a:custGeom>
          <a:ln w="106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56379" y="3562128"/>
            <a:ext cx="1918335" cy="404495"/>
          </a:xfrm>
          <a:custGeom>
            <a:avLst/>
            <a:gdLst/>
            <a:ahLst/>
            <a:cxnLst/>
            <a:rect l="l" t="t" r="r" b="b"/>
            <a:pathLst>
              <a:path w="1918335" h="404495">
                <a:moveTo>
                  <a:pt x="60173" y="0"/>
                </a:moveTo>
                <a:lnTo>
                  <a:pt x="44015" y="45217"/>
                </a:lnTo>
                <a:lnTo>
                  <a:pt x="31201" y="92058"/>
                </a:lnTo>
                <a:lnTo>
                  <a:pt x="21060" y="140529"/>
                </a:lnTo>
                <a:lnTo>
                  <a:pt x="12926" y="190638"/>
                </a:lnTo>
                <a:lnTo>
                  <a:pt x="6128" y="242391"/>
                </a:lnTo>
                <a:lnTo>
                  <a:pt x="0" y="295796"/>
                </a:lnTo>
                <a:lnTo>
                  <a:pt x="1918015" y="403871"/>
                </a:lnTo>
                <a:lnTo>
                  <a:pt x="60173" y="0"/>
                </a:lnTo>
                <a:close/>
              </a:path>
            </a:pathLst>
          </a:custGeom>
          <a:solidFill>
            <a:srgbClr val="9966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56379" y="3562128"/>
            <a:ext cx="1918335" cy="404495"/>
          </a:xfrm>
          <a:custGeom>
            <a:avLst/>
            <a:gdLst/>
            <a:ahLst/>
            <a:cxnLst/>
            <a:rect l="l" t="t" r="r" b="b"/>
            <a:pathLst>
              <a:path w="1918335" h="404495">
                <a:moveTo>
                  <a:pt x="60173" y="0"/>
                </a:moveTo>
                <a:lnTo>
                  <a:pt x="44015" y="45217"/>
                </a:lnTo>
                <a:lnTo>
                  <a:pt x="31201" y="92058"/>
                </a:lnTo>
                <a:lnTo>
                  <a:pt x="21060" y="140529"/>
                </a:lnTo>
                <a:lnTo>
                  <a:pt x="12926" y="190638"/>
                </a:lnTo>
                <a:lnTo>
                  <a:pt x="6128" y="242391"/>
                </a:lnTo>
                <a:lnTo>
                  <a:pt x="0" y="295796"/>
                </a:lnTo>
                <a:lnTo>
                  <a:pt x="1918015" y="403871"/>
                </a:lnTo>
                <a:lnTo>
                  <a:pt x="60173" y="0"/>
                </a:lnTo>
                <a:close/>
              </a:path>
            </a:pathLst>
          </a:custGeom>
          <a:ln w="99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16552" y="2409988"/>
            <a:ext cx="1858010" cy="1556385"/>
          </a:xfrm>
          <a:custGeom>
            <a:avLst/>
            <a:gdLst/>
            <a:ahLst/>
            <a:cxnLst/>
            <a:rect l="l" t="t" r="r" b="b"/>
            <a:pathLst>
              <a:path w="1858010" h="1556385">
                <a:moveTo>
                  <a:pt x="1628700" y="0"/>
                </a:moveTo>
                <a:lnTo>
                  <a:pt x="1575451" y="5962"/>
                </a:lnTo>
                <a:lnTo>
                  <a:pt x="1522672" y="13069"/>
                </a:lnTo>
                <a:lnTo>
                  <a:pt x="1470385" y="21306"/>
                </a:lnTo>
                <a:lnTo>
                  <a:pt x="1418609" y="30657"/>
                </a:lnTo>
                <a:lnTo>
                  <a:pt x="1367365" y="41110"/>
                </a:lnTo>
                <a:lnTo>
                  <a:pt x="1316673" y="52648"/>
                </a:lnTo>
                <a:lnTo>
                  <a:pt x="1266553" y="65257"/>
                </a:lnTo>
                <a:lnTo>
                  <a:pt x="1217026" y="78924"/>
                </a:lnTo>
                <a:lnTo>
                  <a:pt x="1168112" y="93633"/>
                </a:lnTo>
                <a:lnTo>
                  <a:pt x="1119831" y="109369"/>
                </a:lnTo>
                <a:lnTo>
                  <a:pt x="1072204" y="126119"/>
                </a:lnTo>
                <a:lnTo>
                  <a:pt x="1025251" y="143868"/>
                </a:lnTo>
                <a:lnTo>
                  <a:pt x="978991" y="162601"/>
                </a:lnTo>
                <a:lnTo>
                  <a:pt x="933446" y="182303"/>
                </a:lnTo>
                <a:lnTo>
                  <a:pt x="888636" y="202961"/>
                </a:lnTo>
                <a:lnTo>
                  <a:pt x="844581" y="224559"/>
                </a:lnTo>
                <a:lnTo>
                  <a:pt x="801301" y="247083"/>
                </a:lnTo>
                <a:lnTo>
                  <a:pt x="758817" y="270519"/>
                </a:lnTo>
                <a:lnTo>
                  <a:pt x="717149" y="294852"/>
                </a:lnTo>
                <a:lnTo>
                  <a:pt x="676317" y="320067"/>
                </a:lnTo>
                <a:lnTo>
                  <a:pt x="636342" y="346150"/>
                </a:lnTo>
                <a:lnTo>
                  <a:pt x="597243" y="373086"/>
                </a:lnTo>
                <a:lnTo>
                  <a:pt x="559042" y="400861"/>
                </a:lnTo>
                <a:lnTo>
                  <a:pt x="521758" y="429460"/>
                </a:lnTo>
                <a:lnTo>
                  <a:pt x="485412" y="458869"/>
                </a:lnTo>
                <a:lnTo>
                  <a:pt x="450023" y="489073"/>
                </a:lnTo>
                <a:lnTo>
                  <a:pt x="415613" y="520058"/>
                </a:lnTo>
                <a:lnTo>
                  <a:pt x="382202" y="551809"/>
                </a:lnTo>
                <a:lnTo>
                  <a:pt x="349810" y="584311"/>
                </a:lnTo>
                <a:lnTo>
                  <a:pt x="318457" y="617550"/>
                </a:lnTo>
                <a:lnTo>
                  <a:pt x="288163" y="651512"/>
                </a:lnTo>
                <a:lnTo>
                  <a:pt x="258949" y="686181"/>
                </a:lnTo>
                <a:lnTo>
                  <a:pt x="230836" y="721544"/>
                </a:lnTo>
                <a:lnTo>
                  <a:pt x="203843" y="757586"/>
                </a:lnTo>
                <a:lnTo>
                  <a:pt x="177990" y="794292"/>
                </a:lnTo>
                <a:lnTo>
                  <a:pt x="153299" y="831648"/>
                </a:lnTo>
                <a:lnTo>
                  <a:pt x="129788" y="869639"/>
                </a:lnTo>
                <a:lnTo>
                  <a:pt x="107480" y="908250"/>
                </a:lnTo>
                <a:lnTo>
                  <a:pt x="86393" y="947468"/>
                </a:lnTo>
                <a:lnTo>
                  <a:pt x="66549" y="987277"/>
                </a:lnTo>
                <a:lnTo>
                  <a:pt x="47967" y="1027664"/>
                </a:lnTo>
                <a:lnTo>
                  <a:pt x="30668" y="1068613"/>
                </a:lnTo>
                <a:lnTo>
                  <a:pt x="14672" y="1110109"/>
                </a:lnTo>
                <a:lnTo>
                  <a:pt x="0" y="1152139"/>
                </a:lnTo>
                <a:lnTo>
                  <a:pt x="1857842" y="1556011"/>
                </a:lnTo>
                <a:lnTo>
                  <a:pt x="162870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16552" y="2409988"/>
            <a:ext cx="1858010" cy="1556385"/>
          </a:xfrm>
          <a:custGeom>
            <a:avLst/>
            <a:gdLst/>
            <a:ahLst/>
            <a:cxnLst/>
            <a:rect l="l" t="t" r="r" b="b"/>
            <a:pathLst>
              <a:path w="1858010" h="1556385">
                <a:moveTo>
                  <a:pt x="1628700" y="0"/>
                </a:moveTo>
                <a:lnTo>
                  <a:pt x="1575451" y="5962"/>
                </a:lnTo>
                <a:lnTo>
                  <a:pt x="1522673" y="13069"/>
                </a:lnTo>
                <a:lnTo>
                  <a:pt x="1470385" y="21306"/>
                </a:lnTo>
                <a:lnTo>
                  <a:pt x="1418609" y="30657"/>
                </a:lnTo>
                <a:lnTo>
                  <a:pt x="1367365" y="41110"/>
                </a:lnTo>
                <a:lnTo>
                  <a:pt x="1316673" y="52648"/>
                </a:lnTo>
                <a:lnTo>
                  <a:pt x="1266553" y="65257"/>
                </a:lnTo>
                <a:lnTo>
                  <a:pt x="1217026" y="78924"/>
                </a:lnTo>
                <a:lnTo>
                  <a:pt x="1168112" y="93633"/>
                </a:lnTo>
                <a:lnTo>
                  <a:pt x="1119831" y="109369"/>
                </a:lnTo>
                <a:lnTo>
                  <a:pt x="1072204" y="126119"/>
                </a:lnTo>
                <a:lnTo>
                  <a:pt x="1025251" y="143868"/>
                </a:lnTo>
                <a:lnTo>
                  <a:pt x="978991" y="162601"/>
                </a:lnTo>
                <a:lnTo>
                  <a:pt x="933446" y="182303"/>
                </a:lnTo>
                <a:lnTo>
                  <a:pt x="888636" y="202961"/>
                </a:lnTo>
                <a:lnTo>
                  <a:pt x="844581" y="224559"/>
                </a:lnTo>
                <a:lnTo>
                  <a:pt x="801301" y="247083"/>
                </a:lnTo>
                <a:lnTo>
                  <a:pt x="758817" y="270519"/>
                </a:lnTo>
                <a:lnTo>
                  <a:pt x="717149" y="294852"/>
                </a:lnTo>
                <a:lnTo>
                  <a:pt x="676317" y="320067"/>
                </a:lnTo>
                <a:lnTo>
                  <a:pt x="636342" y="346150"/>
                </a:lnTo>
                <a:lnTo>
                  <a:pt x="597243" y="373086"/>
                </a:lnTo>
                <a:lnTo>
                  <a:pt x="559042" y="400861"/>
                </a:lnTo>
                <a:lnTo>
                  <a:pt x="521758" y="429460"/>
                </a:lnTo>
                <a:lnTo>
                  <a:pt x="485412" y="458869"/>
                </a:lnTo>
                <a:lnTo>
                  <a:pt x="450023" y="489073"/>
                </a:lnTo>
                <a:lnTo>
                  <a:pt x="415613" y="520058"/>
                </a:lnTo>
                <a:lnTo>
                  <a:pt x="382202" y="551809"/>
                </a:lnTo>
                <a:lnTo>
                  <a:pt x="349810" y="584311"/>
                </a:lnTo>
                <a:lnTo>
                  <a:pt x="318457" y="617550"/>
                </a:lnTo>
                <a:lnTo>
                  <a:pt x="288163" y="651512"/>
                </a:lnTo>
                <a:lnTo>
                  <a:pt x="258949" y="686181"/>
                </a:lnTo>
                <a:lnTo>
                  <a:pt x="230836" y="721544"/>
                </a:lnTo>
                <a:lnTo>
                  <a:pt x="203843" y="757586"/>
                </a:lnTo>
                <a:lnTo>
                  <a:pt x="177990" y="794292"/>
                </a:lnTo>
                <a:lnTo>
                  <a:pt x="153299" y="831648"/>
                </a:lnTo>
                <a:lnTo>
                  <a:pt x="129788" y="869639"/>
                </a:lnTo>
                <a:lnTo>
                  <a:pt x="107480" y="908250"/>
                </a:lnTo>
                <a:lnTo>
                  <a:pt x="86393" y="947468"/>
                </a:lnTo>
                <a:lnTo>
                  <a:pt x="66549" y="987277"/>
                </a:lnTo>
                <a:lnTo>
                  <a:pt x="47967" y="1027664"/>
                </a:lnTo>
                <a:lnTo>
                  <a:pt x="30668" y="1068613"/>
                </a:lnTo>
                <a:lnTo>
                  <a:pt x="14672" y="1110109"/>
                </a:lnTo>
                <a:lnTo>
                  <a:pt x="0" y="1152139"/>
                </a:lnTo>
                <a:lnTo>
                  <a:pt x="1857842" y="1556011"/>
                </a:lnTo>
                <a:lnTo>
                  <a:pt x="1628700" y="0"/>
                </a:lnTo>
                <a:close/>
              </a:path>
            </a:pathLst>
          </a:custGeom>
          <a:ln w="10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45253" y="2400163"/>
            <a:ext cx="229235" cy="1565910"/>
          </a:xfrm>
          <a:custGeom>
            <a:avLst/>
            <a:gdLst/>
            <a:ahLst/>
            <a:cxnLst/>
            <a:rect l="l" t="t" r="r" b="b"/>
            <a:pathLst>
              <a:path w="229235" h="1565910">
                <a:moveTo>
                  <a:pt x="229141" y="0"/>
                </a:moveTo>
                <a:lnTo>
                  <a:pt x="179708" y="78"/>
                </a:lnTo>
                <a:lnTo>
                  <a:pt x="132678" y="628"/>
                </a:lnTo>
                <a:lnTo>
                  <a:pt x="87451" y="2122"/>
                </a:lnTo>
                <a:lnTo>
                  <a:pt x="43425" y="5030"/>
                </a:lnTo>
                <a:lnTo>
                  <a:pt x="0" y="9824"/>
                </a:lnTo>
                <a:lnTo>
                  <a:pt x="229141" y="1565836"/>
                </a:lnTo>
                <a:lnTo>
                  <a:pt x="22914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45253" y="2400163"/>
            <a:ext cx="229235" cy="1565910"/>
          </a:xfrm>
          <a:custGeom>
            <a:avLst/>
            <a:gdLst/>
            <a:ahLst/>
            <a:cxnLst/>
            <a:rect l="l" t="t" r="r" b="b"/>
            <a:pathLst>
              <a:path w="229235" h="1565910">
                <a:moveTo>
                  <a:pt x="229141" y="0"/>
                </a:moveTo>
                <a:lnTo>
                  <a:pt x="179708" y="78"/>
                </a:lnTo>
                <a:lnTo>
                  <a:pt x="132678" y="628"/>
                </a:lnTo>
                <a:lnTo>
                  <a:pt x="87451" y="2122"/>
                </a:lnTo>
                <a:lnTo>
                  <a:pt x="43425" y="5030"/>
                </a:lnTo>
                <a:lnTo>
                  <a:pt x="0" y="9824"/>
                </a:lnTo>
                <a:lnTo>
                  <a:pt x="229141" y="1565836"/>
                </a:lnTo>
                <a:lnTo>
                  <a:pt x="229141" y="0"/>
                </a:lnTo>
                <a:close/>
              </a:path>
            </a:pathLst>
          </a:custGeom>
          <a:ln w="119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887863" y="3638245"/>
            <a:ext cx="549275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b="1" spc="220" dirty="0">
                <a:latin typeface="Arial Narrow"/>
                <a:cs typeface="Arial Narrow"/>
              </a:rPr>
              <a:t>47%</a:t>
            </a:r>
            <a:endParaRPr sz="2100">
              <a:latin typeface="Arial Narrow"/>
              <a:cs typeface="Arial Narro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91817" y="5223600"/>
            <a:ext cx="549275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b="1" spc="220" dirty="0">
                <a:latin typeface="Arial Narrow"/>
                <a:cs typeface="Arial Narrow"/>
              </a:rPr>
              <a:t>29%</a:t>
            </a:r>
            <a:endParaRPr sz="2100">
              <a:latin typeface="Arial Narrow"/>
              <a:cs typeface="Arial Narro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85155" y="3500303"/>
            <a:ext cx="404495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b="1" spc="245" dirty="0">
                <a:latin typeface="Arial Narrow"/>
                <a:cs typeface="Arial Narrow"/>
              </a:rPr>
              <a:t>3%</a:t>
            </a:r>
            <a:endParaRPr sz="2100">
              <a:latin typeface="Arial Narrow"/>
              <a:cs typeface="Arial Narro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15887" y="2348163"/>
            <a:ext cx="549275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b="1" spc="220" dirty="0">
                <a:latin typeface="Arial Narrow"/>
                <a:cs typeface="Arial Narrow"/>
              </a:rPr>
              <a:t>19%</a:t>
            </a:r>
            <a:endParaRPr sz="2100">
              <a:latin typeface="Arial Narrow"/>
              <a:cs typeface="Arial Narro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67703" y="5033898"/>
            <a:ext cx="25063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Garamond"/>
                <a:cs typeface="Garamond"/>
              </a:rPr>
              <a:t>Terminado pero nunca  </a:t>
            </a:r>
            <a:r>
              <a:rPr sz="2200" spc="-5" dirty="0">
                <a:latin typeface="Garamond"/>
                <a:cs typeface="Garamond"/>
              </a:rPr>
              <a:t>usado </a:t>
            </a:r>
            <a:r>
              <a:rPr sz="2200" spc="-10" dirty="0">
                <a:latin typeface="Garamond"/>
                <a:cs typeface="Garamond"/>
              </a:rPr>
              <a:t>con </a:t>
            </a:r>
            <a:r>
              <a:rPr sz="2200" spc="-5" dirty="0">
                <a:latin typeface="Garamond"/>
                <a:cs typeface="Garamond"/>
              </a:rPr>
              <a:t>éxito</a:t>
            </a:r>
            <a:endParaRPr sz="2200">
              <a:latin typeface="Garamond"/>
              <a:cs typeface="Garamon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98194" y="5118049"/>
            <a:ext cx="13760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Garamond"/>
                <a:cs typeface="Garamond"/>
              </a:rPr>
              <a:t>Pagado</a:t>
            </a:r>
            <a:r>
              <a:rPr sz="2200" spc="-60" dirty="0">
                <a:latin typeface="Garamond"/>
                <a:cs typeface="Garamond"/>
              </a:rPr>
              <a:t> </a:t>
            </a:r>
            <a:r>
              <a:rPr sz="2200" spc="-10" dirty="0">
                <a:latin typeface="Garamond"/>
                <a:cs typeface="Garamond"/>
              </a:rPr>
              <a:t>pero</a:t>
            </a:r>
            <a:endParaRPr sz="2200">
              <a:latin typeface="Garamond"/>
              <a:cs typeface="Garamon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98194" y="5453583"/>
            <a:ext cx="1816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Garamond"/>
                <a:cs typeface="Garamond"/>
              </a:rPr>
              <a:t>nunca</a:t>
            </a:r>
            <a:r>
              <a:rPr sz="2200" spc="-40" dirty="0">
                <a:latin typeface="Garamond"/>
                <a:cs typeface="Garamond"/>
              </a:rPr>
              <a:t> </a:t>
            </a:r>
            <a:r>
              <a:rPr sz="2200" spc="-5" dirty="0">
                <a:latin typeface="Garamond"/>
                <a:cs typeface="Garamond"/>
              </a:rPr>
              <a:t>entregado</a:t>
            </a:r>
            <a:endParaRPr sz="2200">
              <a:latin typeface="Garamond"/>
              <a:cs typeface="Garamon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6492" y="3166617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Garamond"/>
                <a:cs typeface="Garamond"/>
              </a:rPr>
              <a:t>Usado</a:t>
            </a:r>
            <a:r>
              <a:rPr sz="2200" spc="-65" dirty="0">
                <a:latin typeface="Garamond"/>
                <a:cs typeface="Garamond"/>
              </a:rPr>
              <a:t> </a:t>
            </a:r>
            <a:r>
              <a:rPr sz="2200" spc="-5" dirty="0">
                <a:latin typeface="Garamond"/>
                <a:cs typeface="Garamond"/>
              </a:rPr>
              <a:t>después</a:t>
            </a:r>
            <a:endParaRPr sz="2200">
              <a:latin typeface="Garamond"/>
              <a:cs typeface="Garamon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96492" y="3501897"/>
            <a:ext cx="13773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Garamond"/>
                <a:cs typeface="Garamond"/>
              </a:rPr>
              <a:t>de extensas  </a:t>
            </a:r>
            <a:r>
              <a:rPr sz="2200" spc="-10" dirty="0">
                <a:latin typeface="Garamond"/>
                <a:cs typeface="Garamond"/>
              </a:rPr>
              <a:t>r</a:t>
            </a:r>
            <a:r>
              <a:rPr sz="2200" spc="10" dirty="0">
                <a:latin typeface="Garamond"/>
                <a:cs typeface="Garamond"/>
              </a:rPr>
              <a:t>e</a:t>
            </a:r>
            <a:r>
              <a:rPr sz="2200" spc="-10" dirty="0">
                <a:latin typeface="Garamond"/>
                <a:cs typeface="Garamond"/>
              </a:rPr>
              <a:t>p</a:t>
            </a:r>
            <a:r>
              <a:rPr sz="2200" spc="-15" dirty="0">
                <a:latin typeface="Garamond"/>
                <a:cs typeface="Garamond"/>
              </a:rPr>
              <a:t>a</a:t>
            </a:r>
            <a:r>
              <a:rPr sz="2200" spc="-10" dirty="0">
                <a:latin typeface="Garamond"/>
                <a:cs typeface="Garamond"/>
              </a:rPr>
              <a:t>raci</a:t>
            </a:r>
            <a:r>
              <a:rPr sz="2200" spc="-15" dirty="0">
                <a:latin typeface="Garamond"/>
                <a:cs typeface="Garamond"/>
              </a:rPr>
              <a:t>o</a:t>
            </a:r>
            <a:r>
              <a:rPr sz="2200" spc="-10" dirty="0">
                <a:latin typeface="Garamond"/>
                <a:cs typeface="Garamond"/>
              </a:rPr>
              <a:t>n</a:t>
            </a:r>
            <a:r>
              <a:rPr sz="2200" spc="-15" dirty="0">
                <a:latin typeface="Garamond"/>
                <a:cs typeface="Garamond"/>
              </a:rPr>
              <a:t>e</a:t>
            </a:r>
            <a:r>
              <a:rPr sz="2200" spc="-5" dirty="0">
                <a:latin typeface="Garamond"/>
                <a:cs typeface="Garamond"/>
              </a:rPr>
              <a:t>s</a:t>
            </a:r>
            <a:endParaRPr sz="2200">
              <a:latin typeface="Garamond"/>
              <a:cs typeface="Garamon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74394" y="1688337"/>
            <a:ext cx="18199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Garamond"/>
                <a:cs typeface="Garamond"/>
              </a:rPr>
              <a:t>Usado </a:t>
            </a:r>
            <a:r>
              <a:rPr sz="2200" spc="-10" dirty="0">
                <a:latin typeface="Garamond"/>
                <a:cs typeface="Garamond"/>
              </a:rPr>
              <a:t>por</a:t>
            </a:r>
            <a:r>
              <a:rPr sz="2200" spc="-60" dirty="0">
                <a:latin typeface="Garamond"/>
                <a:cs typeface="Garamond"/>
              </a:rPr>
              <a:t> </a:t>
            </a:r>
            <a:r>
              <a:rPr sz="2200" spc="5" dirty="0">
                <a:latin typeface="Garamond"/>
                <a:cs typeface="Garamond"/>
              </a:rPr>
              <a:t>corto</a:t>
            </a:r>
            <a:endParaRPr sz="2200">
              <a:latin typeface="Garamond"/>
              <a:cs typeface="Garamond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Garamond"/>
                <a:cs typeface="Garamond"/>
              </a:rPr>
              <a:t>tiempo y</a:t>
            </a:r>
            <a:r>
              <a:rPr sz="2200" spc="-20" dirty="0">
                <a:latin typeface="Garamond"/>
                <a:cs typeface="Garamond"/>
              </a:rPr>
              <a:t> </a:t>
            </a:r>
            <a:r>
              <a:rPr sz="2200" spc="5" dirty="0">
                <a:latin typeface="Garamond"/>
                <a:cs typeface="Garamond"/>
              </a:rPr>
              <a:t>luego</a:t>
            </a:r>
            <a:endParaRPr sz="2200">
              <a:latin typeface="Garamond"/>
              <a:cs typeface="Garamon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74394" y="2359279"/>
            <a:ext cx="13550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Garamond"/>
                <a:cs typeface="Garamond"/>
              </a:rPr>
              <a:t>abandonado</a:t>
            </a:r>
            <a:endParaRPr sz="2200">
              <a:latin typeface="Garamond"/>
              <a:cs typeface="Garamond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99850" y="1672589"/>
            <a:ext cx="26485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1809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Garamond"/>
                <a:cs typeface="Garamond"/>
              </a:rPr>
              <a:t>Usado tal como</a:t>
            </a:r>
            <a:r>
              <a:rPr sz="2200" spc="-50" dirty="0">
                <a:latin typeface="Garamond"/>
                <a:cs typeface="Garamond"/>
              </a:rPr>
              <a:t> </a:t>
            </a:r>
            <a:r>
              <a:rPr sz="2200" spc="-5" dirty="0">
                <a:latin typeface="Garamond"/>
                <a:cs typeface="Garamond"/>
              </a:rPr>
              <a:t>fue</a:t>
            </a:r>
            <a:endParaRPr sz="2200">
              <a:latin typeface="Garamond"/>
              <a:cs typeface="Garamond"/>
            </a:endParaRPr>
          </a:p>
          <a:p>
            <a:pPr marL="12700">
              <a:lnSpc>
                <a:spcPct val="100000"/>
              </a:lnSpc>
            </a:pPr>
            <a:r>
              <a:rPr sz="3150" b="1" spc="390" baseline="13227" dirty="0">
                <a:latin typeface="Arial Narrow"/>
                <a:cs typeface="Arial Narrow"/>
              </a:rPr>
              <a:t>2%</a:t>
            </a:r>
            <a:r>
              <a:rPr sz="3150" b="1" spc="644" baseline="13227" dirty="0">
                <a:latin typeface="Arial Narrow"/>
                <a:cs typeface="Arial Narrow"/>
              </a:rPr>
              <a:t> </a:t>
            </a:r>
            <a:r>
              <a:rPr sz="2200" spc="-5" dirty="0">
                <a:latin typeface="Garamond"/>
                <a:cs typeface="Garamond"/>
              </a:rPr>
              <a:t>entregado</a:t>
            </a:r>
            <a:endParaRPr sz="2200">
              <a:latin typeface="Garamond"/>
              <a:cs typeface="Garamon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30851" y="6273495"/>
            <a:ext cx="28263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Fuente: CASE Strategies, Jul.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1992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2799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Realidad</a:t>
            </a:r>
            <a:r>
              <a:rPr spc="-105" dirty="0"/>
              <a:t> </a:t>
            </a:r>
            <a:r>
              <a:rPr spc="-5" dirty="0"/>
              <a:t>Actual</a:t>
            </a:r>
          </a:p>
        </p:txBody>
      </p:sp>
      <p:sp>
        <p:nvSpPr>
          <p:cNvPr id="3" name="object 3"/>
          <p:cNvSpPr/>
          <p:nvPr/>
        </p:nvSpPr>
        <p:spPr>
          <a:xfrm>
            <a:off x="2667000" y="1689036"/>
            <a:ext cx="5276850" cy="4395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6721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Factores de </a:t>
            </a:r>
            <a:r>
              <a:rPr spc="-5" dirty="0"/>
              <a:t>Cancelación </a:t>
            </a:r>
            <a:r>
              <a:rPr dirty="0"/>
              <a:t>de</a:t>
            </a:r>
            <a:r>
              <a:rPr spc="-105" dirty="0"/>
              <a:t> </a:t>
            </a:r>
            <a:r>
              <a:rPr dirty="0"/>
              <a:t>Proyectos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371600" y="2209800"/>
          <a:ext cx="6390004" cy="39423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622">
                <a:tc>
                  <a:txBody>
                    <a:bodyPr/>
                    <a:lstStyle/>
                    <a:p>
                      <a:pPr marL="704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60" dirty="0">
                          <a:latin typeface="Times New Roman"/>
                          <a:cs typeface="Times New Roman"/>
                        </a:rPr>
                        <a:t>Factores </a:t>
                      </a:r>
                      <a:r>
                        <a:rPr sz="1800" spc="75" dirty="0">
                          <a:latin typeface="Times New Roman"/>
                          <a:cs typeface="Times New Roman"/>
                        </a:rPr>
                        <a:t>de </a:t>
                      </a:r>
                      <a:r>
                        <a:rPr sz="1800" spc="80" dirty="0">
                          <a:latin typeface="Times New Roman"/>
                          <a:cs typeface="Times New Roman"/>
                        </a:rPr>
                        <a:t>Daño </a:t>
                      </a:r>
                      <a:r>
                        <a:rPr sz="1800" spc="7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cancelación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80"/>
                      </a:solidFill>
                      <a:prstDash val="solid"/>
                    </a:lnT>
                    <a:lnB w="53975">
                      <a:solidFill>
                        <a:srgbClr val="000080"/>
                      </a:solidFill>
                      <a:prstDash val="solid"/>
                    </a:lnB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%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80"/>
                      </a:solidFill>
                      <a:prstDash val="solid"/>
                    </a:lnT>
                    <a:lnB w="53975">
                      <a:solidFill>
                        <a:srgbClr val="000080"/>
                      </a:solidFill>
                      <a:prstDash val="solid"/>
                    </a:lnB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023">
                <a:tc>
                  <a:txBody>
                    <a:bodyPr/>
                    <a:lstStyle/>
                    <a:p>
                      <a:pPr marL="704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70" dirty="0">
                          <a:latin typeface="Times New Roman"/>
                          <a:cs typeface="Times New Roman"/>
                        </a:rPr>
                        <a:t>Requerimientos</a:t>
                      </a:r>
                      <a:r>
                        <a:rPr sz="18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70" dirty="0">
                          <a:latin typeface="Times New Roman"/>
                          <a:cs typeface="Times New Roman"/>
                        </a:rPr>
                        <a:t>incompletos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8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65" dirty="0">
                          <a:latin typeface="Times New Roman"/>
                          <a:cs typeface="Times New Roman"/>
                        </a:rPr>
                        <a:t>13.1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8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738">
                <a:tc>
                  <a:txBody>
                    <a:bodyPr/>
                    <a:lstStyle/>
                    <a:p>
                      <a:pPr marL="70485" algn="ctr">
                        <a:lnSpc>
                          <a:spcPts val="2020"/>
                        </a:lnSpc>
                      </a:pPr>
                      <a:r>
                        <a:rPr sz="1800" spc="60" dirty="0">
                          <a:latin typeface="Times New Roman"/>
                          <a:cs typeface="Times New Roman"/>
                        </a:rPr>
                        <a:t>Deficiencia </a:t>
                      </a:r>
                      <a:r>
                        <a:rPr sz="1800" spc="70" dirty="0">
                          <a:latin typeface="Times New Roman"/>
                          <a:cs typeface="Times New Roman"/>
                        </a:rPr>
                        <a:t>en </a:t>
                      </a:r>
                      <a:r>
                        <a:rPr sz="1800" spc="50" dirty="0">
                          <a:latin typeface="Times New Roman"/>
                          <a:cs typeface="Times New Roman"/>
                        </a:rPr>
                        <a:t>el </a:t>
                      </a:r>
                      <a:r>
                        <a:rPr sz="1800" spc="65" dirty="0">
                          <a:latin typeface="Times New Roman"/>
                          <a:cs typeface="Times New Roman"/>
                        </a:rPr>
                        <a:t>involucramiento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del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70485" algn="ctr">
                        <a:lnSpc>
                          <a:spcPts val="2135"/>
                        </a:lnSpc>
                      </a:pPr>
                      <a:r>
                        <a:rPr sz="1800" spc="60" dirty="0">
                          <a:latin typeface="Times New Roman"/>
                          <a:cs typeface="Times New Roman"/>
                        </a:rPr>
                        <a:t>usuario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2045"/>
                        </a:lnSpc>
                      </a:pPr>
                      <a:r>
                        <a:rPr sz="1800" spc="65" dirty="0">
                          <a:latin typeface="Times New Roman"/>
                          <a:cs typeface="Times New Roman"/>
                        </a:rPr>
                        <a:t>12.4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693">
                <a:tc>
                  <a:txBody>
                    <a:bodyPr/>
                    <a:lstStyle/>
                    <a:p>
                      <a:pPr marL="70485" algn="ctr">
                        <a:lnSpc>
                          <a:spcPts val="2045"/>
                        </a:lnSpc>
                      </a:pPr>
                      <a:r>
                        <a:rPr sz="1800" spc="60" dirty="0">
                          <a:latin typeface="Times New Roman"/>
                          <a:cs typeface="Times New Roman"/>
                        </a:rPr>
                        <a:t>Deficiencia </a:t>
                      </a:r>
                      <a:r>
                        <a:rPr sz="1800" spc="75" dirty="0">
                          <a:latin typeface="Times New Roman"/>
                          <a:cs typeface="Times New Roman"/>
                        </a:rPr>
                        <a:t>de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recursos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2045"/>
                        </a:lnSpc>
                      </a:pPr>
                      <a:r>
                        <a:rPr sz="1800" spc="65" dirty="0">
                          <a:latin typeface="Times New Roman"/>
                          <a:cs typeface="Times New Roman"/>
                        </a:rPr>
                        <a:t>10.6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832">
                <a:tc>
                  <a:txBody>
                    <a:bodyPr/>
                    <a:lstStyle/>
                    <a:p>
                      <a:pPr marL="70485" algn="ctr">
                        <a:lnSpc>
                          <a:spcPts val="2045"/>
                        </a:lnSpc>
                      </a:pPr>
                      <a:r>
                        <a:rPr sz="1800" spc="65" dirty="0">
                          <a:latin typeface="Times New Roman"/>
                          <a:cs typeface="Times New Roman"/>
                        </a:rPr>
                        <a:t>Expectativas </a:t>
                      </a:r>
                      <a:r>
                        <a:rPr sz="1800" spc="75" dirty="0"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55" dirty="0">
                          <a:latin typeface="Times New Roman"/>
                          <a:cs typeface="Times New Roman"/>
                        </a:rPr>
                        <a:t>realistas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2045"/>
                        </a:lnSpc>
                      </a:pPr>
                      <a:r>
                        <a:rPr sz="1800" spc="65" dirty="0">
                          <a:latin typeface="Times New Roman"/>
                          <a:cs typeface="Times New Roman"/>
                        </a:rPr>
                        <a:t>9.9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677">
                <a:tc>
                  <a:txBody>
                    <a:bodyPr/>
                    <a:lstStyle/>
                    <a:p>
                      <a:pPr marL="70485" algn="ctr">
                        <a:lnSpc>
                          <a:spcPts val="2039"/>
                        </a:lnSpc>
                      </a:pPr>
                      <a:r>
                        <a:rPr sz="1800" spc="60" dirty="0">
                          <a:latin typeface="Times New Roman"/>
                          <a:cs typeface="Times New Roman"/>
                        </a:rPr>
                        <a:t>Deficiencia </a:t>
                      </a:r>
                      <a:r>
                        <a:rPr sz="1800" spc="70" dirty="0">
                          <a:latin typeface="Times New Roman"/>
                          <a:cs typeface="Times New Roman"/>
                        </a:rPr>
                        <a:t>en 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soporte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ejecutivo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2039"/>
                        </a:lnSpc>
                      </a:pPr>
                      <a:r>
                        <a:rPr sz="1800" spc="65" dirty="0">
                          <a:latin typeface="Times New Roman"/>
                          <a:cs typeface="Times New Roman"/>
                        </a:rPr>
                        <a:t>9.3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060">
                <a:tc>
                  <a:txBody>
                    <a:bodyPr/>
                    <a:lstStyle/>
                    <a:p>
                      <a:pPr marL="70485" algn="ctr">
                        <a:lnSpc>
                          <a:spcPts val="2020"/>
                        </a:lnSpc>
                      </a:pPr>
                      <a:r>
                        <a:rPr sz="1800" spc="80" dirty="0">
                          <a:latin typeface="Times New Roman"/>
                          <a:cs typeface="Times New Roman"/>
                        </a:rPr>
                        <a:t>Cambios </a:t>
                      </a:r>
                      <a:r>
                        <a:rPr sz="1800" spc="75" dirty="0">
                          <a:latin typeface="Times New Roman"/>
                          <a:cs typeface="Times New Roman"/>
                        </a:rPr>
                        <a:t>en 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los </a:t>
                      </a:r>
                      <a:r>
                        <a:rPr sz="1800" spc="65" dirty="0">
                          <a:latin typeface="Times New Roman"/>
                          <a:cs typeface="Times New Roman"/>
                        </a:rPr>
                        <a:t>requerimientos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75" dirty="0">
                          <a:latin typeface="Times New Roman"/>
                          <a:cs typeface="Times New Roman"/>
                        </a:rPr>
                        <a:t>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70485" algn="ctr">
                        <a:lnSpc>
                          <a:spcPts val="2135"/>
                        </a:lnSpc>
                      </a:pPr>
                      <a:r>
                        <a:rPr sz="1800" spc="60" dirty="0">
                          <a:latin typeface="Times New Roman"/>
                          <a:cs typeface="Times New Roman"/>
                        </a:rPr>
                        <a:t>especificaciones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2045"/>
                        </a:lnSpc>
                      </a:pPr>
                      <a:r>
                        <a:rPr sz="1800" spc="65" dirty="0">
                          <a:latin typeface="Times New Roman"/>
                          <a:cs typeface="Times New Roman"/>
                        </a:rPr>
                        <a:t>8.7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294">
                <a:tc>
                  <a:txBody>
                    <a:bodyPr/>
                    <a:lstStyle/>
                    <a:p>
                      <a:pPr marL="70485" algn="ctr">
                        <a:lnSpc>
                          <a:spcPts val="2039"/>
                        </a:lnSpc>
                      </a:pPr>
                      <a:r>
                        <a:rPr sz="1800" spc="60" dirty="0">
                          <a:latin typeface="Times New Roman"/>
                          <a:cs typeface="Times New Roman"/>
                        </a:rPr>
                        <a:t>Deficiencia </a:t>
                      </a:r>
                      <a:r>
                        <a:rPr sz="1800" spc="70" dirty="0">
                          <a:latin typeface="Times New Roman"/>
                          <a:cs typeface="Times New Roman"/>
                        </a:rPr>
                        <a:t>en </a:t>
                      </a:r>
                      <a:r>
                        <a:rPr sz="1800" spc="55" dirty="0">
                          <a:latin typeface="Times New Roman"/>
                          <a:cs typeface="Times New Roman"/>
                        </a:rPr>
                        <a:t>la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65" dirty="0">
                          <a:latin typeface="Times New Roman"/>
                          <a:cs typeface="Times New Roman"/>
                        </a:rPr>
                        <a:t>planeación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2039"/>
                        </a:lnSpc>
                      </a:pPr>
                      <a:r>
                        <a:rPr sz="1800" spc="65" dirty="0">
                          <a:latin typeface="Times New Roman"/>
                          <a:cs typeface="Times New Roman"/>
                        </a:rPr>
                        <a:t>8.1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771">
                <a:tc>
                  <a:txBody>
                    <a:bodyPr/>
                    <a:lstStyle/>
                    <a:p>
                      <a:pPr marL="70485" algn="ctr">
                        <a:lnSpc>
                          <a:spcPts val="2045"/>
                        </a:lnSpc>
                      </a:pPr>
                      <a:r>
                        <a:rPr sz="1800" spc="90" dirty="0">
                          <a:latin typeface="Times New Roman"/>
                          <a:cs typeface="Times New Roman"/>
                        </a:rPr>
                        <a:t>Ya </a:t>
                      </a:r>
                      <a:r>
                        <a:rPr sz="1800" spc="75" dirty="0">
                          <a:latin typeface="Times New Roman"/>
                          <a:cs typeface="Times New Roman"/>
                        </a:rPr>
                        <a:t>no </a:t>
                      </a:r>
                      <a:r>
                        <a:rPr sz="1800" spc="65" dirty="0">
                          <a:latin typeface="Times New Roman"/>
                          <a:cs typeface="Times New Roman"/>
                        </a:rPr>
                        <a:t>se 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necesita</a:t>
                      </a:r>
                      <a:r>
                        <a:rPr sz="18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85" dirty="0">
                          <a:latin typeface="Times New Roman"/>
                          <a:cs typeface="Times New Roman"/>
                        </a:rPr>
                        <a:t>más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2045"/>
                        </a:lnSpc>
                      </a:pPr>
                      <a:r>
                        <a:rPr sz="1800" spc="65" dirty="0">
                          <a:latin typeface="Times New Roman"/>
                          <a:cs typeface="Times New Roman"/>
                        </a:rPr>
                        <a:t>7.5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298">
                <a:tc>
                  <a:txBody>
                    <a:bodyPr/>
                    <a:lstStyle/>
                    <a:p>
                      <a:pPr marL="70485" algn="ctr">
                        <a:lnSpc>
                          <a:spcPts val="2045"/>
                        </a:lnSpc>
                      </a:pPr>
                      <a:r>
                        <a:rPr sz="1800" spc="60" dirty="0">
                          <a:latin typeface="Times New Roman"/>
                          <a:cs typeface="Times New Roman"/>
                        </a:rPr>
                        <a:t>Deficiencia </a:t>
                      </a:r>
                      <a:r>
                        <a:rPr sz="1800" spc="70" dirty="0">
                          <a:latin typeface="Times New Roman"/>
                          <a:cs typeface="Times New Roman"/>
                        </a:rPr>
                        <a:t>en </a:t>
                      </a:r>
                      <a:r>
                        <a:rPr sz="1800" spc="65" dirty="0">
                          <a:latin typeface="Times New Roman"/>
                          <a:cs typeface="Times New Roman"/>
                        </a:rPr>
                        <a:t>administración </a:t>
                      </a:r>
                      <a:r>
                        <a:rPr sz="1800" spc="75" dirty="0">
                          <a:latin typeface="Times New Roman"/>
                          <a:cs typeface="Times New Roman"/>
                        </a:rPr>
                        <a:t>de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75" dirty="0">
                          <a:latin typeface="Times New Roman"/>
                          <a:cs typeface="Times New Roman"/>
                        </a:rPr>
                        <a:t>TI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 algn="ctr">
                        <a:lnSpc>
                          <a:spcPts val="2045"/>
                        </a:lnSpc>
                      </a:pPr>
                      <a:r>
                        <a:rPr sz="1800" spc="65" dirty="0">
                          <a:latin typeface="Times New Roman"/>
                          <a:cs typeface="Times New Roman"/>
                        </a:rPr>
                        <a:t>6.2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761">
                <a:tc>
                  <a:txBody>
                    <a:bodyPr/>
                    <a:lstStyle/>
                    <a:p>
                      <a:pPr marL="70485" algn="ctr">
                        <a:lnSpc>
                          <a:spcPts val="2045"/>
                        </a:lnSpc>
                      </a:pPr>
                      <a:r>
                        <a:rPr sz="1800" spc="70" dirty="0">
                          <a:latin typeface="Times New Roman"/>
                          <a:cs typeface="Times New Roman"/>
                        </a:rPr>
                        <a:t>Desconocimiento en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tecnología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2045"/>
                        </a:lnSpc>
                      </a:pPr>
                      <a:r>
                        <a:rPr sz="1800" spc="65" dirty="0">
                          <a:latin typeface="Times New Roman"/>
                          <a:cs typeface="Times New Roman"/>
                        </a:rPr>
                        <a:t>4.3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5569">
                <a:tc>
                  <a:txBody>
                    <a:bodyPr/>
                    <a:lstStyle/>
                    <a:p>
                      <a:pPr marL="70485" algn="ctr">
                        <a:lnSpc>
                          <a:spcPts val="2045"/>
                        </a:lnSpc>
                      </a:pPr>
                      <a:r>
                        <a:rPr sz="1800" spc="65" dirty="0">
                          <a:latin typeface="Times New Roman"/>
                          <a:cs typeface="Times New Roman"/>
                        </a:rPr>
                        <a:t>Otros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 algn="ctr">
                        <a:lnSpc>
                          <a:spcPts val="2045"/>
                        </a:lnSpc>
                      </a:pPr>
                      <a:r>
                        <a:rPr sz="1800" spc="65" dirty="0">
                          <a:latin typeface="Times New Roman"/>
                          <a:cs typeface="Times New Roman"/>
                        </a:rPr>
                        <a:t>9.9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42944" y="5065776"/>
            <a:ext cx="4860036" cy="1234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34740" y="5361432"/>
            <a:ext cx="5076444" cy="536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25926" y="5048250"/>
            <a:ext cx="4843780" cy="1219200"/>
          </a:xfrm>
          <a:custGeom>
            <a:avLst/>
            <a:gdLst/>
            <a:ahLst/>
            <a:cxnLst/>
            <a:rect l="l" t="t" r="r" b="b"/>
            <a:pathLst>
              <a:path w="4843780" h="1219200">
                <a:moveTo>
                  <a:pt x="0" y="1219200"/>
                </a:moveTo>
                <a:lnTo>
                  <a:pt x="4843399" y="1219200"/>
                </a:lnTo>
                <a:lnTo>
                  <a:pt x="4843399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11904" y="5405424"/>
            <a:ext cx="4672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00000"/>
                </a:solidFill>
                <a:latin typeface="Garamond"/>
                <a:cs typeface="Garamond"/>
              </a:rPr>
              <a:t>25% </a:t>
            </a:r>
            <a:r>
              <a:rPr sz="2800" spc="-5" dirty="0">
                <a:solidFill>
                  <a:srgbClr val="800000"/>
                </a:solidFill>
                <a:latin typeface="Garamond"/>
                <a:cs typeface="Garamond"/>
              </a:rPr>
              <a:t>de usuarios</a:t>
            </a:r>
            <a:r>
              <a:rPr sz="2800" spc="30" dirty="0">
                <a:solidFill>
                  <a:srgbClr val="800000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800000"/>
                </a:solidFill>
                <a:latin typeface="Garamond"/>
                <a:cs typeface="Garamond"/>
              </a:rPr>
              <a:t>SATISFECHOS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23459" y="1769364"/>
            <a:ext cx="4320540" cy="2042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20511" y="1827276"/>
            <a:ext cx="1103376" cy="582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38315" y="1827276"/>
            <a:ext cx="2022347" cy="582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3791" y="2253995"/>
            <a:ext cx="3681984" cy="5821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07152" y="2680716"/>
            <a:ext cx="3165348" cy="5821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805426" y="1752600"/>
            <a:ext cx="4338955" cy="2025650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610870" marR="603250" indent="1905" algn="ctr">
              <a:lnSpc>
                <a:spcPct val="100000"/>
              </a:lnSpc>
              <a:spcBef>
                <a:spcPts val="1275"/>
              </a:spcBef>
            </a:pPr>
            <a:r>
              <a:rPr sz="2800" b="1" spc="-10" dirty="0">
                <a:solidFill>
                  <a:srgbClr val="3333FF"/>
                </a:solidFill>
                <a:latin typeface="Garamond"/>
                <a:cs typeface="Garamond"/>
              </a:rPr>
              <a:t>75% </a:t>
            </a:r>
            <a:r>
              <a:rPr sz="2800" spc="-5" dirty="0">
                <a:solidFill>
                  <a:srgbClr val="3333FF"/>
                </a:solidFill>
                <a:latin typeface="Garamond"/>
                <a:cs typeface="Garamond"/>
              </a:rPr>
              <a:t>de usuarios  </a:t>
            </a:r>
            <a:r>
              <a:rPr sz="2800" spc="-10" dirty="0">
                <a:solidFill>
                  <a:srgbClr val="3333FF"/>
                </a:solidFill>
                <a:latin typeface="Garamond"/>
                <a:cs typeface="Garamond"/>
              </a:rPr>
              <a:t>DESCONTENTOS  </a:t>
            </a:r>
            <a:r>
              <a:rPr sz="2800" spc="-5" dirty="0">
                <a:solidFill>
                  <a:srgbClr val="3333FF"/>
                </a:solidFill>
                <a:latin typeface="Garamond"/>
                <a:cs typeface="Garamond"/>
              </a:rPr>
              <a:t>o</a:t>
            </a:r>
            <a:r>
              <a:rPr sz="2800" spc="-50" dirty="0">
                <a:solidFill>
                  <a:srgbClr val="3333F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3333FF"/>
                </a:solidFill>
                <a:latin typeface="Garamond"/>
                <a:cs typeface="Garamond"/>
              </a:rPr>
              <a:t>INSATISFECHOS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2799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Realidad</a:t>
            </a:r>
            <a:r>
              <a:rPr spc="-105" dirty="0"/>
              <a:t> </a:t>
            </a:r>
            <a:r>
              <a:rPr spc="-5" dirty="0"/>
              <a:t>Actual</a:t>
            </a:r>
          </a:p>
        </p:txBody>
      </p:sp>
      <p:sp>
        <p:nvSpPr>
          <p:cNvPr id="17" name="object 17"/>
          <p:cNvSpPr/>
          <p:nvPr/>
        </p:nvSpPr>
        <p:spPr>
          <a:xfrm>
            <a:off x="190500" y="1802347"/>
            <a:ext cx="4324480" cy="33769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2964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La</a:t>
            </a:r>
            <a:r>
              <a:rPr spc="-45" dirty="0"/>
              <a:t> </a:t>
            </a:r>
            <a:r>
              <a:rPr spc="-10" dirty="0"/>
              <a:t>Organización</a:t>
            </a:r>
          </a:p>
        </p:txBody>
      </p:sp>
      <p:sp>
        <p:nvSpPr>
          <p:cNvPr id="7" name="object 7"/>
          <p:cNvSpPr/>
          <p:nvPr/>
        </p:nvSpPr>
        <p:spPr>
          <a:xfrm>
            <a:off x="3928871" y="1610867"/>
            <a:ext cx="3925824" cy="66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29155" y="2098548"/>
            <a:ext cx="1958340" cy="661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26794" y="1673443"/>
            <a:ext cx="7187565" cy="395033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55600" marR="5080" indent="-342900">
              <a:lnSpc>
                <a:spcPct val="99200"/>
              </a:lnSpc>
              <a:spcBef>
                <a:spcPts val="160"/>
              </a:spcBef>
              <a:buClr>
                <a:srgbClr val="FF6600"/>
              </a:buClr>
              <a:buSzPct val="96875"/>
              <a:buFont typeface="Wingdings"/>
              <a:buChar char=""/>
              <a:tabLst>
                <a:tab pos="376555" algn="l"/>
                <a:tab pos="2528570" algn="l"/>
                <a:tab pos="5243830" algn="l"/>
              </a:tabLst>
            </a:pPr>
            <a:r>
              <a:rPr sz="3200" spc="-5" dirty="0">
                <a:latin typeface="Garamond"/>
                <a:cs typeface="Garamond"/>
              </a:rPr>
              <a:t>Es </a:t>
            </a:r>
            <a:r>
              <a:rPr sz="3200" dirty="0">
                <a:latin typeface="Garamond"/>
                <a:cs typeface="Garamond"/>
              </a:rPr>
              <a:t>un </a:t>
            </a:r>
            <a:r>
              <a:rPr sz="3200" spc="-5" dirty="0">
                <a:latin typeface="Garamond"/>
                <a:cs typeface="Garamond"/>
              </a:rPr>
              <a:t>sistema </a:t>
            </a:r>
            <a:r>
              <a:rPr sz="3350" b="1" i="1" spc="-65" dirty="0">
                <a:latin typeface="Garamond"/>
                <a:cs typeface="Garamond"/>
              </a:rPr>
              <a:t>abierto, </a:t>
            </a:r>
            <a:r>
              <a:rPr sz="3350" b="1" i="1" spc="-80" dirty="0">
                <a:latin typeface="Garamond"/>
                <a:cs typeface="Garamond"/>
              </a:rPr>
              <a:t>complejo </a:t>
            </a:r>
            <a:r>
              <a:rPr sz="3350" b="1" i="1" spc="-70" dirty="0">
                <a:latin typeface="Garamond"/>
                <a:cs typeface="Garamond"/>
              </a:rPr>
              <a:t>y  </a:t>
            </a:r>
            <a:r>
              <a:rPr sz="3350" b="1" i="1" spc="-50" dirty="0">
                <a:latin typeface="Garamond"/>
                <a:cs typeface="Garamond"/>
              </a:rPr>
              <a:t>artificial</a:t>
            </a:r>
            <a:r>
              <a:rPr sz="3200" spc="-50" dirty="0">
                <a:latin typeface="Garamond"/>
                <a:cs typeface="Garamond"/>
              </a:rPr>
              <a:t>, </a:t>
            </a:r>
            <a:r>
              <a:rPr sz="3200" spc="-5" dirty="0">
                <a:latin typeface="Garamond"/>
                <a:cs typeface="Garamond"/>
              </a:rPr>
              <a:t>conformado por </a:t>
            </a:r>
            <a:r>
              <a:rPr sz="3200" dirty="0">
                <a:latin typeface="Garamond"/>
                <a:cs typeface="Garamond"/>
              </a:rPr>
              <a:t>divisiones,  </a:t>
            </a:r>
            <a:r>
              <a:rPr sz="3200" spc="-5" dirty="0">
                <a:latin typeface="Garamond"/>
                <a:cs typeface="Garamond"/>
              </a:rPr>
              <a:t>secciones</a:t>
            </a:r>
            <a:r>
              <a:rPr sz="3200" spc="30" dirty="0">
                <a:latin typeface="Garamond"/>
                <a:cs typeface="Garamond"/>
              </a:rPr>
              <a:t> </a:t>
            </a:r>
            <a:r>
              <a:rPr sz="3200" dirty="0">
                <a:latin typeface="Garamond"/>
                <a:cs typeface="Garamond"/>
              </a:rPr>
              <a:t>y/o</a:t>
            </a:r>
            <a:r>
              <a:rPr sz="3200" spc="15" dirty="0">
                <a:latin typeface="Garamond"/>
                <a:cs typeface="Garamond"/>
              </a:rPr>
              <a:t> </a:t>
            </a:r>
            <a:r>
              <a:rPr sz="3200" spc="-5" dirty="0">
                <a:latin typeface="Garamond"/>
                <a:cs typeface="Garamond"/>
              </a:rPr>
              <a:t>departamentos,	</a:t>
            </a:r>
            <a:r>
              <a:rPr sz="3200" dirty="0">
                <a:latin typeface="Garamond"/>
                <a:cs typeface="Garamond"/>
              </a:rPr>
              <a:t>que </a:t>
            </a:r>
            <a:r>
              <a:rPr sz="3200" spc="-5" dirty="0">
                <a:latin typeface="Garamond"/>
                <a:cs typeface="Garamond"/>
              </a:rPr>
              <a:t>reúnen  personas </a:t>
            </a:r>
            <a:r>
              <a:rPr sz="3200" dirty="0">
                <a:latin typeface="Garamond"/>
                <a:cs typeface="Garamond"/>
              </a:rPr>
              <a:t>(con cargos y </a:t>
            </a:r>
            <a:r>
              <a:rPr sz="3200" spc="-5" dirty="0">
                <a:latin typeface="Garamond"/>
                <a:cs typeface="Garamond"/>
              </a:rPr>
              <a:t>funciones </a:t>
            </a:r>
            <a:r>
              <a:rPr sz="3200" dirty="0">
                <a:latin typeface="Garamond"/>
                <a:cs typeface="Garamond"/>
              </a:rPr>
              <a:t>distintas),  maquinarias,	</a:t>
            </a:r>
            <a:r>
              <a:rPr sz="3200" spc="-5" dirty="0">
                <a:latin typeface="Garamond"/>
                <a:cs typeface="Garamond"/>
              </a:rPr>
              <a:t>procedimientos  administrativos, </a:t>
            </a:r>
            <a:r>
              <a:rPr sz="3200" dirty="0">
                <a:latin typeface="Garamond"/>
                <a:cs typeface="Garamond"/>
              </a:rPr>
              <a:t>etc, cuyo trabajo conjunto  </a:t>
            </a:r>
            <a:r>
              <a:rPr sz="3200" spc="-5" dirty="0">
                <a:latin typeface="Garamond"/>
                <a:cs typeface="Garamond"/>
              </a:rPr>
              <a:t>permitirá alcanzar </a:t>
            </a:r>
            <a:r>
              <a:rPr sz="3200" dirty="0">
                <a:latin typeface="Garamond"/>
                <a:cs typeface="Garamond"/>
              </a:rPr>
              <a:t>los </a:t>
            </a:r>
            <a:r>
              <a:rPr sz="3200" spc="-5" dirty="0">
                <a:latin typeface="Garamond"/>
                <a:cs typeface="Garamond"/>
              </a:rPr>
              <a:t>objetivos, </a:t>
            </a:r>
            <a:r>
              <a:rPr sz="3200" dirty="0">
                <a:latin typeface="Garamond"/>
                <a:cs typeface="Garamond"/>
              </a:rPr>
              <a:t>misión y  </a:t>
            </a:r>
            <a:r>
              <a:rPr sz="3200" spc="-5" dirty="0">
                <a:latin typeface="Garamond"/>
                <a:cs typeface="Garamond"/>
              </a:rPr>
              <a:t>visión </a:t>
            </a:r>
            <a:r>
              <a:rPr sz="3200" dirty="0">
                <a:latin typeface="Garamond"/>
                <a:cs typeface="Garamond"/>
              </a:rPr>
              <a:t>futura de la</a:t>
            </a:r>
            <a:r>
              <a:rPr sz="3200" spc="-20" dirty="0">
                <a:latin typeface="Garamond"/>
                <a:cs typeface="Garamond"/>
              </a:rPr>
              <a:t> </a:t>
            </a:r>
            <a:r>
              <a:rPr sz="3200" spc="-5" dirty="0">
                <a:latin typeface="Garamond"/>
                <a:cs typeface="Garamond"/>
              </a:rPr>
              <a:t>organización.</a:t>
            </a:r>
            <a:endParaRPr sz="32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14231" y="6468991"/>
            <a:ext cx="33845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b="1" spc="-10" dirty="0">
                <a:solidFill>
                  <a:srgbClr val="5E564E"/>
                </a:solidFill>
                <a:latin typeface="Arial"/>
                <a:cs typeface="Arial"/>
              </a:rPr>
              <a:t>24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8649"/>
            <a:ext cx="9144000" cy="62293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7840" y="23825"/>
            <a:ext cx="1349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Paradojas</a:t>
            </a:r>
            <a:endParaRPr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4613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TI / SI de la</a:t>
            </a:r>
            <a:r>
              <a:rPr spc="-114" dirty="0"/>
              <a:t> </a:t>
            </a:r>
            <a:r>
              <a:rPr spc="-5" dirty="0"/>
              <a:t>organización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940" y="1885950"/>
            <a:ext cx="7734300" cy="3909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FF6600"/>
              </a:buClr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dirty="0">
                <a:latin typeface="Garamond"/>
                <a:cs typeface="Garamond"/>
              </a:rPr>
              <a:t>La evolución </a:t>
            </a:r>
            <a:r>
              <a:rPr sz="3200" spc="-5" dirty="0">
                <a:latin typeface="Garamond"/>
                <a:cs typeface="Garamond"/>
              </a:rPr>
              <a:t>tecnológica </a:t>
            </a:r>
            <a:r>
              <a:rPr sz="3200" dirty="0">
                <a:latin typeface="Garamond"/>
                <a:cs typeface="Garamond"/>
              </a:rPr>
              <a:t>trae </a:t>
            </a:r>
            <a:r>
              <a:rPr sz="3200" spc="-5" dirty="0">
                <a:latin typeface="Garamond"/>
                <a:cs typeface="Garamond"/>
              </a:rPr>
              <a:t>consigo cambios  </a:t>
            </a:r>
            <a:r>
              <a:rPr sz="3200" dirty="0">
                <a:latin typeface="Garamond"/>
                <a:cs typeface="Garamond"/>
              </a:rPr>
              <a:t>en la Organización ya que</a:t>
            </a:r>
            <a:r>
              <a:rPr sz="3200" spc="-25" dirty="0">
                <a:latin typeface="Garamond"/>
                <a:cs typeface="Garamond"/>
              </a:rPr>
              <a:t> </a:t>
            </a:r>
            <a:r>
              <a:rPr sz="3200" spc="-5" dirty="0">
                <a:latin typeface="Garamond"/>
                <a:cs typeface="Garamond"/>
              </a:rPr>
              <a:t>conlleva:</a:t>
            </a:r>
            <a:endParaRPr sz="3200">
              <a:latin typeface="Garamond"/>
              <a:cs typeface="Garamond"/>
            </a:endParaRPr>
          </a:p>
          <a:p>
            <a:pPr marL="756285" marR="394335" lvl="1" indent="-286385">
              <a:lnSpc>
                <a:spcPct val="100000"/>
              </a:lnSpc>
              <a:spcBef>
                <a:spcPts val="710"/>
              </a:spcBef>
              <a:buClr>
                <a:srgbClr val="FF6600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10" dirty="0">
                <a:latin typeface="Garamond"/>
                <a:cs typeface="Garamond"/>
              </a:rPr>
              <a:t>Cambios </a:t>
            </a:r>
            <a:r>
              <a:rPr sz="2800" spc="-5" dirty="0">
                <a:latin typeface="Garamond"/>
                <a:cs typeface="Garamond"/>
              </a:rPr>
              <a:t>en </a:t>
            </a:r>
            <a:r>
              <a:rPr sz="2800" spc="-10" dirty="0">
                <a:latin typeface="Garamond"/>
                <a:cs typeface="Garamond"/>
              </a:rPr>
              <a:t>los </a:t>
            </a:r>
            <a:r>
              <a:rPr sz="2800" spc="-5" dirty="0">
                <a:latin typeface="Garamond"/>
                <a:cs typeface="Garamond"/>
              </a:rPr>
              <a:t>conocimientos y habilidades del  </a:t>
            </a:r>
            <a:r>
              <a:rPr sz="2800" spc="-10" dirty="0">
                <a:latin typeface="Garamond"/>
                <a:cs typeface="Garamond"/>
              </a:rPr>
              <a:t>personal</a:t>
            </a:r>
            <a:endParaRPr sz="2800">
              <a:latin typeface="Garamond"/>
              <a:cs typeface="Garamond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Clr>
                <a:srgbClr val="FF6600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10" dirty="0">
                <a:latin typeface="Garamond"/>
                <a:cs typeface="Garamond"/>
              </a:rPr>
              <a:t>Cambios </a:t>
            </a:r>
            <a:r>
              <a:rPr sz="2800" spc="-5" dirty="0">
                <a:latin typeface="Garamond"/>
                <a:cs typeface="Garamond"/>
              </a:rPr>
              <a:t>en los procesos de</a:t>
            </a:r>
            <a:r>
              <a:rPr sz="2800" spc="-20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Negocios</a:t>
            </a:r>
            <a:endParaRPr sz="2800">
              <a:latin typeface="Garamond"/>
              <a:cs typeface="Garamond"/>
            </a:endParaRPr>
          </a:p>
          <a:p>
            <a:pPr marL="756285" marR="984885" lvl="1" indent="-286385">
              <a:lnSpc>
                <a:spcPct val="100000"/>
              </a:lnSpc>
              <a:spcBef>
                <a:spcPts val="670"/>
              </a:spcBef>
              <a:buClr>
                <a:srgbClr val="FF6600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10" dirty="0">
                <a:latin typeface="Garamond"/>
                <a:cs typeface="Garamond"/>
              </a:rPr>
              <a:t>Cambios </a:t>
            </a:r>
            <a:r>
              <a:rPr sz="2800" spc="-5" dirty="0">
                <a:latin typeface="Garamond"/>
                <a:cs typeface="Garamond"/>
              </a:rPr>
              <a:t>en </a:t>
            </a:r>
            <a:r>
              <a:rPr sz="2800" spc="-10" dirty="0">
                <a:latin typeface="Garamond"/>
                <a:cs typeface="Garamond"/>
              </a:rPr>
              <a:t>las </a:t>
            </a:r>
            <a:r>
              <a:rPr sz="2800" spc="-5" dirty="0">
                <a:latin typeface="Garamond"/>
                <a:cs typeface="Garamond"/>
              </a:rPr>
              <a:t>interrelaciones del </a:t>
            </a:r>
            <a:r>
              <a:rPr sz="2800" spc="-10" dirty="0">
                <a:latin typeface="Garamond"/>
                <a:cs typeface="Garamond"/>
              </a:rPr>
              <a:t>personal,  </a:t>
            </a:r>
            <a:r>
              <a:rPr sz="2800" spc="-5" dirty="0">
                <a:latin typeface="Garamond"/>
                <a:cs typeface="Garamond"/>
              </a:rPr>
              <a:t>departamentos</a:t>
            </a:r>
            <a:endParaRPr sz="2800">
              <a:latin typeface="Garamond"/>
              <a:cs typeface="Garamond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Clr>
                <a:srgbClr val="FF6600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10" dirty="0">
                <a:latin typeface="Garamond"/>
                <a:cs typeface="Garamond"/>
              </a:rPr>
              <a:t>Cambios </a:t>
            </a:r>
            <a:r>
              <a:rPr sz="2800" spc="-5" dirty="0">
                <a:latin typeface="Garamond"/>
                <a:cs typeface="Garamond"/>
              </a:rPr>
              <a:t>en la forma de</a:t>
            </a:r>
            <a:r>
              <a:rPr sz="2800" spc="-10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Controlar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4613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TI / SI de la</a:t>
            </a:r>
            <a:r>
              <a:rPr spc="-114" dirty="0"/>
              <a:t> </a:t>
            </a:r>
            <a:r>
              <a:rPr spc="-5" dirty="0"/>
              <a:t>organización</a:t>
            </a:r>
          </a:p>
        </p:txBody>
      </p:sp>
      <p:sp>
        <p:nvSpPr>
          <p:cNvPr id="7" name="object 7"/>
          <p:cNvSpPr/>
          <p:nvPr/>
        </p:nvSpPr>
        <p:spPr>
          <a:xfrm>
            <a:off x="801623" y="4346447"/>
            <a:ext cx="603504" cy="563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1372" y="4328159"/>
            <a:ext cx="6239256" cy="58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1372" y="4754879"/>
            <a:ext cx="2040636" cy="58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1885950"/>
            <a:ext cx="7734300" cy="33966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FF6600"/>
              </a:buClr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dirty="0">
                <a:latin typeface="Garamond"/>
                <a:cs typeface="Garamond"/>
              </a:rPr>
              <a:t>La evolución </a:t>
            </a:r>
            <a:r>
              <a:rPr sz="3200" spc="-5" dirty="0">
                <a:latin typeface="Garamond"/>
                <a:cs typeface="Garamond"/>
              </a:rPr>
              <a:t>tecnológica </a:t>
            </a:r>
            <a:r>
              <a:rPr sz="3200" dirty="0">
                <a:latin typeface="Garamond"/>
                <a:cs typeface="Garamond"/>
              </a:rPr>
              <a:t>trae </a:t>
            </a:r>
            <a:r>
              <a:rPr sz="3200" spc="-5" dirty="0">
                <a:latin typeface="Garamond"/>
                <a:cs typeface="Garamond"/>
              </a:rPr>
              <a:t>consigo cambios  </a:t>
            </a:r>
            <a:r>
              <a:rPr sz="3200" dirty="0">
                <a:latin typeface="Garamond"/>
                <a:cs typeface="Garamond"/>
              </a:rPr>
              <a:t>en la Organización ya que</a:t>
            </a:r>
            <a:r>
              <a:rPr sz="3200" spc="-25" dirty="0">
                <a:latin typeface="Garamond"/>
                <a:cs typeface="Garamond"/>
              </a:rPr>
              <a:t> </a:t>
            </a:r>
            <a:r>
              <a:rPr sz="3200" spc="-5" dirty="0">
                <a:latin typeface="Garamond"/>
                <a:cs typeface="Garamond"/>
              </a:rPr>
              <a:t>conlleva:</a:t>
            </a:r>
            <a:endParaRPr sz="3200">
              <a:latin typeface="Garamond"/>
              <a:cs typeface="Garamond"/>
            </a:endParaRPr>
          </a:p>
          <a:p>
            <a:pPr marL="756285" lvl="1" indent="-286385">
              <a:lnSpc>
                <a:spcPct val="100000"/>
              </a:lnSpc>
              <a:spcBef>
                <a:spcPts val="710"/>
              </a:spcBef>
              <a:buClr>
                <a:srgbClr val="FF6600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10" dirty="0">
                <a:latin typeface="Garamond"/>
                <a:cs typeface="Garamond"/>
              </a:rPr>
              <a:t>Cambios </a:t>
            </a:r>
            <a:r>
              <a:rPr sz="2800" spc="-5" dirty="0">
                <a:latin typeface="Garamond"/>
                <a:cs typeface="Garamond"/>
              </a:rPr>
              <a:t>en </a:t>
            </a:r>
            <a:r>
              <a:rPr sz="2800" spc="-10" dirty="0">
                <a:latin typeface="Garamond"/>
                <a:cs typeface="Garamond"/>
              </a:rPr>
              <a:t>la </a:t>
            </a:r>
            <a:r>
              <a:rPr sz="2800" spc="-5" dirty="0">
                <a:latin typeface="Garamond"/>
                <a:cs typeface="Garamond"/>
              </a:rPr>
              <a:t>Forma </a:t>
            </a:r>
            <a:r>
              <a:rPr sz="2800" dirty="0">
                <a:latin typeface="Garamond"/>
                <a:cs typeface="Garamond"/>
              </a:rPr>
              <a:t>de </a:t>
            </a:r>
            <a:r>
              <a:rPr sz="2800" spc="-5" dirty="0">
                <a:latin typeface="Garamond"/>
                <a:cs typeface="Garamond"/>
              </a:rPr>
              <a:t>hacer</a:t>
            </a:r>
            <a:r>
              <a:rPr sz="2800" spc="10" dirty="0">
                <a:latin typeface="Garamond"/>
                <a:cs typeface="Garamond"/>
              </a:rPr>
              <a:t> </a:t>
            </a:r>
            <a:r>
              <a:rPr sz="2800" spc="-10" dirty="0">
                <a:latin typeface="Garamond"/>
                <a:cs typeface="Garamond"/>
              </a:rPr>
              <a:t>negocios</a:t>
            </a:r>
            <a:endParaRPr sz="2800">
              <a:latin typeface="Garamond"/>
              <a:cs typeface="Garamond"/>
            </a:endParaRPr>
          </a:p>
          <a:p>
            <a:pPr marL="756285" marR="514350" lvl="1" indent="-286385">
              <a:lnSpc>
                <a:spcPct val="100000"/>
              </a:lnSpc>
              <a:spcBef>
                <a:spcPts val="675"/>
              </a:spcBef>
              <a:buClr>
                <a:srgbClr val="FF6600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10" dirty="0">
                <a:latin typeface="Garamond"/>
                <a:cs typeface="Garamond"/>
              </a:rPr>
              <a:t>Cambios </a:t>
            </a:r>
            <a:r>
              <a:rPr sz="2800" spc="-5" dirty="0">
                <a:latin typeface="Garamond"/>
                <a:cs typeface="Garamond"/>
              </a:rPr>
              <a:t>en la Forma como relacionarse con </a:t>
            </a:r>
            <a:r>
              <a:rPr sz="2800" spc="-10" dirty="0">
                <a:latin typeface="Garamond"/>
                <a:cs typeface="Garamond"/>
              </a:rPr>
              <a:t>la  </a:t>
            </a:r>
            <a:r>
              <a:rPr sz="2800" spc="-5" dirty="0">
                <a:latin typeface="Garamond"/>
                <a:cs typeface="Garamond"/>
              </a:rPr>
              <a:t>competencia</a:t>
            </a:r>
            <a:endParaRPr sz="2800">
              <a:latin typeface="Garamond"/>
              <a:cs typeface="Garamond"/>
            </a:endParaRPr>
          </a:p>
          <a:p>
            <a:pPr marL="756285" marR="1295400" lvl="1" indent="-286385">
              <a:lnSpc>
                <a:spcPct val="100000"/>
              </a:lnSpc>
              <a:spcBef>
                <a:spcPts val="670"/>
              </a:spcBef>
              <a:buClr>
                <a:srgbClr val="FF6600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b="1" spc="-10" dirty="0">
                <a:latin typeface="Garamond"/>
                <a:cs typeface="Garamond"/>
              </a:rPr>
              <a:t>Aumento </a:t>
            </a:r>
            <a:r>
              <a:rPr sz="2800" b="1" spc="-5" dirty="0">
                <a:latin typeface="Garamond"/>
                <a:cs typeface="Garamond"/>
              </a:rPr>
              <a:t>en los </a:t>
            </a:r>
            <a:r>
              <a:rPr sz="2800" b="1" spc="-10" dirty="0">
                <a:latin typeface="Garamond"/>
                <a:cs typeface="Garamond"/>
              </a:rPr>
              <a:t>riesgos </a:t>
            </a:r>
            <a:r>
              <a:rPr sz="2800" b="1" spc="-5" dirty="0">
                <a:latin typeface="Garamond"/>
                <a:cs typeface="Garamond"/>
              </a:rPr>
              <a:t>asociados a </a:t>
            </a:r>
            <a:r>
              <a:rPr sz="2800" b="1" spc="-10" dirty="0">
                <a:latin typeface="Garamond"/>
                <a:cs typeface="Garamond"/>
              </a:rPr>
              <a:t>la  </a:t>
            </a:r>
            <a:r>
              <a:rPr sz="2800" b="1" spc="-5" dirty="0">
                <a:latin typeface="Garamond"/>
                <a:cs typeface="Garamond"/>
              </a:rPr>
              <a:t>tecnología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66376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Sistemas </a:t>
            </a:r>
            <a:r>
              <a:rPr dirty="0"/>
              <a:t>de información</a:t>
            </a:r>
            <a:r>
              <a:rPr spc="-60" dirty="0"/>
              <a:t> </a:t>
            </a:r>
            <a:r>
              <a:rPr spc="-5" dirty="0"/>
              <a:t>Estratégicos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940" y="1885950"/>
            <a:ext cx="8025765" cy="3457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Clr>
                <a:srgbClr val="FF6600"/>
              </a:buClr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spc="-5" dirty="0">
                <a:latin typeface="Garamond"/>
                <a:cs typeface="Garamond"/>
              </a:rPr>
              <a:t>existen </a:t>
            </a:r>
            <a:r>
              <a:rPr sz="3200" dirty="0">
                <a:latin typeface="Garamond"/>
                <a:cs typeface="Garamond"/>
              </a:rPr>
              <a:t>tres </a:t>
            </a:r>
            <a:r>
              <a:rPr sz="3200" spc="-5" dirty="0">
                <a:latin typeface="Garamond"/>
                <a:cs typeface="Garamond"/>
              </a:rPr>
              <a:t>variables, </a:t>
            </a:r>
            <a:r>
              <a:rPr sz="3200" dirty="0">
                <a:latin typeface="Garamond"/>
                <a:cs typeface="Garamond"/>
              </a:rPr>
              <a:t>fundamentales a controlar  durante todo </a:t>
            </a:r>
            <a:r>
              <a:rPr sz="3200" spc="-5" dirty="0">
                <a:latin typeface="Garamond"/>
                <a:cs typeface="Garamond"/>
              </a:rPr>
              <a:t>el proceso, aunque </a:t>
            </a:r>
            <a:r>
              <a:rPr sz="3200" dirty="0">
                <a:latin typeface="Garamond"/>
                <a:cs typeface="Garamond"/>
              </a:rPr>
              <a:t>con</a:t>
            </a:r>
            <a:r>
              <a:rPr sz="3200" spc="670" dirty="0">
                <a:latin typeface="Garamond"/>
                <a:cs typeface="Garamond"/>
              </a:rPr>
              <a:t> </a:t>
            </a:r>
            <a:r>
              <a:rPr sz="3200" dirty="0">
                <a:latin typeface="Garamond"/>
                <a:cs typeface="Garamond"/>
              </a:rPr>
              <a:t>distinto  </a:t>
            </a:r>
            <a:r>
              <a:rPr sz="3200" spc="-5" dirty="0">
                <a:latin typeface="Garamond"/>
                <a:cs typeface="Garamond"/>
              </a:rPr>
              <a:t>énfasis </a:t>
            </a:r>
            <a:r>
              <a:rPr sz="3200" dirty="0">
                <a:latin typeface="Garamond"/>
                <a:cs typeface="Garamond"/>
              </a:rPr>
              <a:t>en cada</a:t>
            </a:r>
            <a:r>
              <a:rPr sz="3200" spc="10" dirty="0">
                <a:latin typeface="Garamond"/>
                <a:cs typeface="Garamond"/>
              </a:rPr>
              <a:t> </a:t>
            </a:r>
            <a:r>
              <a:rPr sz="3200" spc="-5" dirty="0">
                <a:latin typeface="Garamond"/>
                <a:cs typeface="Garamond"/>
              </a:rPr>
              <a:t>etapa:</a:t>
            </a:r>
            <a:endParaRPr sz="3200">
              <a:latin typeface="Garamond"/>
              <a:cs typeface="Garamond"/>
            </a:endParaRPr>
          </a:p>
          <a:p>
            <a:pPr marL="756285" lvl="1" indent="-286385">
              <a:lnSpc>
                <a:spcPct val="100000"/>
              </a:lnSpc>
              <a:spcBef>
                <a:spcPts val="710"/>
              </a:spcBef>
              <a:buClr>
                <a:srgbClr val="FF6600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10" dirty="0">
                <a:latin typeface="Garamond"/>
                <a:cs typeface="Garamond"/>
              </a:rPr>
              <a:t>Alineamiento </a:t>
            </a:r>
            <a:r>
              <a:rPr sz="2800" spc="-5" dirty="0">
                <a:latin typeface="Garamond"/>
                <a:cs typeface="Garamond"/>
              </a:rPr>
              <a:t>con la estrategia y la</a:t>
            </a:r>
            <a:r>
              <a:rPr sz="2800" spc="5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organización,</a:t>
            </a:r>
            <a:endParaRPr sz="2800">
              <a:latin typeface="Garamond"/>
              <a:cs typeface="Garamond"/>
            </a:endParaRPr>
          </a:p>
          <a:p>
            <a:pPr marL="756285" marR="5715" lvl="1" indent="-286385">
              <a:lnSpc>
                <a:spcPct val="100000"/>
              </a:lnSpc>
              <a:spcBef>
                <a:spcPts val="675"/>
              </a:spcBef>
              <a:buClr>
                <a:srgbClr val="FF6600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5" dirty="0">
                <a:latin typeface="Garamond"/>
                <a:cs typeface="Garamond"/>
              </a:rPr>
              <a:t>Compromiso, soporte y el sentido </a:t>
            </a:r>
            <a:r>
              <a:rPr sz="2800" dirty="0">
                <a:latin typeface="Garamond"/>
                <a:cs typeface="Garamond"/>
              </a:rPr>
              <a:t>de </a:t>
            </a:r>
            <a:r>
              <a:rPr sz="2800" spc="-5" dirty="0">
                <a:latin typeface="Garamond"/>
                <a:cs typeface="Garamond"/>
              </a:rPr>
              <a:t>propiedad del  sistema</a:t>
            </a:r>
            <a:r>
              <a:rPr sz="2800" spc="-10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y</a:t>
            </a:r>
            <a:endParaRPr sz="2800">
              <a:latin typeface="Garamond"/>
              <a:cs typeface="Garamond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Clr>
                <a:srgbClr val="FF6600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5" dirty="0">
                <a:latin typeface="Garamond"/>
                <a:cs typeface="Garamond"/>
              </a:rPr>
              <a:t>Competencia y</a:t>
            </a:r>
            <a:r>
              <a:rPr sz="2800" spc="-30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aprendizaje.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791200" cy="93980"/>
          </a:xfrm>
          <a:custGeom>
            <a:avLst/>
            <a:gdLst/>
            <a:ahLst/>
            <a:cxnLst/>
            <a:rect l="l" t="t" r="r" b="b"/>
            <a:pathLst>
              <a:path w="5791200" h="93980">
                <a:moveTo>
                  <a:pt x="0" y="93662"/>
                </a:moveTo>
                <a:lnTo>
                  <a:pt x="5791200" y="93662"/>
                </a:lnTo>
                <a:lnTo>
                  <a:pt x="5791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979" y="1859279"/>
            <a:ext cx="2072639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3736" y="1783079"/>
            <a:ext cx="2255520" cy="656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400" y="1790700"/>
            <a:ext cx="2057400" cy="533400"/>
          </a:xfrm>
          <a:custGeom>
            <a:avLst/>
            <a:gdLst/>
            <a:ahLst/>
            <a:cxnLst/>
            <a:rect l="l" t="t" r="r" b="b"/>
            <a:pathLst>
              <a:path w="2057400" h="533400">
                <a:moveTo>
                  <a:pt x="0" y="533400"/>
                </a:moveTo>
                <a:lnTo>
                  <a:pt x="2057400" y="533400"/>
                </a:lnTo>
                <a:lnTo>
                  <a:pt x="2057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535" y="1706879"/>
            <a:ext cx="2255520" cy="382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440" y="1981200"/>
            <a:ext cx="1440180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9615" y="1764538"/>
            <a:ext cx="19043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Entorno interno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la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empresa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0979" y="2621279"/>
            <a:ext cx="2072639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539" y="2545079"/>
            <a:ext cx="2343912" cy="6568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2400" y="2552700"/>
            <a:ext cx="2057400" cy="533400"/>
          </a:xfrm>
          <a:custGeom>
            <a:avLst/>
            <a:gdLst/>
            <a:ahLst/>
            <a:cxnLst/>
            <a:rect l="l" t="t" r="r" b="b"/>
            <a:pathLst>
              <a:path w="2057400" h="533400">
                <a:moveTo>
                  <a:pt x="0" y="533400"/>
                </a:moveTo>
                <a:lnTo>
                  <a:pt x="2057400" y="533400"/>
                </a:lnTo>
                <a:lnTo>
                  <a:pt x="2057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339" y="2468879"/>
            <a:ext cx="2343912" cy="382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2440" y="2743200"/>
            <a:ext cx="1440180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5420" y="2526919"/>
            <a:ext cx="1992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080" indent="-419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Entorno Externo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  la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empresa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0979" y="3383279"/>
            <a:ext cx="2072639" cy="548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539" y="3307079"/>
            <a:ext cx="2343912" cy="6568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2400" y="3314700"/>
            <a:ext cx="2057400" cy="533400"/>
          </a:xfrm>
          <a:custGeom>
            <a:avLst/>
            <a:gdLst/>
            <a:ahLst/>
            <a:cxnLst/>
            <a:rect l="l" t="t" r="r" b="b"/>
            <a:pathLst>
              <a:path w="2057400" h="533400">
                <a:moveTo>
                  <a:pt x="0" y="533400"/>
                </a:moveTo>
                <a:lnTo>
                  <a:pt x="2057400" y="533400"/>
                </a:lnTo>
                <a:lnTo>
                  <a:pt x="2057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339" y="3230879"/>
            <a:ext cx="2343912" cy="3825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2480" y="3505200"/>
            <a:ext cx="800100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85420" y="3288919"/>
            <a:ext cx="19926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Entorno Externo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SI/TI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20979" y="4145279"/>
            <a:ext cx="2072639" cy="548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3736" y="4069079"/>
            <a:ext cx="2255520" cy="6568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2400" y="4076700"/>
            <a:ext cx="2057400" cy="533400"/>
          </a:xfrm>
          <a:custGeom>
            <a:avLst/>
            <a:gdLst/>
            <a:ahLst/>
            <a:cxnLst/>
            <a:rect l="l" t="t" r="r" b="b"/>
            <a:pathLst>
              <a:path w="2057400" h="533400">
                <a:moveTo>
                  <a:pt x="0" y="533400"/>
                </a:moveTo>
                <a:lnTo>
                  <a:pt x="2057400" y="533400"/>
                </a:lnTo>
                <a:lnTo>
                  <a:pt x="2057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7535" y="3992879"/>
            <a:ext cx="2255520" cy="382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2480" y="4267200"/>
            <a:ext cx="800100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29615" y="4051172"/>
            <a:ext cx="19043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7390" marR="5080" indent="-69532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Entorno interno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  </a:t>
            </a:r>
            <a:r>
              <a:rPr sz="1800" dirty="0">
                <a:latin typeface="Arial"/>
                <a:cs typeface="Arial"/>
              </a:rPr>
              <a:t>SI/TI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396740" y="563880"/>
            <a:ext cx="2191512" cy="3825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82896" y="838200"/>
            <a:ext cx="1153668" cy="3825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529454" y="621233"/>
            <a:ext cx="18402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Oportunidades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los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SI/TI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744979" y="563880"/>
            <a:ext cx="2072640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28444" y="487680"/>
            <a:ext cx="1530095" cy="6568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76400" y="647700"/>
            <a:ext cx="2057400" cy="533400"/>
          </a:xfrm>
          <a:custGeom>
            <a:avLst/>
            <a:gdLst/>
            <a:ahLst/>
            <a:cxnLst/>
            <a:rect l="l" t="t" r="r" b="b"/>
            <a:pathLst>
              <a:path w="2057400" h="533400">
                <a:moveTo>
                  <a:pt x="0" y="533400"/>
                </a:moveTo>
                <a:lnTo>
                  <a:pt x="2057400" y="533400"/>
                </a:lnTo>
                <a:lnTo>
                  <a:pt x="2057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46732" y="563880"/>
            <a:ext cx="1405128" cy="3825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52244" y="838200"/>
            <a:ext cx="1530095" cy="3825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2084577" y="621233"/>
            <a:ext cx="12426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Estrategia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Empresarial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859779" y="1249680"/>
            <a:ext cx="2072639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13120" y="1173480"/>
            <a:ext cx="1988820" cy="6568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91200" y="1333500"/>
            <a:ext cx="2057400" cy="533400"/>
          </a:xfrm>
          <a:custGeom>
            <a:avLst/>
            <a:gdLst/>
            <a:ahLst/>
            <a:cxnLst/>
            <a:rect l="l" t="t" r="r" b="b"/>
            <a:pathLst>
              <a:path w="2057400" h="533400">
                <a:moveTo>
                  <a:pt x="0" y="533400"/>
                </a:moveTo>
                <a:lnTo>
                  <a:pt x="2057400" y="533400"/>
                </a:lnTo>
                <a:lnTo>
                  <a:pt x="2057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36920" y="1249680"/>
            <a:ext cx="1988820" cy="3825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58711" y="1524000"/>
            <a:ext cx="745236" cy="3825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969889" y="1307338"/>
            <a:ext cx="1699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4365" marR="5080" indent="-6223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Estrategia del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>
                <a:latin typeface="Arial"/>
                <a:cs typeface="Arial"/>
              </a:rPr>
              <a:t>SI  </a:t>
            </a:r>
            <a:r>
              <a:rPr lang="es-AR" sz="1800" dirty="0">
                <a:latin typeface="Arial"/>
                <a:cs typeface="Arial"/>
              </a:rPr>
              <a:t>   (</a:t>
            </a:r>
            <a:r>
              <a:rPr sz="1800" spc="-5">
                <a:latin typeface="Arial"/>
                <a:cs typeface="Arial"/>
              </a:rPr>
              <a:t>Que</a:t>
            </a:r>
            <a:r>
              <a:rPr lang="es-AR" sz="1800" spc="-5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612380" y="2926079"/>
            <a:ext cx="1531620" cy="9296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48956" y="2903220"/>
            <a:ext cx="1495044" cy="93116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35240" y="2979420"/>
            <a:ext cx="1505711" cy="3825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72756" y="3253740"/>
            <a:ext cx="1571244" cy="3825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12023" y="3528059"/>
            <a:ext cx="1088135" cy="3825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7543800" y="3009900"/>
            <a:ext cx="1600200" cy="9144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74625" marR="163830" algn="ctr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latin typeface="Arial"/>
                <a:cs typeface="Arial"/>
              </a:rPr>
              <a:t>C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rp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ta </a:t>
            </a:r>
            <a:r>
              <a:rPr sz="1800" spc="-5" dirty="0">
                <a:latin typeface="Arial"/>
                <a:cs typeface="Arial"/>
              </a:rPr>
              <a:t>de a</a:t>
            </a:r>
            <a:r>
              <a:rPr sz="1800" spc="-15" dirty="0">
                <a:latin typeface="Arial"/>
                <a:cs typeface="Arial"/>
              </a:rPr>
              <a:t>p</a:t>
            </a:r>
            <a:r>
              <a:rPr sz="1800" spc="-5" dirty="0">
                <a:latin typeface="Arial"/>
                <a:cs typeface="Arial"/>
              </a:rPr>
              <a:t>l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cac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es </a:t>
            </a:r>
            <a:r>
              <a:rPr sz="1800" dirty="0">
                <a:latin typeface="Arial"/>
                <a:cs typeface="Arial"/>
              </a:rPr>
              <a:t>Fut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707379" y="5135879"/>
            <a:ext cx="2072639" cy="5486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95771" y="5059679"/>
            <a:ext cx="1923287" cy="65684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38800" y="5219700"/>
            <a:ext cx="2057400" cy="533400"/>
          </a:xfrm>
          <a:custGeom>
            <a:avLst/>
            <a:gdLst/>
            <a:ahLst/>
            <a:cxnLst/>
            <a:rect l="l" t="t" r="r" b="b"/>
            <a:pathLst>
              <a:path w="2057400" h="533400">
                <a:moveTo>
                  <a:pt x="0" y="533400"/>
                </a:moveTo>
                <a:lnTo>
                  <a:pt x="2057400" y="533400"/>
                </a:lnTo>
                <a:lnTo>
                  <a:pt x="2057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719571" y="5135879"/>
            <a:ext cx="1923287" cy="3825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19444" y="5410200"/>
            <a:ext cx="922020" cy="3825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497579" y="2621279"/>
            <a:ext cx="1920239" cy="100584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596640" y="2636520"/>
            <a:ext cx="1810512" cy="93116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429000" y="2705100"/>
            <a:ext cx="1905000" cy="990600"/>
          </a:xfrm>
          <a:custGeom>
            <a:avLst/>
            <a:gdLst/>
            <a:ahLst/>
            <a:cxnLst/>
            <a:rect l="l" t="t" r="r" b="b"/>
            <a:pathLst>
              <a:path w="1905000" h="990600">
                <a:moveTo>
                  <a:pt x="1739900" y="0"/>
                </a:moveTo>
                <a:lnTo>
                  <a:pt x="165100" y="0"/>
                </a:lnTo>
                <a:lnTo>
                  <a:pt x="121208" y="5897"/>
                </a:lnTo>
                <a:lnTo>
                  <a:pt x="81769" y="22540"/>
                </a:lnTo>
                <a:lnTo>
                  <a:pt x="48355" y="48355"/>
                </a:lnTo>
                <a:lnTo>
                  <a:pt x="22540" y="81769"/>
                </a:lnTo>
                <a:lnTo>
                  <a:pt x="5897" y="121208"/>
                </a:lnTo>
                <a:lnTo>
                  <a:pt x="0" y="165100"/>
                </a:lnTo>
                <a:lnTo>
                  <a:pt x="0" y="825500"/>
                </a:lnTo>
                <a:lnTo>
                  <a:pt x="5897" y="869391"/>
                </a:lnTo>
                <a:lnTo>
                  <a:pt x="22540" y="908830"/>
                </a:lnTo>
                <a:lnTo>
                  <a:pt x="48355" y="942244"/>
                </a:lnTo>
                <a:lnTo>
                  <a:pt x="81769" y="968059"/>
                </a:lnTo>
                <a:lnTo>
                  <a:pt x="121208" y="984702"/>
                </a:lnTo>
                <a:lnTo>
                  <a:pt x="165100" y="990600"/>
                </a:lnTo>
                <a:lnTo>
                  <a:pt x="1739900" y="990600"/>
                </a:lnTo>
                <a:lnTo>
                  <a:pt x="1783791" y="984702"/>
                </a:lnTo>
                <a:lnTo>
                  <a:pt x="1823230" y="968059"/>
                </a:lnTo>
                <a:lnTo>
                  <a:pt x="1856644" y="942244"/>
                </a:lnTo>
                <a:lnTo>
                  <a:pt x="1882459" y="908830"/>
                </a:lnTo>
                <a:lnTo>
                  <a:pt x="1899102" y="869391"/>
                </a:lnTo>
                <a:lnTo>
                  <a:pt x="1905000" y="825500"/>
                </a:lnTo>
                <a:lnTo>
                  <a:pt x="1905000" y="165100"/>
                </a:lnTo>
                <a:lnTo>
                  <a:pt x="1899102" y="121208"/>
                </a:lnTo>
                <a:lnTo>
                  <a:pt x="1882459" y="81769"/>
                </a:lnTo>
                <a:lnTo>
                  <a:pt x="1856644" y="48355"/>
                </a:lnTo>
                <a:lnTo>
                  <a:pt x="1823230" y="22540"/>
                </a:lnTo>
                <a:lnTo>
                  <a:pt x="1783791" y="5897"/>
                </a:lnTo>
                <a:lnTo>
                  <a:pt x="17399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29000" y="2705100"/>
            <a:ext cx="1905000" cy="990600"/>
          </a:xfrm>
          <a:custGeom>
            <a:avLst/>
            <a:gdLst/>
            <a:ahLst/>
            <a:cxnLst/>
            <a:rect l="l" t="t" r="r" b="b"/>
            <a:pathLst>
              <a:path w="1905000" h="990600">
                <a:moveTo>
                  <a:pt x="0" y="165100"/>
                </a:moveTo>
                <a:lnTo>
                  <a:pt x="5897" y="121208"/>
                </a:lnTo>
                <a:lnTo>
                  <a:pt x="22540" y="81769"/>
                </a:lnTo>
                <a:lnTo>
                  <a:pt x="48355" y="48355"/>
                </a:lnTo>
                <a:lnTo>
                  <a:pt x="81769" y="22540"/>
                </a:lnTo>
                <a:lnTo>
                  <a:pt x="121208" y="5897"/>
                </a:lnTo>
                <a:lnTo>
                  <a:pt x="165100" y="0"/>
                </a:lnTo>
                <a:lnTo>
                  <a:pt x="1739900" y="0"/>
                </a:lnTo>
                <a:lnTo>
                  <a:pt x="1783791" y="5897"/>
                </a:lnTo>
                <a:lnTo>
                  <a:pt x="1823230" y="22540"/>
                </a:lnTo>
                <a:lnTo>
                  <a:pt x="1856644" y="48355"/>
                </a:lnTo>
                <a:lnTo>
                  <a:pt x="1882459" y="81769"/>
                </a:lnTo>
                <a:lnTo>
                  <a:pt x="1899102" y="121208"/>
                </a:lnTo>
                <a:lnTo>
                  <a:pt x="1905000" y="165100"/>
                </a:lnTo>
                <a:lnTo>
                  <a:pt x="1905000" y="825500"/>
                </a:lnTo>
                <a:lnTo>
                  <a:pt x="1899102" y="869391"/>
                </a:lnTo>
                <a:lnTo>
                  <a:pt x="1882459" y="908830"/>
                </a:lnTo>
                <a:lnTo>
                  <a:pt x="1856644" y="942244"/>
                </a:lnTo>
                <a:lnTo>
                  <a:pt x="1823230" y="968059"/>
                </a:lnTo>
                <a:lnTo>
                  <a:pt x="1783791" y="984702"/>
                </a:lnTo>
                <a:lnTo>
                  <a:pt x="1739900" y="990600"/>
                </a:lnTo>
                <a:lnTo>
                  <a:pt x="165100" y="990600"/>
                </a:lnTo>
                <a:lnTo>
                  <a:pt x="121208" y="984702"/>
                </a:lnTo>
                <a:lnTo>
                  <a:pt x="81769" y="968059"/>
                </a:lnTo>
                <a:lnTo>
                  <a:pt x="48355" y="942244"/>
                </a:lnTo>
                <a:lnTo>
                  <a:pt x="22540" y="908830"/>
                </a:lnTo>
                <a:lnTo>
                  <a:pt x="5897" y="869391"/>
                </a:lnTo>
                <a:lnTo>
                  <a:pt x="0" y="825500"/>
                </a:lnTo>
                <a:lnTo>
                  <a:pt x="0" y="165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598164" y="2712720"/>
            <a:ext cx="1658112" cy="38252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520440" y="2987039"/>
            <a:ext cx="1810512" cy="38252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94403" y="3261359"/>
            <a:ext cx="800100" cy="38252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3652520" y="2770759"/>
            <a:ext cx="14592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Planificación  estratégica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  </a:t>
            </a:r>
            <a:r>
              <a:rPr sz="1800" dirty="0">
                <a:latin typeface="Arial"/>
                <a:cs typeface="Arial"/>
              </a:rPr>
              <a:t>SI/TI</a:t>
            </a:r>
            <a:endParaRPr sz="18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811779" y="5535167"/>
            <a:ext cx="2072640" cy="93116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798064" y="5650991"/>
            <a:ext cx="2191512" cy="65684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743200" y="5619750"/>
            <a:ext cx="2057400" cy="914400"/>
          </a:xfrm>
          <a:custGeom>
            <a:avLst/>
            <a:gdLst/>
            <a:ahLst/>
            <a:cxnLst/>
            <a:rect l="l" t="t" r="r" b="b"/>
            <a:pathLst>
              <a:path w="2057400" h="914400">
                <a:moveTo>
                  <a:pt x="0" y="914400"/>
                </a:moveTo>
                <a:lnTo>
                  <a:pt x="2057400" y="914400"/>
                </a:lnTo>
                <a:lnTo>
                  <a:pt x="20574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721864" y="5727191"/>
            <a:ext cx="2191512" cy="38252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002279" y="6001511"/>
            <a:ext cx="1566671" cy="38252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2853054" y="5194249"/>
            <a:ext cx="4632325" cy="1165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83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Estrategia </a:t>
            </a:r>
            <a:r>
              <a:rPr sz="1800" dirty="0">
                <a:latin typeface="Arial"/>
                <a:cs typeface="Arial"/>
              </a:rPr>
              <a:t>de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TI</a:t>
            </a:r>
            <a:endParaRPr sz="1800">
              <a:latin typeface="Arial"/>
              <a:cs typeface="Arial"/>
            </a:endParaRPr>
          </a:p>
          <a:p>
            <a:pPr marR="504825" algn="r">
              <a:lnSpc>
                <a:spcPct val="100000"/>
              </a:lnSpc>
            </a:pPr>
            <a:r>
              <a:rPr lang="es-AR" sz="1800" spc="-5" dirty="0">
                <a:latin typeface="Arial"/>
                <a:cs typeface="Arial"/>
              </a:rPr>
              <a:t> (</a:t>
            </a:r>
            <a:r>
              <a:rPr sz="1800" spc="-5">
                <a:latin typeface="Arial"/>
                <a:cs typeface="Arial"/>
              </a:rPr>
              <a:t>C</a:t>
            </a:r>
            <a:r>
              <a:rPr sz="1800" spc="-15">
                <a:latin typeface="Arial"/>
                <a:cs typeface="Arial"/>
              </a:rPr>
              <a:t>ó</a:t>
            </a:r>
            <a:r>
              <a:rPr sz="1800" spc="-5">
                <a:latin typeface="Arial"/>
                <a:cs typeface="Arial"/>
              </a:rPr>
              <a:t>mo</a:t>
            </a:r>
            <a:r>
              <a:rPr lang="es-AR" sz="1800" spc="-5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292735" marR="2796540" indent="-280670">
              <a:lnSpc>
                <a:spcPct val="100000"/>
              </a:lnSpc>
              <a:spcBef>
                <a:spcPts val="330"/>
              </a:spcBef>
            </a:pPr>
            <a:r>
              <a:rPr sz="1800" spc="-5" dirty="0">
                <a:latin typeface="Arial"/>
                <a:cs typeface="Arial"/>
              </a:rPr>
              <a:t>Carpeta Actual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  aplicaciones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206117" y="2052192"/>
            <a:ext cx="1146810" cy="805815"/>
          </a:xfrm>
          <a:custGeom>
            <a:avLst/>
            <a:gdLst/>
            <a:ahLst/>
            <a:cxnLst/>
            <a:rect l="l" t="t" r="r" b="b"/>
            <a:pathLst>
              <a:path w="1146810" h="805814">
                <a:moveTo>
                  <a:pt x="1080609" y="766752"/>
                </a:moveTo>
                <a:lnTo>
                  <a:pt x="1062355" y="792861"/>
                </a:lnTo>
                <a:lnTo>
                  <a:pt x="1146683" y="805307"/>
                </a:lnTo>
                <a:lnTo>
                  <a:pt x="1129738" y="774065"/>
                </a:lnTo>
                <a:lnTo>
                  <a:pt x="1091057" y="774065"/>
                </a:lnTo>
                <a:lnTo>
                  <a:pt x="1080609" y="766752"/>
                </a:lnTo>
                <a:close/>
              </a:path>
              <a:path w="1146810" h="805814">
                <a:moveTo>
                  <a:pt x="1087877" y="756357"/>
                </a:moveTo>
                <a:lnTo>
                  <a:pt x="1080609" y="766752"/>
                </a:lnTo>
                <a:lnTo>
                  <a:pt x="1091057" y="774065"/>
                </a:lnTo>
                <a:lnTo>
                  <a:pt x="1098295" y="763651"/>
                </a:lnTo>
                <a:lnTo>
                  <a:pt x="1087877" y="756357"/>
                </a:lnTo>
                <a:close/>
              </a:path>
              <a:path w="1146810" h="805814">
                <a:moveTo>
                  <a:pt x="1106043" y="730377"/>
                </a:moveTo>
                <a:lnTo>
                  <a:pt x="1087877" y="756357"/>
                </a:lnTo>
                <a:lnTo>
                  <a:pt x="1098295" y="763651"/>
                </a:lnTo>
                <a:lnTo>
                  <a:pt x="1091057" y="774065"/>
                </a:lnTo>
                <a:lnTo>
                  <a:pt x="1129738" y="774065"/>
                </a:lnTo>
                <a:lnTo>
                  <a:pt x="1106043" y="730377"/>
                </a:lnTo>
                <a:close/>
              </a:path>
              <a:path w="1146810" h="805814">
                <a:moveTo>
                  <a:pt x="7365" y="0"/>
                </a:moveTo>
                <a:lnTo>
                  <a:pt x="0" y="10414"/>
                </a:lnTo>
                <a:lnTo>
                  <a:pt x="1080609" y="766752"/>
                </a:lnTo>
                <a:lnTo>
                  <a:pt x="1087877" y="756357"/>
                </a:lnTo>
                <a:lnTo>
                  <a:pt x="73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208022" y="2813304"/>
            <a:ext cx="1144905" cy="363855"/>
          </a:xfrm>
          <a:custGeom>
            <a:avLst/>
            <a:gdLst/>
            <a:ahLst/>
            <a:cxnLst/>
            <a:rect l="l" t="t" r="r" b="b"/>
            <a:pathLst>
              <a:path w="1144904" h="363855">
                <a:moveTo>
                  <a:pt x="1069943" y="333137"/>
                </a:moveTo>
                <a:lnTo>
                  <a:pt x="1060830" y="363600"/>
                </a:lnTo>
                <a:lnTo>
                  <a:pt x="1144777" y="348996"/>
                </a:lnTo>
                <a:lnTo>
                  <a:pt x="1131817" y="336804"/>
                </a:lnTo>
                <a:lnTo>
                  <a:pt x="1082166" y="336804"/>
                </a:lnTo>
                <a:lnTo>
                  <a:pt x="1069943" y="333137"/>
                </a:lnTo>
                <a:close/>
              </a:path>
              <a:path w="1144904" h="363855">
                <a:moveTo>
                  <a:pt x="1073583" y="320970"/>
                </a:moveTo>
                <a:lnTo>
                  <a:pt x="1069943" y="333137"/>
                </a:lnTo>
                <a:lnTo>
                  <a:pt x="1082166" y="336804"/>
                </a:lnTo>
                <a:lnTo>
                  <a:pt x="1085723" y="324612"/>
                </a:lnTo>
                <a:lnTo>
                  <a:pt x="1073583" y="320970"/>
                </a:lnTo>
                <a:close/>
              </a:path>
              <a:path w="1144904" h="363855">
                <a:moveTo>
                  <a:pt x="1082675" y="290575"/>
                </a:moveTo>
                <a:lnTo>
                  <a:pt x="1073583" y="320970"/>
                </a:lnTo>
                <a:lnTo>
                  <a:pt x="1085723" y="324612"/>
                </a:lnTo>
                <a:lnTo>
                  <a:pt x="1082166" y="336804"/>
                </a:lnTo>
                <a:lnTo>
                  <a:pt x="1131817" y="336804"/>
                </a:lnTo>
                <a:lnTo>
                  <a:pt x="1082675" y="290575"/>
                </a:lnTo>
                <a:close/>
              </a:path>
              <a:path w="1144904" h="363855">
                <a:moveTo>
                  <a:pt x="3555" y="0"/>
                </a:moveTo>
                <a:lnTo>
                  <a:pt x="0" y="12192"/>
                </a:lnTo>
                <a:lnTo>
                  <a:pt x="1069943" y="333137"/>
                </a:lnTo>
                <a:lnTo>
                  <a:pt x="1073583" y="320970"/>
                </a:lnTo>
                <a:lnTo>
                  <a:pt x="3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08276" y="3296158"/>
            <a:ext cx="1068705" cy="291465"/>
          </a:xfrm>
          <a:custGeom>
            <a:avLst/>
            <a:gdLst/>
            <a:ahLst/>
            <a:cxnLst/>
            <a:rect l="l" t="t" r="r" b="b"/>
            <a:pathLst>
              <a:path w="1068704" h="291464">
                <a:moveTo>
                  <a:pt x="992875" y="30894"/>
                </a:moveTo>
                <a:lnTo>
                  <a:pt x="0" y="279018"/>
                </a:lnTo>
                <a:lnTo>
                  <a:pt x="3048" y="291338"/>
                </a:lnTo>
                <a:lnTo>
                  <a:pt x="995958" y="43204"/>
                </a:lnTo>
                <a:lnTo>
                  <a:pt x="992875" y="30894"/>
                </a:lnTo>
                <a:close/>
              </a:path>
              <a:path w="1068704" h="291464">
                <a:moveTo>
                  <a:pt x="1057525" y="27812"/>
                </a:moveTo>
                <a:lnTo>
                  <a:pt x="1005205" y="27812"/>
                </a:lnTo>
                <a:lnTo>
                  <a:pt x="1008253" y="40131"/>
                </a:lnTo>
                <a:lnTo>
                  <a:pt x="995958" y="43204"/>
                </a:lnTo>
                <a:lnTo>
                  <a:pt x="1003681" y="74040"/>
                </a:lnTo>
                <a:lnTo>
                  <a:pt x="1057525" y="27812"/>
                </a:lnTo>
                <a:close/>
              </a:path>
              <a:path w="1068704" h="291464">
                <a:moveTo>
                  <a:pt x="1005205" y="27812"/>
                </a:moveTo>
                <a:lnTo>
                  <a:pt x="992875" y="30894"/>
                </a:lnTo>
                <a:lnTo>
                  <a:pt x="995958" y="43204"/>
                </a:lnTo>
                <a:lnTo>
                  <a:pt x="1008253" y="40131"/>
                </a:lnTo>
                <a:lnTo>
                  <a:pt x="1005205" y="27812"/>
                </a:lnTo>
                <a:close/>
              </a:path>
              <a:path w="1068704" h="291464">
                <a:moveTo>
                  <a:pt x="985138" y="0"/>
                </a:moveTo>
                <a:lnTo>
                  <a:pt x="992875" y="30894"/>
                </a:lnTo>
                <a:lnTo>
                  <a:pt x="1005205" y="27812"/>
                </a:lnTo>
                <a:lnTo>
                  <a:pt x="1057525" y="27812"/>
                </a:lnTo>
                <a:lnTo>
                  <a:pt x="1068324" y="18541"/>
                </a:lnTo>
                <a:lnTo>
                  <a:pt x="9851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206370" y="3619500"/>
            <a:ext cx="1146810" cy="729615"/>
          </a:xfrm>
          <a:custGeom>
            <a:avLst/>
            <a:gdLst/>
            <a:ahLst/>
            <a:cxnLst/>
            <a:rect l="l" t="t" r="r" b="b"/>
            <a:pathLst>
              <a:path w="1146810" h="729614">
                <a:moveTo>
                  <a:pt x="1078679" y="35369"/>
                </a:moveTo>
                <a:lnTo>
                  <a:pt x="0" y="718566"/>
                </a:lnTo>
                <a:lnTo>
                  <a:pt x="6858" y="729233"/>
                </a:lnTo>
                <a:lnTo>
                  <a:pt x="1085493" y="46110"/>
                </a:lnTo>
                <a:lnTo>
                  <a:pt x="1078679" y="35369"/>
                </a:lnTo>
                <a:close/>
              </a:path>
              <a:path w="1146810" h="729614">
                <a:moveTo>
                  <a:pt x="1129204" y="28575"/>
                </a:moveTo>
                <a:lnTo>
                  <a:pt x="1089406" y="28575"/>
                </a:lnTo>
                <a:lnTo>
                  <a:pt x="1096137" y="39369"/>
                </a:lnTo>
                <a:lnTo>
                  <a:pt x="1085493" y="46110"/>
                </a:lnTo>
                <a:lnTo>
                  <a:pt x="1102487" y="72898"/>
                </a:lnTo>
                <a:lnTo>
                  <a:pt x="1129204" y="28575"/>
                </a:lnTo>
                <a:close/>
              </a:path>
              <a:path w="1146810" h="729614">
                <a:moveTo>
                  <a:pt x="1089406" y="28575"/>
                </a:moveTo>
                <a:lnTo>
                  <a:pt x="1078679" y="35369"/>
                </a:lnTo>
                <a:lnTo>
                  <a:pt x="1085493" y="46110"/>
                </a:lnTo>
                <a:lnTo>
                  <a:pt x="1096137" y="39369"/>
                </a:lnTo>
                <a:lnTo>
                  <a:pt x="1089406" y="28575"/>
                </a:lnTo>
                <a:close/>
              </a:path>
              <a:path w="1146810" h="729614">
                <a:moveTo>
                  <a:pt x="1146429" y="0"/>
                </a:moveTo>
                <a:lnTo>
                  <a:pt x="1061720" y="8636"/>
                </a:lnTo>
                <a:lnTo>
                  <a:pt x="1078679" y="35369"/>
                </a:lnTo>
                <a:lnTo>
                  <a:pt x="1089406" y="28575"/>
                </a:lnTo>
                <a:lnTo>
                  <a:pt x="1129204" y="28575"/>
                </a:lnTo>
                <a:lnTo>
                  <a:pt x="1146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700782" y="1176400"/>
            <a:ext cx="1490345" cy="1376680"/>
          </a:xfrm>
          <a:custGeom>
            <a:avLst/>
            <a:gdLst/>
            <a:ahLst/>
            <a:cxnLst/>
            <a:rect l="l" t="t" r="r" b="b"/>
            <a:pathLst>
              <a:path w="1490345" h="1376680">
                <a:moveTo>
                  <a:pt x="1429931" y="1329305"/>
                </a:moveTo>
                <a:lnTo>
                  <a:pt x="1408430" y="1352550"/>
                </a:lnTo>
                <a:lnTo>
                  <a:pt x="1490218" y="1376299"/>
                </a:lnTo>
                <a:lnTo>
                  <a:pt x="1475720" y="1337945"/>
                </a:lnTo>
                <a:lnTo>
                  <a:pt x="1439291" y="1337945"/>
                </a:lnTo>
                <a:lnTo>
                  <a:pt x="1429931" y="1329305"/>
                </a:lnTo>
                <a:close/>
              </a:path>
              <a:path w="1490345" h="1376680">
                <a:moveTo>
                  <a:pt x="1438598" y="1319935"/>
                </a:moveTo>
                <a:lnTo>
                  <a:pt x="1429931" y="1329305"/>
                </a:lnTo>
                <a:lnTo>
                  <a:pt x="1439291" y="1337945"/>
                </a:lnTo>
                <a:lnTo>
                  <a:pt x="1447927" y="1328547"/>
                </a:lnTo>
                <a:lnTo>
                  <a:pt x="1438598" y="1319935"/>
                </a:lnTo>
                <a:close/>
              </a:path>
              <a:path w="1490345" h="1376680">
                <a:moveTo>
                  <a:pt x="1460119" y="1296670"/>
                </a:moveTo>
                <a:lnTo>
                  <a:pt x="1438598" y="1319935"/>
                </a:lnTo>
                <a:lnTo>
                  <a:pt x="1447927" y="1328547"/>
                </a:lnTo>
                <a:lnTo>
                  <a:pt x="1439291" y="1337945"/>
                </a:lnTo>
                <a:lnTo>
                  <a:pt x="1475720" y="1337945"/>
                </a:lnTo>
                <a:lnTo>
                  <a:pt x="1460119" y="1296670"/>
                </a:lnTo>
                <a:close/>
              </a:path>
              <a:path w="1490345" h="1376680">
                <a:moveTo>
                  <a:pt x="8636" y="0"/>
                </a:moveTo>
                <a:lnTo>
                  <a:pt x="0" y="9398"/>
                </a:lnTo>
                <a:lnTo>
                  <a:pt x="1429931" y="1329305"/>
                </a:lnTo>
                <a:lnTo>
                  <a:pt x="1438598" y="1319935"/>
                </a:lnTo>
                <a:lnTo>
                  <a:pt x="86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733800" y="876300"/>
            <a:ext cx="3092450" cy="457200"/>
          </a:xfrm>
          <a:custGeom>
            <a:avLst/>
            <a:gdLst/>
            <a:ahLst/>
            <a:cxnLst/>
            <a:rect l="l" t="t" r="r" b="b"/>
            <a:pathLst>
              <a:path w="3092450" h="457200">
                <a:moveTo>
                  <a:pt x="3092450" y="406400"/>
                </a:moveTo>
                <a:lnTo>
                  <a:pt x="3079750" y="406400"/>
                </a:lnTo>
                <a:lnTo>
                  <a:pt x="3079750" y="457200"/>
                </a:lnTo>
                <a:lnTo>
                  <a:pt x="3092450" y="457200"/>
                </a:lnTo>
                <a:lnTo>
                  <a:pt x="3092450" y="406400"/>
                </a:lnTo>
                <a:close/>
              </a:path>
              <a:path w="3092450" h="457200">
                <a:moveTo>
                  <a:pt x="3092450" y="317500"/>
                </a:moveTo>
                <a:lnTo>
                  <a:pt x="3079750" y="317500"/>
                </a:lnTo>
                <a:lnTo>
                  <a:pt x="3079750" y="368300"/>
                </a:lnTo>
                <a:lnTo>
                  <a:pt x="3092450" y="368300"/>
                </a:lnTo>
                <a:lnTo>
                  <a:pt x="3092450" y="317500"/>
                </a:lnTo>
                <a:close/>
              </a:path>
              <a:path w="3092450" h="457200">
                <a:moveTo>
                  <a:pt x="3092450" y="228600"/>
                </a:moveTo>
                <a:lnTo>
                  <a:pt x="3079750" y="228600"/>
                </a:lnTo>
                <a:lnTo>
                  <a:pt x="3079750" y="279400"/>
                </a:lnTo>
                <a:lnTo>
                  <a:pt x="3092450" y="279400"/>
                </a:lnTo>
                <a:lnTo>
                  <a:pt x="3092450" y="228600"/>
                </a:lnTo>
                <a:close/>
              </a:path>
              <a:path w="3092450" h="457200">
                <a:moveTo>
                  <a:pt x="3092450" y="139700"/>
                </a:moveTo>
                <a:lnTo>
                  <a:pt x="3079750" y="139700"/>
                </a:lnTo>
                <a:lnTo>
                  <a:pt x="3079750" y="190500"/>
                </a:lnTo>
                <a:lnTo>
                  <a:pt x="3092450" y="190500"/>
                </a:lnTo>
                <a:lnTo>
                  <a:pt x="3092450" y="139700"/>
                </a:lnTo>
                <a:close/>
              </a:path>
              <a:path w="3092450" h="457200">
                <a:moveTo>
                  <a:pt x="3092450" y="50800"/>
                </a:moveTo>
                <a:lnTo>
                  <a:pt x="3079750" y="50800"/>
                </a:lnTo>
                <a:lnTo>
                  <a:pt x="3079750" y="101600"/>
                </a:lnTo>
                <a:lnTo>
                  <a:pt x="3092450" y="101600"/>
                </a:lnTo>
                <a:lnTo>
                  <a:pt x="3092450" y="50800"/>
                </a:lnTo>
                <a:close/>
              </a:path>
              <a:path w="3092450" h="457200">
                <a:moveTo>
                  <a:pt x="3060700" y="31750"/>
                </a:moveTo>
                <a:lnTo>
                  <a:pt x="3009900" y="31750"/>
                </a:lnTo>
                <a:lnTo>
                  <a:pt x="3009900" y="44450"/>
                </a:lnTo>
                <a:lnTo>
                  <a:pt x="3060700" y="44450"/>
                </a:lnTo>
                <a:lnTo>
                  <a:pt x="3060700" y="31750"/>
                </a:lnTo>
                <a:close/>
              </a:path>
              <a:path w="3092450" h="457200">
                <a:moveTo>
                  <a:pt x="2971800" y="31750"/>
                </a:moveTo>
                <a:lnTo>
                  <a:pt x="2921000" y="31750"/>
                </a:lnTo>
                <a:lnTo>
                  <a:pt x="2921000" y="44450"/>
                </a:lnTo>
                <a:lnTo>
                  <a:pt x="2971800" y="44450"/>
                </a:lnTo>
                <a:lnTo>
                  <a:pt x="2971800" y="31750"/>
                </a:lnTo>
                <a:close/>
              </a:path>
              <a:path w="3092450" h="457200">
                <a:moveTo>
                  <a:pt x="2882900" y="31750"/>
                </a:moveTo>
                <a:lnTo>
                  <a:pt x="2832100" y="31750"/>
                </a:lnTo>
                <a:lnTo>
                  <a:pt x="2832100" y="44450"/>
                </a:lnTo>
                <a:lnTo>
                  <a:pt x="2882900" y="44450"/>
                </a:lnTo>
                <a:lnTo>
                  <a:pt x="2882900" y="31750"/>
                </a:lnTo>
                <a:close/>
              </a:path>
              <a:path w="3092450" h="457200">
                <a:moveTo>
                  <a:pt x="2794000" y="31750"/>
                </a:moveTo>
                <a:lnTo>
                  <a:pt x="2743200" y="31750"/>
                </a:lnTo>
                <a:lnTo>
                  <a:pt x="2743200" y="44450"/>
                </a:lnTo>
                <a:lnTo>
                  <a:pt x="2794000" y="44450"/>
                </a:lnTo>
                <a:lnTo>
                  <a:pt x="2794000" y="31750"/>
                </a:lnTo>
                <a:close/>
              </a:path>
              <a:path w="3092450" h="457200">
                <a:moveTo>
                  <a:pt x="2705100" y="31750"/>
                </a:moveTo>
                <a:lnTo>
                  <a:pt x="2654300" y="31750"/>
                </a:lnTo>
                <a:lnTo>
                  <a:pt x="2654300" y="44450"/>
                </a:lnTo>
                <a:lnTo>
                  <a:pt x="2705100" y="44450"/>
                </a:lnTo>
                <a:lnTo>
                  <a:pt x="2705100" y="31750"/>
                </a:lnTo>
                <a:close/>
              </a:path>
              <a:path w="3092450" h="457200">
                <a:moveTo>
                  <a:pt x="2616200" y="31750"/>
                </a:moveTo>
                <a:lnTo>
                  <a:pt x="2565400" y="31750"/>
                </a:lnTo>
                <a:lnTo>
                  <a:pt x="2565400" y="44450"/>
                </a:lnTo>
                <a:lnTo>
                  <a:pt x="2616200" y="44450"/>
                </a:lnTo>
                <a:lnTo>
                  <a:pt x="2616200" y="31750"/>
                </a:lnTo>
                <a:close/>
              </a:path>
              <a:path w="3092450" h="457200">
                <a:moveTo>
                  <a:pt x="2527300" y="31750"/>
                </a:moveTo>
                <a:lnTo>
                  <a:pt x="2476500" y="31750"/>
                </a:lnTo>
                <a:lnTo>
                  <a:pt x="2476500" y="44450"/>
                </a:lnTo>
                <a:lnTo>
                  <a:pt x="2527300" y="44450"/>
                </a:lnTo>
                <a:lnTo>
                  <a:pt x="2527300" y="31750"/>
                </a:lnTo>
                <a:close/>
              </a:path>
              <a:path w="3092450" h="457200">
                <a:moveTo>
                  <a:pt x="2438400" y="31750"/>
                </a:moveTo>
                <a:lnTo>
                  <a:pt x="2387600" y="31750"/>
                </a:lnTo>
                <a:lnTo>
                  <a:pt x="2387600" y="44450"/>
                </a:lnTo>
                <a:lnTo>
                  <a:pt x="2438400" y="44450"/>
                </a:lnTo>
                <a:lnTo>
                  <a:pt x="2438400" y="31750"/>
                </a:lnTo>
                <a:close/>
              </a:path>
              <a:path w="3092450" h="457200">
                <a:moveTo>
                  <a:pt x="2349500" y="31750"/>
                </a:moveTo>
                <a:lnTo>
                  <a:pt x="2298700" y="31750"/>
                </a:lnTo>
                <a:lnTo>
                  <a:pt x="2298700" y="44450"/>
                </a:lnTo>
                <a:lnTo>
                  <a:pt x="2349500" y="44450"/>
                </a:lnTo>
                <a:lnTo>
                  <a:pt x="2349500" y="31750"/>
                </a:lnTo>
                <a:close/>
              </a:path>
              <a:path w="3092450" h="457200">
                <a:moveTo>
                  <a:pt x="2260600" y="31750"/>
                </a:moveTo>
                <a:lnTo>
                  <a:pt x="2209800" y="31750"/>
                </a:lnTo>
                <a:lnTo>
                  <a:pt x="2209800" y="44450"/>
                </a:lnTo>
                <a:lnTo>
                  <a:pt x="2260600" y="44450"/>
                </a:lnTo>
                <a:lnTo>
                  <a:pt x="2260600" y="31750"/>
                </a:lnTo>
                <a:close/>
              </a:path>
              <a:path w="3092450" h="457200">
                <a:moveTo>
                  <a:pt x="2171700" y="31750"/>
                </a:moveTo>
                <a:lnTo>
                  <a:pt x="2120900" y="31750"/>
                </a:lnTo>
                <a:lnTo>
                  <a:pt x="2120900" y="44450"/>
                </a:lnTo>
                <a:lnTo>
                  <a:pt x="2171700" y="44450"/>
                </a:lnTo>
                <a:lnTo>
                  <a:pt x="2171700" y="31750"/>
                </a:lnTo>
                <a:close/>
              </a:path>
              <a:path w="3092450" h="457200">
                <a:moveTo>
                  <a:pt x="2082800" y="31750"/>
                </a:moveTo>
                <a:lnTo>
                  <a:pt x="2032000" y="31750"/>
                </a:lnTo>
                <a:lnTo>
                  <a:pt x="2032000" y="44450"/>
                </a:lnTo>
                <a:lnTo>
                  <a:pt x="2082800" y="44450"/>
                </a:lnTo>
                <a:lnTo>
                  <a:pt x="2082800" y="31750"/>
                </a:lnTo>
                <a:close/>
              </a:path>
              <a:path w="3092450" h="457200">
                <a:moveTo>
                  <a:pt x="1993900" y="31750"/>
                </a:moveTo>
                <a:lnTo>
                  <a:pt x="1943100" y="31750"/>
                </a:lnTo>
                <a:lnTo>
                  <a:pt x="1943100" y="44450"/>
                </a:lnTo>
                <a:lnTo>
                  <a:pt x="1993900" y="44450"/>
                </a:lnTo>
                <a:lnTo>
                  <a:pt x="1993900" y="31750"/>
                </a:lnTo>
                <a:close/>
              </a:path>
              <a:path w="3092450" h="457200">
                <a:moveTo>
                  <a:pt x="1905000" y="31750"/>
                </a:moveTo>
                <a:lnTo>
                  <a:pt x="1854200" y="31750"/>
                </a:lnTo>
                <a:lnTo>
                  <a:pt x="1854200" y="44450"/>
                </a:lnTo>
                <a:lnTo>
                  <a:pt x="1905000" y="44450"/>
                </a:lnTo>
                <a:lnTo>
                  <a:pt x="1905000" y="31750"/>
                </a:lnTo>
                <a:close/>
              </a:path>
              <a:path w="3092450" h="457200">
                <a:moveTo>
                  <a:pt x="1816100" y="31750"/>
                </a:moveTo>
                <a:lnTo>
                  <a:pt x="1765300" y="31750"/>
                </a:lnTo>
                <a:lnTo>
                  <a:pt x="1765300" y="44450"/>
                </a:lnTo>
                <a:lnTo>
                  <a:pt x="1816100" y="44450"/>
                </a:lnTo>
                <a:lnTo>
                  <a:pt x="1816100" y="31750"/>
                </a:lnTo>
                <a:close/>
              </a:path>
              <a:path w="3092450" h="457200">
                <a:moveTo>
                  <a:pt x="1727200" y="31750"/>
                </a:moveTo>
                <a:lnTo>
                  <a:pt x="1676400" y="31750"/>
                </a:lnTo>
                <a:lnTo>
                  <a:pt x="1676400" y="44450"/>
                </a:lnTo>
                <a:lnTo>
                  <a:pt x="1727200" y="44450"/>
                </a:lnTo>
                <a:lnTo>
                  <a:pt x="1727200" y="31750"/>
                </a:lnTo>
                <a:close/>
              </a:path>
              <a:path w="3092450" h="457200">
                <a:moveTo>
                  <a:pt x="1638300" y="31750"/>
                </a:moveTo>
                <a:lnTo>
                  <a:pt x="1587500" y="31750"/>
                </a:lnTo>
                <a:lnTo>
                  <a:pt x="1587500" y="44450"/>
                </a:lnTo>
                <a:lnTo>
                  <a:pt x="1638300" y="44450"/>
                </a:lnTo>
                <a:lnTo>
                  <a:pt x="1638300" y="31750"/>
                </a:lnTo>
                <a:close/>
              </a:path>
              <a:path w="3092450" h="457200">
                <a:moveTo>
                  <a:pt x="1549400" y="31750"/>
                </a:moveTo>
                <a:lnTo>
                  <a:pt x="1498600" y="31750"/>
                </a:lnTo>
                <a:lnTo>
                  <a:pt x="1498600" y="44450"/>
                </a:lnTo>
                <a:lnTo>
                  <a:pt x="1549400" y="44450"/>
                </a:lnTo>
                <a:lnTo>
                  <a:pt x="1549400" y="31750"/>
                </a:lnTo>
                <a:close/>
              </a:path>
              <a:path w="3092450" h="457200">
                <a:moveTo>
                  <a:pt x="1460500" y="31750"/>
                </a:moveTo>
                <a:lnTo>
                  <a:pt x="1409700" y="31750"/>
                </a:lnTo>
                <a:lnTo>
                  <a:pt x="1409700" y="44450"/>
                </a:lnTo>
                <a:lnTo>
                  <a:pt x="1460500" y="44450"/>
                </a:lnTo>
                <a:lnTo>
                  <a:pt x="1460500" y="31750"/>
                </a:lnTo>
                <a:close/>
              </a:path>
              <a:path w="3092450" h="457200">
                <a:moveTo>
                  <a:pt x="1371600" y="31750"/>
                </a:moveTo>
                <a:lnTo>
                  <a:pt x="1320800" y="31750"/>
                </a:lnTo>
                <a:lnTo>
                  <a:pt x="1320800" y="44450"/>
                </a:lnTo>
                <a:lnTo>
                  <a:pt x="1371600" y="44450"/>
                </a:lnTo>
                <a:lnTo>
                  <a:pt x="1371600" y="31750"/>
                </a:lnTo>
                <a:close/>
              </a:path>
              <a:path w="3092450" h="457200">
                <a:moveTo>
                  <a:pt x="1282700" y="31750"/>
                </a:moveTo>
                <a:lnTo>
                  <a:pt x="1231900" y="31750"/>
                </a:lnTo>
                <a:lnTo>
                  <a:pt x="1231900" y="44450"/>
                </a:lnTo>
                <a:lnTo>
                  <a:pt x="1282700" y="44450"/>
                </a:lnTo>
                <a:lnTo>
                  <a:pt x="1282700" y="31750"/>
                </a:lnTo>
                <a:close/>
              </a:path>
              <a:path w="3092450" h="457200">
                <a:moveTo>
                  <a:pt x="1193800" y="31750"/>
                </a:moveTo>
                <a:lnTo>
                  <a:pt x="1143000" y="31750"/>
                </a:lnTo>
                <a:lnTo>
                  <a:pt x="1143000" y="44450"/>
                </a:lnTo>
                <a:lnTo>
                  <a:pt x="1193800" y="44450"/>
                </a:lnTo>
                <a:lnTo>
                  <a:pt x="1193800" y="31750"/>
                </a:lnTo>
                <a:close/>
              </a:path>
              <a:path w="3092450" h="457200">
                <a:moveTo>
                  <a:pt x="1104900" y="31750"/>
                </a:moveTo>
                <a:lnTo>
                  <a:pt x="1054100" y="31750"/>
                </a:lnTo>
                <a:lnTo>
                  <a:pt x="1054100" y="44450"/>
                </a:lnTo>
                <a:lnTo>
                  <a:pt x="1104900" y="44450"/>
                </a:lnTo>
                <a:lnTo>
                  <a:pt x="1104900" y="31750"/>
                </a:lnTo>
                <a:close/>
              </a:path>
              <a:path w="3092450" h="457200">
                <a:moveTo>
                  <a:pt x="1016000" y="31750"/>
                </a:moveTo>
                <a:lnTo>
                  <a:pt x="965200" y="31750"/>
                </a:lnTo>
                <a:lnTo>
                  <a:pt x="965200" y="44450"/>
                </a:lnTo>
                <a:lnTo>
                  <a:pt x="1016000" y="44450"/>
                </a:lnTo>
                <a:lnTo>
                  <a:pt x="1016000" y="31750"/>
                </a:lnTo>
                <a:close/>
              </a:path>
              <a:path w="3092450" h="457200">
                <a:moveTo>
                  <a:pt x="927100" y="31750"/>
                </a:moveTo>
                <a:lnTo>
                  <a:pt x="876300" y="31750"/>
                </a:lnTo>
                <a:lnTo>
                  <a:pt x="876300" y="44450"/>
                </a:lnTo>
                <a:lnTo>
                  <a:pt x="927100" y="44450"/>
                </a:lnTo>
                <a:lnTo>
                  <a:pt x="927100" y="31750"/>
                </a:lnTo>
                <a:close/>
              </a:path>
              <a:path w="3092450" h="457200">
                <a:moveTo>
                  <a:pt x="838200" y="31750"/>
                </a:moveTo>
                <a:lnTo>
                  <a:pt x="787400" y="31750"/>
                </a:lnTo>
                <a:lnTo>
                  <a:pt x="787400" y="44450"/>
                </a:lnTo>
                <a:lnTo>
                  <a:pt x="838200" y="44450"/>
                </a:lnTo>
                <a:lnTo>
                  <a:pt x="838200" y="31750"/>
                </a:lnTo>
                <a:close/>
              </a:path>
              <a:path w="3092450" h="457200">
                <a:moveTo>
                  <a:pt x="749300" y="31750"/>
                </a:moveTo>
                <a:lnTo>
                  <a:pt x="698500" y="31750"/>
                </a:lnTo>
                <a:lnTo>
                  <a:pt x="698500" y="44450"/>
                </a:lnTo>
                <a:lnTo>
                  <a:pt x="749300" y="44450"/>
                </a:lnTo>
                <a:lnTo>
                  <a:pt x="749300" y="31750"/>
                </a:lnTo>
                <a:close/>
              </a:path>
              <a:path w="3092450" h="457200">
                <a:moveTo>
                  <a:pt x="660400" y="31750"/>
                </a:moveTo>
                <a:lnTo>
                  <a:pt x="609600" y="31750"/>
                </a:lnTo>
                <a:lnTo>
                  <a:pt x="609600" y="44450"/>
                </a:lnTo>
                <a:lnTo>
                  <a:pt x="660400" y="44450"/>
                </a:lnTo>
                <a:lnTo>
                  <a:pt x="660400" y="31750"/>
                </a:lnTo>
                <a:close/>
              </a:path>
              <a:path w="3092450" h="457200">
                <a:moveTo>
                  <a:pt x="571500" y="31750"/>
                </a:moveTo>
                <a:lnTo>
                  <a:pt x="520700" y="31750"/>
                </a:lnTo>
                <a:lnTo>
                  <a:pt x="520700" y="44450"/>
                </a:lnTo>
                <a:lnTo>
                  <a:pt x="571500" y="44450"/>
                </a:lnTo>
                <a:lnTo>
                  <a:pt x="571500" y="31750"/>
                </a:lnTo>
                <a:close/>
              </a:path>
              <a:path w="3092450" h="457200">
                <a:moveTo>
                  <a:pt x="482600" y="31750"/>
                </a:moveTo>
                <a:lnTo>
                  <a:pt x="431800" y="31750"/>
                </a:lnTo>
                <a:lnTo>
                  <a:pt x="431800" y="44450"/>
                </a:lnTo>
                <a:lnTo>
                  <a:pt x="482600" y="44450"/>
                </a:lnTo>
                <a:lnTo>
                  <a:pt x="482600" y="31750"/>
                </a:lnTo>
                <a:close/>
              </a:path>
              <a:path w="3092450" h="457200">
                <a:moveTo>
                  <a:pt x="393700" y="31750"/>
                </a:moveTo>
                <a:lnTo>
                  <a:pt x="342900" y="31750"/>
                </a:lnTo>
                <a:lnTo>
                  <a:pt x="342900" y="44450"/>
                </a:lnTo>
                <a:lnTo>
                  <a:pt x="393700" y="44450"/>
                </a:lnTo>
                <a:lnTo>
                  <a:pt x="393700" y="31750"/>
                </a:lnTo>
                <a:close/>
              </a:path>
              <a:path w="3092450" h="457200">
                <a:moveTo>
                  <a:pt x="304800" y="31750"/>
                </a:moveTo>
                <a:lnTo>
                  <a:pt x="254000" y="31750"/>
                </a:lnTo>
                <a:lnTo>
                  <a:pt x="2540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  <a:path w="3092450" h="457200">
                <a:moveTo>
                  <a:pt x="215900" y="31750"/>
                </a:moveTo>
                <a:lnTo>
                  <a:pt x="165100" y="31750"/>
                </a:lnTo>
                <a:lnTo>
                  <a:pt x="165100" y="44450"/>
                </a:lnTo>
                <a:lnTo>
                  <a:pt x="215900" y="44450"/>
                </a:lnTo>
                <a:lnTo>
                  <a:pt x="215900" y="31750"/>
                </a:lnTo>
                <a:close/>
              </a:path>
              <a:path w="3092450" h="457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  <a:path w="3092450" h="457200">
                <a:moveTo>
                  <a:pt x="1270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27000" y="44450"/>
                </a:lnTo>
                <a:lnTo>
                  <a:pt x="1270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34000" y="1562100"/>
            <a:ext cx="457200" cy="1644650"/>
          </a:xfrm>
          <a:custGeom>
            <a:avLst/>
            <a:gdLst/>
            <a:ahLst/>
            <a:cxnLst/>
            <a:rect l="l" t="t" r="r" b="b"/>
            <a:pathLst>
              <a:path w="457200" h="1644650">
                <a:moveTo>
                  <a:pt x="222250" y="1631950"/>
                </a:moveTo>
                <a:lnTo>
                  <a:pt x="0" y="1631950"/>
                </a:lnTo>
                <a:lnTo>
                  <a:pt x="0" y="1644650"/>
                </a:lnTo>
                <a:lnTo>
                  <a:pt x="234950" y="1644650"/>
                </a:lnTo>
                <a:lnTo>
                  <a:pt x="234950" y="1638300"/>
                </a:lnTo>
                <a:lnTo>
                  <a:pt x="222250" y="1638300"/>
                </a:lnTo>
                <a:lnTo>
                  <a:pt x="222250" y="1631950"/>
                </a:lnTo>
                <a:close/>
              </a:path>
              <a:path w="457200" h="1644650">
                <a:moveTo>
                  <a:pt x="381000" y="31750"/>
                </a:moveTo>
                <a:lnTo>
                  <a:pt x="222250" y="31750"/>
                </a:lnTo>
                <a:lnTo>
                  <a:pt x="222250" y="1638300"/>
                </a:lnTo>
                <a:lnTo>
                  <a:pt x="228600" y="1631950"/>
                </a:lnTo>
                <a:lnTo>
                  <a:pt x="234950" y="1631950"/>
                </a:lnTo>
                <a:lnTo>
                  <a:pt x="234950" y="44450"/>
                </a:lnTo>
                <a:lnTo>
                  <a:pt x="228600" y="44450"/>
                </a:lnTo>
                <a:lnTo>
                  <a:pt x="234950" y="38100"/>
                </a:lnTo>
                <a:lnTo>
                  <a:pt x="381000" y="38100"/>
                </a:lnTo>
                <a:lnTo>
                  <a:pt x="381000" y="31750"/>
                </a:lnTo>
                <a:close/>
              </a:path>
              <a:path w="457200" h="1644650">
                <a:moveTo>
                  <a:pt x="234950" y="1631950"/>
                </a:moveTo>
                <a:lnTo>
                  <a:pt x="228600" y="1631950"/>
                </a:lnTo>
                <a:lnTo>
                  <a:pt x="222250" y="1638300"/>
                </a:lnTo>
                <a:lnTo>
                  <a:pt x="234950" y="1638300"/>
                </a:lnTo>
                <a:lnTo>
                  <a:pt x="234950" y="1631950"/>
                </a:lnTo>
                <a:close/>
              </a:path>
              <a:path w="457200" h="1644650">
                <a:moveTo>
                  <a:pt x="381000" y="0"/>
                </a:moveTo>
                <a:lnTo>
                  <a:pt x="381000" y="76200"/>
                </a:lnTo>
                <a:lnTo>
                  <a:pt x="444500" y="44450"/>
                </a:lnTo>
                <a:lnTo>
                  <a:pt x="393700" y="44450"/>
                </a:lnTo>
                <a:lnTo>
                  <a:pt x="393700" y="31750"/>
                </a:lnTo>
                <a:lnTo>
                  <a:pt x="444500" y="31750"/>
                </a:lnTo>
                <a:lnTo>
                  <a:pt x="381000" y="0"/>
                </a:lnTo>
                <a:close/>
              </a:path>
              <a:path w="457200" h="1644650">
                <a:moveTo>
                  <a:pt x="234950" y="38100"/>
                </a:moveTo>
                <a:lnTo>
                  <a:pt x="228600" y="44450"/>
                </a:lnTo>
                <a:lnTo>
                  <a:pt x="234950" y="44450"/>
                </a:lnTo>
                <a:lnTo>
                  <a:pt x="234950" y="38100"/>
                </a:lnTo>
                <a:close/>
              </a:path>
              <a:path w="457200" h="1644650">
                <a:moveTo>
                  <a:pt x="381000" y="38100"/>
                </a:moveTo>
                <a:lnTo>
                  <a:pt x="234950" y="38100"/>
                </a:lnTo>
                <a:lnTo>
                  <a:pt x="234950" y="44450"/>
                </a:lnTo>
                <a:lnTo>
                  <a:pt x="381000" y="44450"/>
                </a:lnTo>
                <a:lnTo>
                  <a:pt x="381000" y="38100"/>
                </a:lnTo>
                <a:close/>
              </a:path>
              <a:path w="457200" h="1644650">
                <a:moveTo>
                  <a:pt x="444500" y="31750"/>
                </a:moveTo>
                <a:lnTo>
                  <a:pt x="393700" y="31750"/>
                </a:lnTo>
                <a:lnTo>
                  <a:pt x="393700" y="44450"/>
                </a:lnTo>
                <a:lnTo>
                  <a:pt x="444500" y="44450"/>
                </a:lnTo>
                <a:lnTo>
                  <a:pt x="457200" y="38100"/>
                </a:lnTo>
                <a:lnTo>
                  <a:pt x="444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64123" y="3232404"/>
            <a:ext cx="1437131" cy="30022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35752" y="3445764"/>
            <a:ext cx="1246631" cy="30022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5665089" y="3273678"/>
            <a:ext cx="116840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3820" marR="5080" indent="-7175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Prioridades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  </a:t>
            </a:r>
            <a:r>
              <a:rPr sz="1400" dirty="0">
                <a:latin typeface="Arial"/>
                <a:cs typeface="Arial"/>
              </a:rPr>
              <a:t>necesidades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387084" y="4375403"/>
            <a:ext cx="1772412" cy="3002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765035" y="4588764"/>
            <a:ext cx="969264" cy="3002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6488048" y="4416933"/>
            <a:ext cx="15030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marR="5080" indent="-37846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Arquitectura </a:t>
            </a:r>
            <a:r>
              <a:rPr sz="1400" dirty="0">
                <a:latin typeface="Arial"/>
                <a:cs typeface="Arial"/>
              </a:rPr>
              <a:t>de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los  </a:t>
            </a:r>
            <a:r>
              <a:rPr sz="1400" spc="-5" dirty="0">
                <a:latin typeface="Arial"/>
                <a:cs typeface="Arial"/>
              </a:rPr>
              <a:t>Servicios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143000" y="4610100"/>
            <a:ext cx="1600200" cy="1473200"/>
          </a:xfrm>
          <a:custGeom>
            <a:avLst/>
            <a:gdLst/>
            <a:ahLst/>
            <a:cxnLst/>
            <a:rect l="l" t="t" r="r" b="b"/>
            <a:pathLst>
              <a:path w="1600200" h="1473200">
                <a:moveTo>
                  <a:pt x="1600200" y="1460500"/>
                </a:moveTo>
                <a:lnTo>
                  <a:pt x="1549400" y="1460500"/>
                </a:lnTo>
                <a:lnTo>
                  <a:pt x="1549400" y="1473200"/>
                </a:lnTo>
                <a:lnTo>
                  <a:pt x="1600200" y="1473200"/>
                </a:lnTo>
                <a:lnTo>
                  <a:pt x="1600200" y="1460500"/>
                </a:lnTo>
                <a:close/>
              </a:path>
              <a:path w="1600200" h="1473200">
                <a:moveTo>
                  <a:pt x="1511300" y="1460500"/>
                </a:moveTo>
                <a:lnTo>
                  <a:pt x="1460500" y="1460500"/>
                </a:lnTo>
                <a:lnTo>
                  <a:pt x="1460500" y="1473200"/>
                </a:lnTo>
                <a:lnTo>
                  <a:pt x="1511300" y="1473200"/>
                </a:lnTo>
                <a:lnTo>
                  <a:pt x="1511300" y="1460500"/>
                </a:lnTo>
                <a:close/>
              </a:path>
              <a:path w="1600200" h="1473200">
                <a:moveTo>
                  <a:pt x="1422400" y="1460500"/>
                </a:moveTo>
                <a:lnTo>
                  <a:pt x="1371600" y="1460500"/>
                </a:lnTo>
                <a:lnTo>
                  <a:pt x="1371600" y="1473200"/>
                </a:lnTo>
                <a:lnTo>
                  <a:pt x="1422400" y="1473200"/>
                </a:lnTo>
                <a:lnTo>
                  <a:pt x="1422400" y="1460500"/>
                </a:lnTo>
                <a:close/>
              </a:path>
              <a:path w="1600200" h="1473200">
                <a:moveTo>
                  <a:pt x="1333500" y="1460500"/>
                </a:moveTo>
                <a:lnTo>
                  <a:pt x="1282700" y="1460500"/>
                </a:lnTo>
                <a:lnTo>
                  <a:pt x="1282700" y="1473200"/>
                </a:lnTo>
                <a:lnTo>
                  <a:pt x="1333500" y="1473200"/>
                </a:lnTo>
                <a:lnTo>
                  <a:pt x="1333500" y="1460500"/>
                </a:lnTo>
                <a:close/>
              </a:path>
              <a:path w="1600200" h="1473200">
                <a:moveTo>
                  <a:pt x="1244600" y="1460500"/>
                </a:moveTo>
                <a:lnTo>
                  <a:pt x="1193800" y="1460500"/>
                </a:lnTo>
                <a:lnTo>
                  <a:pt x="1193800" y="1473200"/>
                </a:lnTo>
                <a:lnTo>
                  <a:pt x="1244600" y="1473200"/>
                </a:lnTo>
                <a:lnTo>
                  <a:pt x="1244600" y="1460500"/>
                </a:lnTo>
                <a:close/>
              </a:path>
              <a:path w="1600200" h="1473200">
                <a:moveTo>
                  <a:pt x="1155700" y="1460500"/>
                </a:moveTo>
                <a:lnTo>
                  <a:pt x="1104900" y="1460500"/>
                </a:lnTo>
                <a:lnTo>
                  <a:pt x="1104900" y="1473200"/>
                </a:lnTo>
                <a:lnTo>
                  <a:pt x="1155700" y="1473200"/>
                </a:lnTo>
                <a:lnTo>
                  <a:pt x="1155700" y="1460500"/>
                </a:lnTo>
                <a:close/>
              </a:path>
              <a:path w="1600200" h="1473200">
                <a:moveTo>
                  <a:pt x="1066800" y="1460500"/>
                </a:moveTo>
                <a:lnTo>
                  <a:pt x="1016000" y="1460500"/>
                </a:lnTo>
                <a:lnTo>
                  <a:pt x="1016000" y="1473200"/>
                </a:lnTo>
                <a:lnTo>
                  <a:pt x="1066800" y="1473200"/>
                </a:lnTo>
                <a:lnTo>
                  <a:pt x="1066800" y="1460500"/>
                </a:lnTo>
                <a:close/>
              </a:path>
              <a:path w="1600200" h="1473200">
                <a:moveTo>
                  <a:pt x="977900" y="1460500"/>
                </a:moveTo>
                <a:lnTo>
                  <a:pt x="927100" y="1460500"/>
                </a:lnTo>
                <a:lnTo>
                  <a:pt x="927100" y="1473200"/>
                </a:lnTo>
                <a:lnTo>
                  <a:pt x="977900" y="1473200"/>
                </a:lnTo>
                <a:lnTo>
                  <a:pt x="977900" y="1460500"/>
                </a:lnTo>
                <a:close/>
              </a:path>
              <a:path w="1600200" h="1473200">
                <a:moveTo>
                  <a:pt x="889000" y="1460500"/>
                </a:moveTo>
                <a:lnTo>
                  <a:pt x="838200" y="1460500"/>
                </a:lnTo>
                <a:lnTo>
                  <a:pt x="838200" y="1473200"/>
                </a:lnTo>
                <a:lnTo>
                  <a:pt x="889000" y="1473200"/>
                </a:lnTo>
                <a:lnTo>
                  <a:pt x="889000" y="1460500"/>
                </a:lnTo>
                <a:close/>
              </a:path>
              <a:path w="1600200" h="1473200">
                <a:moveTo>
                  <a:pt x="800100" y="1460500"/>
                </a:moveTo>
                <a:lnTo>
                  <a:pt x="749300" y="1460500"/>
                </a:lnTo>
                <a:lnTo>
                  <a:pt x="749300" y="1473200"/>
                </a:lnTo>
                <a:lnTo>
                  <a:pt x="800100" y="1473200"/>
                </a:lnTo>
                <a:lnTo>
                  <a:pt x="800100" y="1460500"/>
                </a:lnTo>
                <a:close/>
              </a:path>
              <a:path w="1600200" h="1473200">
                <a:moveTo>
                  <a:pt x="711200" y="1460500"/>
                </a:moveTo>
                <a:lnTo>
                  <a:pt x="660400" y="1460500"/>
                </a:lnTo>
                <a:lnTo>
                  <a:pt x="660400" y="1473200"/>
                </a:lnTo>
                <a:lnTo>
                  <a:pt x="711200" y="1473200"/>
                </a:lnTo>
                <a:lnTo>
                  <a:pt x="711200" y="1460500"/>
                </a:lnTo>
                <a:close/>
              </a:path>
              <a:path w="1600200" h="1473200">
                <a:moveTo>
                  <a:pt x="622300" y="1460500"/>
                </a:moveTo>
                <a:lnTo>
                  <a:pt x="571500" y="1460500"/>
                </a:lnTo>
                <a:lnTo>
                  <a:pt x="571500" y="1473200"/>
                </a:lnTo>
                <a:lnTo>
                  <a:pt x="622300" y="1473200"/>
                </a:lnTo>
                <a:lnTo>
                  <a:pt x="622300" y="1460500"/>
                </a:lnTo>
                <a:close/>
              </a:path>
              <a:path w="1600200" h="1473200">
                <a:moveTo>
                  <a:pt x="533400" y="1460500"/>
                </a:moveTo>
                <a:lnTo>
                  <a:pt x="482600" y="1460500"/>
                </a:lnTo>
                <a:lnTo>
                  <a:pt x="482600" y="1473200"/>
                </a:lnTo>
                <a:lnTo>
                  <a:pt x="533400" y="1473200"/>
                </a:lnTo>
                <a:lnTo>
                  <a:pt x="533400" y="1460500"/>
                </a:lnTo>
                <a:close/>
              </a:path>
              <a:path w="1600200" h="1473200">
                <a:moveTo>
                  <a:pt x="444500" y="1460500"/>
                </a:moveTo>
                <a:lnTo>
                  <a:pt x="393700" y="1460500"/>
                </a:lnTo>
                <a:lnTo>
                  <a:pt x="393700" y="1473200"/>
                </a:lnTo>
                <a:lnTo>
                  <a:pt x="444500" y="1473200"/>
                </a:lnTo>
                <a:lnTo>
                  <a:pt x="444500" y="1460500"/>
                </a:lnTo>
                <a:close/>
              </a:path>
              <a:path w="1600200" h="1473200">
                <a:moveTo>
                  <a:pt x="355600" y="1460500"/>
                </a:moveTo>
                <a:lnTo>
                  <a:pt x="304800" y="1460500"/>
                </a:lnTo>
                <a:lnTo>
                  <a:pt x="304800" y="1473200"/>
                </a:lnTo>
                <a:lnTo>
                  <a:pt x="355600" y="1473200"/>
                </a:lnTo>
                <a:lnTo>
                  <a:pt x="355600" y="1460500"/>
                </a:lnTo>
                <a:close/>
              </a:path>
              <a:path w="1600200" h="1473200">
                <a:moveTo>
                  <a:pt x="266700" y="1460500"/>
                </a:moveTo>
                <a:lnTo>
                  <a:pt x="215900" y="1460500"/>
                </a:lnTo>
                <a:lnTo>
                  <a:pt x="215900" y="1473200"/>
                </a:lnTo>
                <a:lnTo>
                  <a:pt x="266700" y="1473200"/>
                </a:lnTo>
                <a:lnTo>
                  <a:pt x="266700" y="1460500"/>
                </a:lnTo>
                <a:close/>
              </a:path>
              <a:path w="1600200" h="1473200">
                <a:moveTo>
                  <a:pt x="177800" y="1460500"/>
                </a:moveTo>
                <a:lnTo>
                  <a:pt x="127000" y="1460500"/>
                </a:lnTo>
                <a:lnTo>
                  <a:pt x="127000" y="1473200"/>
                </a:lnTo>
                <a:lnTo>
                  <a:pt x="177800" y="1473200"/>
                </a:lnTo>
                <a:lnTo>
                  <a:pt x="177800" y="1460500"/>
                </a:lnTo>
                <a:close/>
              </a:path>
              <a:path w="1600200" h="1473200">
                <a:moveTo>
                  <a:pt x="88900" y="1460500"/>
                </a:moveTo>
                <a:lnTo>
                  <a:pt x="38100" y="1460500"/>
                </a:lnTo>
                <a:lnTo>
                  <a:pt x="44450" y="1466850"/>
                </a:lnTo>
                <a:lnTo>
                  <a:pt x="31750" y="1466850"/>
                </a:lnTo>
                <a:lnTo>
                  <a:pt x="31750" y="1473200"/>
                </a:lnTo>
                <a:lnTo>
                  <a:pt x="88900" y="1473200"/>
                </a:lnTo>
                <a:lnTo>
                  <a:pt x="88900" y="1460500"/>
                </a:lnTo>
                <a:close/>
              </a:path>
              <a:path w="1600200" h="1473200">
                <a:moveTo>
                  <a:pt x="44450" y="1377950"/>
                </a:moveTo>
                <a:lnTo>
                  <a:pt x="31750" y="1377950"/>
                </a:lnTo>
                <a:lnTo>
                  <a:pt x="31750" y="1428750"/>
                </a:lnTo>
                <a:lnTo>
                  <a:pt x="44450" y="1428750"/>
                </a:lnTo>
                <a:lnTo>
                  <a:pt x="44450" y="1377950"/>
                </a:lnTo>
                <a:close/>
              </a:path>
              <a:path w="1600200" h="1473200">
                <a:moveTo>
                  <a:pt x="44450" y="1289050"/>
                </a:moveTo>
                <a:lnTo>
                  <a:pt x="31750" y="1289050"/>
                </a:lnTo>
                <a:lnTo>
                  <a:pt x="31750" y="1339850"/>
                </a:lnTo>
                <a:lnTo>
                  <a:pt x="44450" y="1339850"/>
                </a:lnTo>
                <a:lnTo>
                  <a:pt x="44450" y="1289050"/>
                </a:lnTo>
                <a:close/>
              </a:path>
              <a:path w="1600200" h="1473200">
                <a:moveTo>
                  <a:pt x="44450" y="1200150"/>
                </a:moveTo>
                <a:lnTo>
                  <a:pt x="31750" y="1200150"/>
                </a:lnTo>
                <a:lnTo>
                  <a:pt x="31750" y="1250950"/>
                </a:lnTo>
                <a:lnTo>
                  <a:pt x="44450" y="1250950"/>
                </a:lnTo>
                <a:lnTo>
                  <a:pt x="44450" y="1200150"/>
                </a:lnTo>
                <a:close/>
              </a:path>
              <a:path w="1600200" h="1473200">
                <a:moveTo>
                  <a:pt x="44450" y="1111250"/>
                </a:moveTo>
                <a:lnTo>
                  <a:pt x="31750" y="1111250"/>
                </a:lnTo>
                <a:lnTo>
                  <a:pt x="31750" y="1162050"/>
                </a:lnTo>
                <a:lnTo>
                  <a:pt x="44450" y="1162050"/>
                </a:lnTo>
                <a:lnTo>
                  <a:pt x="44450" y="1111250"/>
                </a:lnTo>
                <a:close/>
              </a:path>
              <a:path w="1600200" h="1473200">
                <a:moveTo>
                  <a:pt x="44450" y="1022350"/>
                </a:moveTo>
                <a:lnTo>
                  <a:pt x="31750" y="1022350"/>
                </a:lnTo>
                <a:lnTo>
                  <a:pt x="31750" y="1073150"/>
                </a:lnTo>
                <a:lnTo>
                  <a:pt x="44450" y="1073150"/>
                </a:lnTo>
                <a:lnTo>
                  <a:pt x="44450" y="1022350"/>
                </a:lnTo>
                <a:close/>
              </a:path>
              <a:path w="1600200" h="1473200">
                <a:moveTo>
                  <a:pt x="44450" y="933450"/>
                </a:moveTo>
                <a:lnTo>
                  <a:pt x="31750" y="933450"/>
                </a:lnTo>
                <a:lnTo>
                  <a:pt x="31750" y="984250"/>
                </a:lnTo>
                <a:lnTo>
                  <a:pt x="44450" y="984250"/>
                </a:lnTo>
                <a:lnTo>
                  <a:pt x="44450" y="933450"/>
                </a:lnTo>
                <a:close/>
              </a:path>
              <a:path w="1600200" h="1473200">
                <a:moveTo>
                  <a:pt x="44450" y="844550"/>
                </a:moveTo>
                <a:lnTo>
                  <a:pt x="31750" y="844550"/>
                </a:lnTo>
                <a:lnTo>
                  <a:pt x="31750" y="895350"/>
                </a:lnTo>
                <a:lnTo>
                  <a:pt x="44450" y="895350"/>
                </a:lnTo>
                <a:lnTo>
                  <a:pt x="44450" y="844550"/>
                </a:lnTo>
                <a:close/>
              </a:path>
              <a:path w="1600200" h="1473200">
                <a:moveTo>
                  <a:pt x="44450" y="755650"/>
                </a:moveTo>
                <a:lnTo>
                  <a:pt x="31750" y="755650"/>
                </a:lnTo>
                <a:lnTo>
                  <a:pt x="31750" y="806450"/>
                </a:lnTo>
                <a:lnTo>
                  <a:pt x="44450" y="806450"/>
                </a:lnTo>
                <a:lnTo>
                  <a:pt x="44450" y="755650"/>
                </a:lnTo>
                <a:close/>
              </a:path>
              <a:path w="1600200" h="1473200">
                <a:moveTo>
                  <a:pt x="44450" y="666750"/>
                </a:moveTo>
                <a:lnTo>
                  <a:pt x="31750" y="666750"/>
                </a:lnTo>
                <a:lnTo>
                  <a:pt x="31750" y="717550"/>
                </a:lnTo>
                <a:lnTo>
                  <a:pt x="44450" y="717550"/>
                </a:lnTo>
                <a:lnTo>
                  <a:pt x="44450" y="666750"/>
                </a:lnTo>
                <a:close/>
              </a:path>
              <a:path w="1600200" h="1473200">
                <a:moveTo>
                  <a:pt x="44450" y="577850"/>
                </a:moveTo>
                <a:lnTo>
                  <a:pt x="31750" y="577850"/>
                </a:lnTo>
                <a:lnTo>
                  <a:pt x="31750" y="628650"/>
                </a:lnTo>
                <a:lnTo>
                  <a:pt x="44450" y="628650"/>
                </a:lnTo>
                <a:lnTo>
                  <a:pt x="44450" y="577850"/>
                </a:lnTo>
                <a:close/>
              </a:path>
              <a:path w="1600200" h="1473200">
                <a:moveTo>
                  <a:pt x="44450" y="488950"/>
                </a:moveTo>
                <a:lnTo>
                  <a:pt x="31750" y="488950"/>
                </a:lnTo>
                <a:lnTo>
                  <a:pt x="31750" y="539750"/>
                </a:lnTo>
                <a:lnTo>
                  <a:pt x="44450" y="539750"/>
                </a:lnTo>
                <a:lnTo>
                  <a:pt x="44450" y="488950"/>
                </a:lnTo>
                <a:close/>
              </a:path>
              <a:path w="1600200" h="1473200">
                <a:moveTo>
                  <a:pt x="44450" y="400050"/>
                </a:moveTo>
                <a:lnTo>
                  <a:pt x="31750" y="400050"/>
                </a:lnTo>
                <a:lnTo>
                  <a:pt x="31750" y="450850"/>
                </a:lnTo>
                <a:lnTo>
                  <a:pt x="44450" y="450850"/>
                </a:lnTo>
                <a:lnTo>
                  <a:pt x="44450" y="400050"/>
                </a:lnTo>
                <a:close/>
              </a:path>
              <a:path w="1600200" h="1473200">
                <a:moveTo>
                  <a:pt x="44450" y="311150"/>
                </a:moveTo>
                <a:lnTo>
                  <a:pt x="31750" y="311150"/>
                </a:lnTo>
                <a:lnTo>
                  <a:pt x="31750" y="361950"/>
                </a:lnTo>
                <a:lnTo>
                  <a:pt x="44450" y="361950"/>
                </a:lnTo>
                <a:lnTo>
                  <a:pt x="44450" y="311150"/>
                </a:lnTo>
                <a:close/>
              </a:path>
              <a:path w="1600200" h="1473200">
                <a:moveTo>
                  <a:pt x="44450" y="222250"/>
                </a:moveTo>
                <a:lnTo>
                  <a:pt x="31750" y="222250"/>
                </a:lnTo>
                <a:lnTo>
                  <a:pt x="31750" y="273050"/>
                </a:lnTo>
                <a:lnTo>
                  <a:pt x="44450" y="273050"/>
                </a:lnTo>
                <a:lnTo>
                  <a:pt x="44450" y="222250"/>
                </a:lnTo>
                <a:close/>
              </a:path>
              <a:path w="1600200" h="1473200">
                <a:moveTo>
                  <a:pt x="44450" y="133350"/>
                </a:moveTo>
                <a:lnTo>
                  <a:pt x="31750" y="133350"/>
                </a:lnTo>
                <a:lnTo>
                  <a:pt x="31750" y="184150"/>
                </a:lnTo>
                <a:lnTo>
                  <a:pt x="44450" y="184150"/>
                </a:lnTo>
                <a:lnTo>
                  <a:pt x="44450" y="133350"/>
                </a:lnTo>
                <a:close/>
              </a:path>
              <a:path w="1600200" h="1473200">
                <a:moveTo>
                  <a:pt x="44450" y="63500"/>
                </a:moveTo>
                <a:lnTo>
                  <a:pt x="31750" y="63500"/>
                </a:lnTo>
                <a:lnTo>
                  <a:pt x="31750" y="95250"/>
                </a:lnTo>
                <a:lnTo>
                  <a:pt x="44450" y="95250"/>
                </a:lnTo>
                <a:lnTo>
                  <a:pt x="44450" y="63500"/>
                </a:lnTo>
                <a:close/>
              </a:path>
              <a:path w="1600200" h="14732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1600200" h="147320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800600" y="3924300"/>
            <a:ext cx="3549650" cy="2190750"/>
          </a:xfrm>
          <a:custGeom>
            <a:avLst/>
            <a:gdLst/>
            <a:ahLst/>
            <a:cxnLst/>
            <a:rect l="l" t="t" r="r" b="b"/>
            <a:pathLst>
              <a:path w="3549650" h="2190750">
                <a:moveTo>
                  <a:pt x="3549650" y="0"/>
                </a:moveTo>
                <a:lnTo>
                  <a:pt x="3536950" y="0"/>
                </a:lnTo>
                <a:lnTo>
                  <a:pt x="3536950" y="50800"/>
                </a:lnTo>
                <a:lnTo>
                  <a:pt x="3549650" y="50800"/>
                </a:lnTo>
                <a:lnTo>
                  <a:pt x="3549650" y="0"/>
                </a:lnTo>
                <a:close/>
              </a:path>
              <a:path w="3549650" h="2190750">
                <a:moveTo>
                  <a:pt x="3549650" y="88900"/>
                </a:moveTo>
                <a:lnTo>
                  <a:pt x="3536950" y="88900"/>
                </a:lnTo>
                <a:lnTo>
                  <a:pt x="3536950" y="139700"/>
                </a:lnTo>
                <a:lnTo>
                  <a:pt x="3549650" y="139700"/>
                </a:lnTo>
                <a:lnTo>
                  <a:pt x="3549650" y="88900"/>
                </a:lnTo>
                <a:close/>
              </a:path>
              <a:path w="3549650" h="2190750">
                <a:moveTo>
                  <a:pt x="3549650" y="177800"/>
                </a:moveTo>
                <a:lnTo>
                  <a:pt x="3536950" y="177800"/>
                </a:lnTo>
                <a:lnTo>
                  <a:pt x="3536950" y="228600"/>
                </a:lnTo>
                <a:lnTo>
                  <a:pt x="3549650" y="228600"/>
                </a:lnTo>
                <a:lnTo>
                  <a:pt x="3549650" y="177800"/>
                </a:lnTo>
                <a:close/>
              </a:path>
              <a:path w="3549650" h="2190750">
                <a:moveTo>
                  <a:pt x="3549650" y="266700"/>
                </a:moveTo>
                <a:lnTo>
                  <a:pt x="3536950" y="266700"/>
                </a:lnTo>
                <a:lnTo>
                  <a:pt x="3536950" y="317500"/>
                </a:lnTo>
                <a:lnTo>
                  <a:pt x="3549650" y="317500"/>
                </a:lnTo>
                <a:lnTo>
                  <a:pt x="3549650" y="266700"/>
                </a:lnTo>
                <a:close/>
              </a:path>
              <a:path w="3549650" h="2190750">
                <a:moveTo>
                  <a:pt x="3549650" y="355600"/>
                </a:moveTo>
                <a:lnTo>
                  <a:pt x="3536950" y="355600"/>
                </a:lnTo>
                <a:lnTo>
                  <a:pt x="3536950" y="406400"/>
                </a:lnTo>
                <a:lnTo>
                  <a:pt x="3549650" y="406400"/>
                </a:lnTo>
                <a:lnTo>
                  <a:pt x="3549650" y="355600"/>
                </a:lnTo>
                <a:close/>
              </a:path>
              <a:path w="3549650" h="2190750">
                <a:moveTo>
                  <a:pt x="3549650" y="444500"/>
                </a:moveTo>
                <a:lnTo>
                  <a:pt x="3536950" y="444500"/>
                </a:lnTo>
                <a:lnTo>
                  <a:pt x="3536950" y="495300"/>
                </a:lnTo>
                <a:lnTo>
                  <a:pt x="3549650" y="495300"/>
                </a:lnTo>
                <a:lnTo>
                  <a:pt x="3549650" y="444500"/>
                </a:lnTo>
                <a:close/>
              </a:path>
              <a:path w="3549650" h="2190750">
                <a:moveTo>
                  <a:pt x="3549650" y="533400"/>
                </a:moveTo>
                <a:lnTo>
                  <a:pt x="3536950" y="533400"/>
                </a:lnTo>
                <a:lnTo>
                  <a:pt x="3536950" y="584200"/>
                </a:lnTo>
                <a:lnTo>
                  <a:pt x="3549650" y="584200"/>
                </a:lnTo>
                <a:lnTo>
                  <a:pt x="3549650" y="533400"/>
                </a:lnTo>
                <a:close/>
              </a:path>
              <a:path w="3549650" h="2190750">
                <a:moveTo>
                  <a:pt x="3549650" y="622300"/>
                </a:moveTo>
                <a:lnTo>
                  <a:pt x="3536950" y="622300"/>
                </a:lnTo>
                <a:lnTo>
                  <a:pt x="3536950" y="673100"/>
                </a:lnTo>
                <a:lnTo>
                  <a:pt x="3549650" y="673100"/>
                </a:lnTo>
                <a:lnTo>
                  <a:pt x="3549650" y="622300"/>
                </a:lnTo>
                <a:close/>
              </a:path>
              <a:path w="3549650" h="2190750">
                <a:moveTo>
                  <a:pt x="3549650" y="711200"/>
                </a:moveTo>
                <a:lnTo>
                  <a:pt x="3536950" y="711200"/>
                </a:lnTo>
                <a:lnTo>
                  <a:pt x="3536950" y="762000"/>
                </a:lnTo>
                <a:lnTo>
                  <a:pt x="3549650" y="762000"/>
                </a:lnTo>
                <a:lnTo>
                  <a:pt x="3549650" y="711200"/>
                </a:lnTo>
                <a:close/>
              </a:path>
              <a:path w="3549650" h="2190750">
                <a:moveTo>
                  <a:pt x="3549650" y="800100"/>
                </a:moveTo>
                <a:lnTo>
                  <a:pt x="3536950" y="800100"/>
                </a:lnTo>
                <a:lnTo>
                  <a:pt x="3536950" y="850900"/>
                </a:lnTo>
                <a:lnTo>
                  <a:pt x="3549650" y="850900"/>
                </a:lnTo>
                <a:lnTo>
                  <a:pt x="3549650" y="800100"/>
                </a:lnTo>
                <a:close/>
              </a:path>
              <a:path w="3549650" h="2190750">
                <a:moveTo>
                  <a:pt x="3549650" y="889000"/>
                </a:moveTo>
                <a:lnTo>
                  <a:pt x="3536950" y="889000"/>
                </a:lnTo>
                <a:lnTo>
                  <a:pt x="3536950" y="939800"/>
                </a:lnTo>
                <a:lnTo>
                  <a:pt x="3549650" y="939800"/>
                </a:lnTo>
                <a:lnTo>
                  <a:pt x="3549650" y="889000"/>
                </a:lnTo>
                <a:close/>
              </a:path>
              <a:path w="3549650" h="2190750">
                <a:moveTo>
                  <a:pt x="3549650" y="977900"/>
                </a:moveTo>
                <a:lnTo>
                  <a:pt x="3536950" y="977900"/>
                </a:lnTo>
                <a:lnTo>
                  <a:pt x="3536950" y="1028700"/>
                </a:lnTo>
                <a:lnTo>
                  <a:pt x="3549650" y="1028700"/>
                </a:lnTo>
                <a:lnTo>
                  <a:pt x="3549650" y="977900"/>
                </a:lnTo>
                <a:close/>
              </a:path>
              <a:path w="3549650" h="2190750">
                <a:moveTo>
                  <a:pt x="3549650" y="1066800"/>
                </a:moveTo>
                <a:lnTo>
                  <a:pt x="3536950" y="1066800"/>
                </a:lnTo>
                <a:lnTo>
                  <a:pt x="3536950" y="1117600"/>
                </a:lnTo>
                <a:lnTo>
                  <a:pt x="3549650" y="1117600"/>
                </a:lnTo>
                <a:lnTo>
                  <a:pt x="3549650" y="1066800"/>
                </a:lnTo>
                <a:close/>
              </a:path>
              <a:path w="3549650" h="2190750">
                <a:moveTo>
                  <a:pt x="3549650" y="1155700"/>
                </a:moveTo>
                <a:lnTo>
                  <a:pt x="3536950" y="1155700"/>
                </a:lnTo>
                <a:lnTo>
                  <a:pt x="3536950" y="1206500"/>
                </a:lnTo>
                <a:lnTo>
                  <a:pt x="3549650" y="1206500"/>
                </a:lnTo>
                <a:lnTo>
                  <a:pt x="3549650" y="1155700"/>
                </a:lnTo>
                <a:close/>
              </a:path>
              <a:path w="3549650" h="2190750">
                <a:moveTo>
                  <a:pt x="3549650" y="1244600"/>
                </a:moveTo>
                <a:lnTo>
                  <a:pt x="3536950" y="1244600"/>
                </a:lnTo>
                <a:lnTo>
                  <a:pt x="3536950" y="1295400"/>
                </a:lnTo>
                <a:lnTo>
                  <a:pt x="3549650" y="1295400"/>
                </a:lnTo>
                <a:lnTo>
                  <a:pt x="3549650" y="1244600"/>
                </a:lnTo>
                <a:close/>
              </a:path>
              <a:path w="3549650" h="2190750">
                <a:moveTo>
                  <a:pt x="3549650" y="1333500"/>
                </a:moveTo>
                <a:lnTo>
                  <a:pt x="3536950" y="1333500"/>
                </a:lnTo>
                <a:lnTo>
                  <a:pt x="3536950" y="1384300"/>
                </a:lnTo>
                <a:lnTo>
                  <a:pt x="3549650" y="1384300"/>
                </a:lnTo>
                <a:lnTo>
                  <a:pt x="3549650" y="1333500"/>
                </a:lnTo>
                <a:close/>
              </a:path>
              <a:path w="3549650" h="2190750">
                <a:moveTo>
                  <a:pt x="3549650" y="1422400"/>
                </a:moveTo>
                <a:lnTo>
                  <a:pt x="3536950" y="1422400"/>
                </a:lnTo>
                <a:lnTo>
                  <a:pt x="3536950" y="1473200"/>
                </a:lnTo>
                <a:lnTo>
                  <a:pt x="3549650" y="1473200"/>
                </a:lnTo>
                <a:lnTo>
                  <a:pt x="3549650" y="1422400"/>
                </a:lnTo>
                <a:close/>
              </a:path>
              <a:path w="3549650" h="2190750">
                <a:moveTo>
                  <a:pt x="3549650" y="1511300"/>
                </a:moveTo>
                <a:lnTo>
                  <a:pt x="3536950" y="1511300"/>
                </a:lnTo>
                <a:lnTo>
                  <a:pt x="3536950" y="1562100"/>
                </a:lnTo>
                <a:lnTo>
                  <a:pt x="3549650" y="1562100"/>
                </a:lnTo>
                <a:lnTo>
                  <a:pt x="3549650" y="1511300"/>
                </a:lnTo>
                <a:close/>
              </a:path>
              <a:path w="3549650" h="2190750">
                <a:moveTo>
                  <a:pt x="3549650" y="1600200"/>
                </a:moveTo>
                <a:lnTo>
                  <a:pt x="3536950" y="1600200"/>
                </a:lnTo>
                <a:lnTo>
                  <a:pt x="3536950" y="1651000"/>
                </a:lnTo>
                <a:lnTo>
                  <a:pt x="3549650" y="1651000"/>
                </a:lnTo>
                <a:lnTo>
                  <a:pt x="3549650" y="1600200"/>
                </a:lnTo>
                <a:close/>
              </a:path>
              <a:path w="3549650" h="2190750">
                <a:moveTo>
                  <a:pt x="3549650" y="1689100"/>
                </a:moveTo>
                <a:lnTo>
                  <a:pt x="3536950" y="1689100"/>
                </a:lnTo>
                <a:lnTo>
                  <a:pt x="3536950" y="1739900"/>
                </a:lnTo>
                <a:lnTo>
                  <a:pt x="3549650" y="1739900"/>
                </a:lnTo>
                <a:lnTo>
                  <a:pt x="3549650" y="1689100"/>
                </a:lnTo>
                <a:close/>
              </a:path>
              <a:path w="3549650" h="2190750">
                <a:moveTo>
                  <a:pt x="3549650" y="1778000"/>
                </a:moveTo>
                <a:lnTo>
                  <a:pt x="3536950" y="1778000"/>
                </a:lnTo>
                <a:lnTo>
                  <a:pt x="3536950" y="1828800"/>
                </a:lnTo>
                <a:lnTo>
                  <a:pt x="3549650" y="1828800"/>
                </a:lnTo>
                <a:lnTo>
                  <a:pt x="3549650" y="1778000"/>
                </a:lnTo>
                <a:close/>
              </a:path>
              <a:path w="3549650" h="2190750">
                <a:moveTo>
                  <a:pt x="3549650" y="1866900"/>
                </a:moveTo>
                <a:lnTo>
                  <a:pt x="3536950" y="1866900"/>
                </a:lnTo>
                <a:lnTo>
                  <a:pt x="3536950" y="1917700"/>
                </a:lnTo>
                <a:lnTo>
                  <a:pt x="3549650" y="1917700"/>
                </a:lnTo>
                <a:lnTo>
                  <a:pt x="3549650" y="1866900"/>
                </a:lnTo>
                <a:close/>
              </a:path>
              <a:path w="3549650" h="2190750">
                <a:moveTo>
                  <a:pt x="3549650" y="1955800"/>
                </a:moveTo>
                <a:lnTo>
                  <a:pt x="3536950" y="1955800"/>
                </a:lnTo>
                <a:lnTo>
                  <a:pt x="3536950" y="2006600"/>
                </a:lnTo>
                <a:lnTo>
                  <a:pt x="3549650" y="2006600"/>
                </a:lnTo>
                <a:lnTo>
                  <a:pt x="3549650" y="1955800"/>
                </a:lnTo>
                <a:close/>
              </a:path>
              <a:path w="3549650" h="2190750">
                <a:moveTo>
                  <a:pt x="3549650" y="2044700"/>
                </a:moveTo>
                <a:lnTo>
                  <a:pt x="3536950" y="2044700"/>
                </a:lnTo>
                <a:lnTo>
                  <a:pt x="3536950" y="2095500"/>
                </a:lnTo>
                <a:lnTo>
                  <a:pt x="3549650" y="2095500"/>
                </a:lnTo>
                <a:lnTo>
                  <a:pt x="3549650" y="2044700"/>
                </a:lnTo>
                <a:close/>
              </a:path>
              <a:path w="3549650" h="2190750">
                <a:moveTo>
                  <a:pt x="3536950" y="2146300"/>
                </a:moveTo>
                <a:lnTo>
                  <a:pt x="3511550" y="2146300"/>
                </a:lnTo>
                <a:lnTo>
                  <a:pt x="3511550" y="2159000"/>
                </a:lnTo>
                <a:lnTo>
                  <a:pt x="3549650" y="2159000"/>
                </a:lnTo>
                <a:lnTo>
                  <a:pt x="3549650" y="2152650"/>
                </a:lnTo>
                <a:lnTo>
                  <a:pt x="3536950" y="2152650"/>
                </a:lnTo>
                <a:lnTo>
                  <a:pt x="3536950" y="2146300"/>
                </a:lnTo>
                <a:close/>
              </a:path>
              <a:path w="3549650" h="2190750">
                <a:moveTo>
                  <a:pt x="3549650" y="2133600"/>
                </a:moveTo>
                <a:lnTo>
                  <a:pt x="3536950" y="2133600"/>
                </a:lnTo>
                <a:lnTo>
                  <a:pt x="3536950" y="2152650"/>
                </a:lnTo>
                <a:lnTo>
                  <a:pt x="3543300" y="2146300"/>
                </a:lnTo>
                <a:lnTo>
                  <a:pt x="3549650" y="2146300"/>
                </a:lnTo>
                <a:lnTo>
                  <a:pt x="3549650" y="2133600"/>
                </a:lnTo>
                <a:close/>
              </a:path>
              <a:path w="3549650" h="2190750">
                <a:moveTo>
                  <a:pt x="3549650" y="2146300"/>
                </a:moveTo>
                <a:lnTo>
                  <a:pt x="3543300" y="2146300"/>
                </a:lnTo>
                <a:lnTo>
                  <a:pt x="3536950" y="2152650"/>
                </a:lnTo>
                <a:lnTo>
                  <a:pt x="3549650" y="2152650"/>
                </a:lnTo>
                <a:lnTo>
                  <a:pt x="3549650" y="2146300"/>
                </a:lnTo>
                <a:close/>
              </a:path>
              <a:path w="3549650" h="2190750">
                <a:moveTo>
                  <a:pt x="3473450" y="2146300"/>
                </a:moveTo>
                <a:lnTo>
                  <a:pt x="3422650" y="2146300"/>
                </a:lnTo>
                <a:lnTo>
                  <a:pt x="3422650" y="2159000"/>
                </a:lnTo>
                <a:lnTo>
                  <a:pt x="3473450" y="2159000"/>
                </a:lnTo>
                <a:lnTo>
                  <a:pt x="3473450" y="2146300"/>
                </a:lnTo>
                <a:close/>
              </a:path>
              <a:path w="3549650" h="2190750">
                <a:moveTo>
                  <a:pt x="3384550" y="2146300"/>
                </a:moveTo>
                <a:lnTo>
                  <a:pt x="3333750" y="2146300"/>
                </a:lnTo>
                <a:lnTo>
                  <a:pt x="3333750" y="2159000"/>
                </a:lnTo>
                <a:lnTo>
                  <a:pt x="3384550" y="2159000"/>
                </a:lnTo>
                <a:lnTo>
                  <a:pt x="3384550" y="2146300"/>
                </a:lnTo>
                <a:close/>
              </a:path>
              <a:path w="3549650" h="2190750">
                <a:moveTo>
                  <a:pt x="3295650" y="2146300"/>
                </a:moveTo>
                <a:lnTo>
                  <a:pt x="3244850" y="2146300"/>
                </a:lnTo>
                <a:lnTo>
                  <a:pt x="3244850" y="2159000"/>
                </a:lnTo>
                <a:lnTo>
                  <a:pt x="3295650" y="2159000"/>
                </a:lnTo>
                <a:lnTo>
                  <a:pt x="3295650" y="2146300"/>
                </a:lnTo>
                <a:close/>
              </a:path>
              <a:path w="3549650" h="2190750">
                <a:moveTo>
                  <a:pt x="3206750" y="2146300"/>
                </a:moveTo>
                <a:lnTo>
                  <a:pt x="3155950" y="2146300"/>
                </a:lnTo>
                <a:lnTo>
                  <a:pt x="3155950" y="2159000"/>
                </a:lnTo>
                <a:lnTo>
                  <a:pt x="3206750" y="2159000"/>
                </a:lnTo>
                <a:lnTo>
                  <a:pt x="3206750" y="2146300"/>
                </a:lnTo>
                <a:close/>
              </a:path>
              <a:path w="3549650" h="2190750">
                <a:moveTo>
                  <a:pt x="3117850" y="2146300"/>
                </a:moveTo>
                <a:lnTo>
                  <a:pt x="3067050" y="2146300"/>
                </a:lnTo>
                <a:lnTo>
                  <a:pt x="3067050" y="2159000"/>
                </a:lnTo>
                <a:lnTo>
                  <a:pt x="3117850" y="2159000"/>
                </a:lnTo>
                <a:lnTo>
                  <a:pt x="3117850" y="2146300"/>
                </a:lnTo>
                <a:close/>
              </a:path>
              <a:path w="3549650" h="2190750">
                <a:moveTo>
                  <a:pt x="3028950" y="2146300"/>
                </a:moveTo>
                <a:lnTo>
                  <a:pt x="2978150" y="2146300"/>
                </a:lnTo>
                <a:lnTo>
                  <a:pt x="2978150" y="2159000"/>
                </a:lnTo>
                <a:lnTo>
                  <a:pt x="3028950" y="2159000"/>
                </a:lnTo>
                <a:lnTo>
                  <a:pt x="3028950" y="2146300"/>
                </a:lnTo>
                <a:close/>
              </a:path>
              <a:path w="3549650" h="2190750">
                <a:moveTo>
                  <a:pt x="2940050" y="2146300"/>
                </a:moveTo>
                <a:lnTo>
                  <a:pt x="2889250" y="2146300"/>
                </a:lnTo>
                <a:lnTo>
                  <a:pt x="2889250" y="2159000"/>
                </a:lnTo>
                <a:lnTo>
                  <a:pt x="2940050" y="2159000"/>
                </a:lnTo>
                <a:lnTo>
                  <a:pt x="2940050" y="2146300"/>
                </a:lnTo>
                <a:close/>
              </a:path>
              <a:path w="3549650" h="2190750">
                <a:moveTo>
                  <a:pt x="2851150" y="2146300"/>
                </a:moveTo>
                <a:lnTo>
                  <a:pt x="2800350" y="2146300"/>
                </a:lnTo>
                <a:lnTo>
                  <a:pt x="2800350" y="2159000"/>
                </a:lnTo>
                <a:lnTo>
                  <a:pt x="2851150" y="2159000"/>
                </a:lnTo>
                <a:lnTo>
                  <a:pt x="2851150" y="2146300"/>
                </a:lnTo>
                <a:close/>
              </a:path>
              <a:path w="3549650" h="2190750">
                <a:moveTo>
                  <a:pt x="2762250" y="2146300"/>
                </a:moveTo>
                <a:lnTo>
                  <a:pt x="2711450" y="2146300"/>
                </a:lnTo>
                <a:lnTo>
                  <a:pt x="2711450" y="2159000"/>
                </a:lnTo>
                <a:lnTo>
                  <a:pt x="2762250" y="2159000"/>
                </a:lnTo>
                <a:lnTo>
                  <a:pt x="2762250" y="2146300"/>
                </a:lnTo>
                <a:close/>
              </a:path>
              <a:path w="3549650" h="2190750">
                <a:moveTo>
                  <a:pt x="2673350" y="2146300"/>
                </a:moveTo>
                <a:lnTo>
                  <a:pt x="2622550" y="2146300"/>
                </a:lnTo>
                <a:lnTo>
                  <a:pt x="2622550" y="2159000"/>
                </a:lnTo>
                <a:lnTo>
                  <a:pt x="2673350" y="2159000"/>
                </a:lnTo>
                <a:lnTo>
                  <a:pt x="2673350" y="2146300"/>
                </a:lnTo>
                <a:close/>
              </a:path>
              <a:path w="3549650" h="2190750">
                <a:moveTo>
                  <a:pt x="2584450" y="2146300"/>
                </a:moveTo>
                <a:lnTo>
                  <a:pt x="2533650" y="2146300"/>
                </a:lnTo>
                <a:lnTo>
                  <a:pt x="2533650" y="2159000"/>
                </a:lnTo>
                <a:lnTo>
                  <a:pt x="2584450" y="2159000"/>
                </a:lnTo>
                <a:lnTo>
                  <a:pt x="2584450" y="2146300"/>
                </a:lnTo>
                <a:close/>
              </a:path>
              <a:path w="3549650" h="2190750">
                <a:moveTo>
                  <a:pt x="2495550" y="2146300"/>
                </a:moveTo>
                <a:lnTo>
                  <a:pt x="2444750" y="2146300"/>
                </a:lnTo>
                <a:lnTo>
                  <a:pt x="2444750" y="2159000"/>
                </a:lnTo>
                <a:lnTo>
                  <a:pt x="2495550" y="2159000"/>
                </a:lnTo>
                <a:lnTo>
                  <a:pt x="2495550" y="2146300"/>
                </a:lnTo>
                <a:close/>
              </a:path>
              <a:path w="3549650" h="2190750">
                <a:moveTo>
                  <a:pt x="2406650" y="2146300"/>
                </a:moveTo>
                <a:lnTo>
                  <a:pt x="2355850" y="2146300"/>
                </a:lnTo>
                <a:lnTo>
                  <a:pt x="2355850" y="2159000"/>
                </a:lnTo>
                <a:lnTo>
                  <a:pt x="2406650" y="2159000"/>
                </a:lnTo>
                <a:lnTo>
                  <a:pt x="2406650" y="2146300"/>
                </a:lnTo>
                <a:close/>
              </a:path>
              <a:path w="3549650" h="2190750">
                <a:moveTo>
                  <a:pt x="2317750" y="2146300"/>
                </a:moveTo>
                <a:lnTo>
                  <a:pt x="2266950" y="2146300"/>
                </a:lnTo>
                <a:lnTo>
                  <a:pt x="2266950" y="2159000"/>
                </a:lnTo>
                <a:lnTo>
                  <a:pt x="2317750" y="2159000"/>
                </a:lnTo>
                <a:lnTo>
                  <a:pt x="2317750" y="2146300"/>
                </a:lnTo>
                <a:close/>
              </a:path>
              <a:path w="3549650" h="2190750">
                <a:moveTo>
                  <a:pt x="2228850" y="2146300"/>
                </a:moveTo>
                <a:lnTo>
                  <a:pt x="2178050" y="2146300"/>
                </a:lnTo>
                <a:lnTo>
                  <a:pt x="2178050" y="2159000"/>
                </a:lnTo>
                <a:lnTo>
                  <a:pt x="2228850" y="2159000"/>
                </a:lnTo>
                <a:lnTo>
                  <a:pt x="2228850" y="2146300"/>
                </a:lnTo>
                <a:close/>
              </a:path>
              <a:path w="3549650" h="2190750">
                <a:moveTo>
                  <a:pt x="2139950" y="2146300"/>
                </a:moveTo>
                <a:lnTo>
                  <a:pt x="2089150" y="2146300"/>
                </a:lnTo>
                <a:lnTo>
                  <a:pt x="2089150" y="2159000"/>
                </a:lnTo>
                <a:lnTo>
                  <a:pt x="2139950" y="2159000"/>
                </a:lnTo>
                <a:lnTo>
                  <a:pt x="2139950" y="2146300"/>
                </a:lnTo>
                <a:close/>
              </a:path>
              <a:path w="3549650" h="2190750">
                <a:moveTo>
                  <a:pt x="2051050" y="2146300"/>
                </a:moveTo>
                <a:lnTo>
                  <a:pt x="2000250" y="2146300"/>
                </a:lnTo>
                <a:lnTo>
                  <a:pt x="2000250" y="2159000"/>
                </a:lnTo>
                <a:lnTo>
                  <a:pt x="2051050" y="2159000"/>
                </a:lnTo>
                <a:lnTo>
                  <a:pt x="2051050" y="2146300"/>
                </a:lnTo>
                <a:close/>
              </a:path>
              <a:path w="3549650" h="2190750">
                <a:moveTo>
                  <a:pt x="1962150" y="2146300"/>
                </a:moveTo>
                <a:lnTo>
                  <a:pt x="1911350" y="2146300"/>
                </a:lnTo>
                <a:lnTo>
                  <a:pt x="1911350" y="2159000"/>
                </a:lnTo>
                <a:lnTo>
                  <a:pt x="1962150" y="2159000"/>
                </a:lnTo>
                <a:lnTo>
                  <a:pt x="1962150" y="2146300"/>
                </a:lnTo>
                <a:close/>
              </a:path>
              <a:path w="3549650" h="2190750">
                <a:moveTo>
                  <a:pt x="1873250" y="2146300"/>
                </a:moveTo>
                <a:lnTo>
                  <a:pt x="1822450" y="2146300"/>
                </a:lnTo>
                <a:lnTo>
                  <a:pt x="1822450" y="2159000"/>
                </a:lnTo>
                <a:lnTo>
                  <a:pt x="1873250" y="2159000"/>
                </a:lnTo>
                <a:lnTo>
                  <a:pt x="1873250" y="2146300"/>
                </a:lnTo>
                <a:close/>
              </a:path>
              <a:path w="3549650" h="2190750">
                <a:moveTo>
                  <a:pt x="1784350" y="2146300"/>
                </a:moveTo>
                <a:lnTo>
                  <a:pt x="1733550" y="2146300"/>
                </a:lnTo>
                <a:lnTo>
                  <a:pt x="1733550" y="2159000"/>
                </a:lnTo>
                <a:lnTo>
                  <a:pt x="1784350" y="2159000"/>
                </a:lnTo>
                <a:lnTo>
                  <a:pt x="1784350" y="2146300"/>
                </a:lnTo>
                <a:close/>
              </a:path>
              <a:path w="3549650" h="2190750">
                <a:moveTo>
                  <a:pt x="1695450" y="2146300"/>
                </a:moveTo>
                <a:lnTo>
                  <a:pt x="1644650" y="2146300"/>
                </a:lnTo>
                <a:lnTo>
                  <a:pt x="1644650" y="2159000"/>
                </a:lnTo>
                <a:lnTo>
                  <a:pt x="1695450" y="2159000"/>
                </a:lnTo>
                <a:lnTo>
                  <a:pt x="1695450" y="2146300"/>
                </a:lnTo>
                <a:close/>
              </a:path>
              <a:path w="3549650" h="2190750">
                <a:moveTo>
                  <a:pt x="1606550" y="2146300"/>
                </a:moveTo>
                <a:lnTo>
                  <a:pt x="1555750" y="2146300"/>
                </a:lnTo>
                <a:lnTo>
                  <a:pt x="1555750" y="2159000"/>
                </a:lnTo>
                <a:lnTo>
                  <a:pt x="1606550" y="2159000"/>
                </a:lnTo>
                <a:lnTo>
                  <a:pt x="1606550" y="2146300"/>
                </a:lnTo>
                <a:close/>
              </a:path>
              <a:path w="3549650" h="2190750">
                <a:moveTo>
                  <a:pt x="1517650" y="2146300"/>
                </a:moveTo>
                <a:lnTo>
                  <a:pt x="1466850" y="2146300"/>
                </a:lnTo>
                <a:lnTo>
                  <a:pt x="1466850" y="2159000"/>
                </a:lnTo>
                <a:lnTo>
                  <a:pt x="1517650" y="2159000"/>
                </a:lnTo>
                <a:lnTo>
                  <a:pt x="1517650" y="2146300"/>
                </a:lnTo>
                <a:close/>
              </a:path>
              <a:path w="3549650" h="2190750">
                <a:moveTo>
                  <a:pt x="1428750" y="2146300"/>
                </a:moveTo>
                <a:lnTo>
                  <a:pt x="1377950" y="2146300"/>
                </a:lnTo>
                <a:lnTo>
                  <a:pt x="1377950" y="2159000"/>
                </a:lnTo>
                <a:lnTo>
                  <a:pt x="1428750" y="2159000"/>
                </a:lnTo>
                <a:lnTo>
                  <a:pt x="1428750" y="2146300"/>
                </a:lnTo>
                <a:close/>
              </a:path>
              <a:path w="3549650" h="2190750">
                <a:moveTo>
                  <a:pt x="1339850" y="2146300"/>
                </a:moveTo>
                <a:lnTo>
                  <a:pt x="1289050" y="2146300"/>
                </a:lnTo>
                <a:lnTo>
                  <a:pt x="1289050" y="2159000"/>
                </a:lnTo>
                <a:lnTo>
                  <a:pt x="1339850" y="2159000"/>
                </a:lnTo>
                <a:lnTo>
                  <a:pt x="1339850" y="2146300"/>
                </a:lnTo>
                <a:close/>
              </a:path>
              <a:path w="3549650" h="2190750">
                <a:moveTo>
                  <a:pt x="1250950" y="2146300"/>
                </a:moveTo>
                <a:lnTo>
                  <a:pt x="1200150" y="2146300"/>
                </a:lnTo>
                <a:lnTo>
                  <a:pt x="1200150" y="2159000"/>
                </a:lnTo>
                <a:lnTo>
                  <a:pt x="1250950" y="2159000"/>
                </a:lnTo>
                <a:lnTo>
                  <a:pt x="1250950" y="2146300"/>
                </a:lnTo>
                <a:close/>
              </a:path>
              <a:path w="3549650" h="2190750">
                <a:moveTo>
                  <a:pt x="1162050" y="2146300"/>
                </a:moveTo>
                <a:lnTo>
                  <a:pt x="1111250" y="2146300"/>
                </a:lnTo>
                <a:lnTo>
                  <a:pt x="1111250" y="2159000"/>
                </a:lnTo>
                <a:lnTo>
                  <a:pt x="1162050" y="2159000"/>
                </a:lnTo>
                <a:lnTo>
                  <a:pt x="1162050" y="2146300"/>
                </a:lnTo>
                <a:close/>
              </a:path>
              <a:path w="3549650" h="2190750">
                <a:moveTo>
                  <a:pt x="1073150" y="2146300"/>
                </a:moveTo>
                <a:lnTo>
                  <a:pt x="1022350" y="2146300"/>
                </a:lnTo>
                <a:lnTo>
                  <a:pt x="1022350" y="2159000"/>
                </a:lnTo>
                <a:lnTo>
                  <a:pt x="1073150" y="2159000"/>
                </a:lnTo>
                <a:lnTo>
                  <a:pt x="1073150" y="2146300"/>
                </a:lnTo>
                <a:close/>
              </a:path>
              <a:path w="3549650" h="2190750">
                <a:moveTo>
                  <a:pt x="984250" y="2146300"/>
                </a:moveTo>
                <a:lnTo>
                  <a:pt x="933450" y="2146300"/>
                </a:lnTo>
                <a:lnTo>
                  <a:pt x="933450" y="2159000"/>
                </a:lnTo>
                <a:lnTo>
                  <a:pt x="984250" y="2159000"/>
                </a:lnTo>
                <a:lnTo>
                  <a:pt x="984250" y="2146300"/>
                </a:lnTo>
                <a:close/>
              </a:path>
              <a:path w="3549650" h="2190750">
                <a:moveTo>
                  <a:pt x="895350" y="2146300"/>
                </a:moveTo>
                <a:lnTo>
                  <a:pt x="844550" y="2146300"/>
                </a:lnTo>
                <a:lnTo>
                  <a:pt x="844550" y="2159000"/>
                </a:lnTo>
                <a:lnTo>
                  <a:pt x="895350" y="2159000"/>
                </a:lnTo>
                <a:lnTo>
                  <a:pt x="895350" y="2146300"/>
                </a:lnTo>
                <a:close/>
              </a:path>
              <a:path w="3549650" h="2190750">
                <a:moveTo>
                  <a:pt x="806450" y="2146300"/>
                </a:moveTo>
                <a:lnTo>
                  <a:pt x="755650" y="2146300"/>
                </a:lnTo>
                <a:lnTo>
                  <a:pt x="755650" y="2159000"/>
                </a:lnTo>
                <a:lnTo>
                  <a:pt x="806450" y="2159000"/>
                </a:lnTo>
                <a:lnTo>
                  <a:pt x="806450" y="2146300"/>
                </a:lnTo>
                <a:close/>
              </a:path>
              <a:path w="3549650" h="2190750">
                <a:moveTo>
                  <a:pt x="717550" y="2146300"/>
                </a:moveTo>
                <a:lnTo>
                  <a:pt x="666750" y="2146300"/>
                </a:lnTo>
                <a:lnTo>
                  <a:pt x="666750" y="2159000"/>
                </a:lnTo>
                <a:lnTo>
                  <a:pt x="717550" y="2159000"/>
                </a:lnTo>
                <a:lnTo>
                  <a:pt x="717550" y="2146300"/>
                </a:lnTo>
                <a:close/>
              </a:path>
              <a:path w="3549650" h="2190750">
                <a:moveTo>
                  <a:pt x="628650" y="2146300"/>
                </a:moveTo>
                <a:lnTo>
                  <a:pt x="577850" y="2146300"/>
                </a:lnTo>
                <a:lnTo>
                  <a:pt x="577850" y="2159000"/>
                </a:lnTo>
                <a:lnTo>
                  <a:pt x="628650" y="2159000"/>
                </a:lnTo>
                <a:lnTo>
                  <a:pt x="628650" y="2146300"/>
                </a:lnTo>
                <a:close/>
              </a:path>
              <a:path w="3549650" h="2190750">
                <a:moveTo>
                  <a:pt x="539750" y="2146300"/>
                </a:moveTo>
                <a:lnTo>
                  <a:pt x="488950" y="2146300"/>
                </a:lnTo>
                <a:lnTo>
                  <a:pt x="488950" y="2159000"/>
                </a:lnTo>
                <a:lnTo>
                  <a:pt x="539750" y="2159000"/>
                </a:lnTo>
                <a:lnTo>
                  <a:pt x="539750" y="2146300"/>
                </a:lnTo>
                <a:close/>
              </a:path>
              <a:path w="3549650" h="2190750">
                <a:moveTo>
                  <a:pt x="450850" y="2146300"/>
                </a:moveTo>
                <a:lnTo>
                  <a:pt x="400050" y="2146300"/>
                </a:lnTo>
                <a:lnTo>
                  <a:pt x="400050" y="2159000"/>
                </a:lnTo>
                <a:lnTo>
                  <a:pt x="450850" y="2159000"/>
                </a:lnTo>
                <a:lnTo>
                  <a:pt x="450850" y="2146300"/>
                </a:lnTo>
                <a:close/>
              </a:path>
              <a:path w="3549650" h="2190750">
                <a:moveTo>
                  <a:pt x="361950" y="2146300"/>
                </a:moveTo>
                <a:lnTo>
                  <a:pt x="311150" y="2146300"/>
                </a:lnTo>
                <a:lnTo>
                  <a:pt x="311150" y="2159000"/>
                </a:lnTo>
                <a:lnTo>
                  <a:pt x="361950" y="2159000"/>
                </a:lnTo>
                <a:lnTo>
                  <a:pt x="361950" y="2146300"/>
                </a:lnTo>
                <a:close/>
              </a:path>
              <a:path w="3549650" h="2190750">
                <a:moveTo>
                  <a:pt x="273050" y="2146300"/>
                </a:moveTo>
                <a:lnTo>
                  <a:pt x="222250" y="2146300"/>
                </a:lnTo>
                <a:lnTo>
                  <a:pt x="222250" y="2159000"/>
                </a:lnTo>
                <a:lnTo>
                  <a:pt x="273050" y="2159000"/>
                </a:lnTo>
                <a:lnTo>
                  <a:pt x="273050" y="2146300"/>
                </a:lnTo>
                <a:close/>
              </a:path>
              <a:path w="3549650" h="2190750">
                <a:moveTo>
                  <a:pt x="184150" y="2146300"/>
                </a:moveTo>
                <a:lnTo>
                  <a:pt x="133350" y="2146300"/>
                </a:lnTo>
                <a:lnTo>
                  <a:pt x="133350" y="2159000"/>
                </a:lnTo>
                <a:lnTo>
                  <a:pt x="184150" y="2159000"/>
                </a:lnTo>
                <a:lnTo>
                  <a:pt x="184150" y="2146300"/>
                </a:lnTo>
                <a:close/>
              </a:path>
              <a:path w="3549650" h="2190750">
                <a:moveTo>
                  <a:pt x="76200" y="2114550"/>
                </a:moveTo>
                <a:lnTo>
                  <a:pt x="0" y="2152650"/>
                </a:lnTo>
                <a:lnTo>
                  <a:pt x="76200" y="2190750"/>
                </a:lnTo>
                <a:lnTo>
                  <a:pt x="76200" y="2159000"/>
                </a:lnTo>
                <a:lnTo>
                  <a:pt x="63500" y="2159000"/>
                </a:lnTo>
                <a:lnTo>
                  <a:pt x="63500" y="2146300"/>
                </a:lnTo>
                <a:lnTo>
                  <a:pt x="76200" y="2146300"/>
                </a:lnTo>
                <a:lnTo>
                  <a:pt x="76200" y="2114550"/>
                </a:lnTo>
                <a:close/>
              </a:path>
              <a:path w="3549650" h="2190750">
                <a:moveTo>
                  <a:pt x="76200" y="2146300"/>
                </a:moveTo>
                <a:lnTo>
                  <a:pt x="63500" y="2146300"/>
                </a:lnTo>
                <a:lnTo>
                  <a:pt x="63500" y="2159000"/>
                </a:lnTo>
                <a:lnTo>
                  <a:pt x="76200" y="2159000"/>
                </a:lnTo>
                <a:lnTo>
                  <a:pt x="76200" y="2146300"/>
                </a:lnTo>
                <a:close/>
              </a:path>
              <a:path w="3549650" h="2190750">
                <a:moveTo>
                  <a:pt x="95250" y="2146300"/>
                </a:moveTo>
                <a:lnTo>
                  <a:pt x="76200" y="2146300"/>
                </a:lnTo>
                <a:lnTo>
                  <a:pt x="76200" y="2159000"/>
                </a:lnTo>
                <a:lnTo>
                  <a:pt x="95250" y="2159000"/>
                </a:lnTo>
                <a:lnTo>
                  <a:pt x="95250" y="2146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019800" y="1752600"/>
            <a:ext cx="76200" cy="3352800"/>
          </a:xfrm>
          <a:custGeom>
            <a:avLst/>
            <a:gdLst/>
            <a:ahLst/>
            <a:cxnLst/>
            <a:rect l="l" t="t" r="r" b="b"/>
            <a:pathLst>
              <a:path w="76200" h="3352800">
                <a:moveTo>
                  <a:pt x="44450" y="0"/>
                </a:moveTo>
                <a:lnTo>
                  <a:pt x="31750" y="0"/>
                </a:lnTo>
                <a:lnTo>
                  <a:pt x="31750" y="50800"/>
                </a:lnTo>
                <a:lnTo>
                  <a:pt x="44450" y="50800"/>
                </a:lnTo>
                <a:lnTo>
                  <a:pt x="44450" y="0"/>
                </a:lnTo>
                <a:close/>
              </a:path>
              <a:path w="76200" h="3352800">
                <a:moveTo>
                  <a:pt x="44450" y="88900"/>
                </a:moveTo>
                <a:lnTo>
                  <a:pt x="31750" y="88900"/>
                </a:lnTo>
                <a:lnTo>
                  <a:pt x="31750" y="139700"/>
                </a:lnTo>
                <a:lnTo>
                  <a:pt x="44450" y="139700"/>
                </a:lnTo>
                <a:lnTo>
                  <a:pt x="44450" y="88900"/>
                </a:lnTo>
                <a:close/>
              </a:path>
              <a:path w="76200" h="3352800">
                <a:moveTo>
                  <a:pt x="44450" y="177800"/>
                </a:moveTo>
                <a:lnTo>
                  <a:pt x="31750" y="177800"/>
                </a:lnTo>
                <a:lnTo>
                  <a:pt x="31750" y="228600"/>
                </a:lnTo>
                <a:lnTo>
                  <a:pt x="44450" y="228600"/>
                </a:lnTo>
                <a:lnTo>
                  <a:pt x="44450" y="177800"/>
                </a:lnTo>
                <a:close/>
              </a:path>
              <a:path w="76200" h="3352800">
                <a:moveTo>
                  <a:pt x="44450" y="266700"/>
                </a:moveTo>
                <a:lnTo>
                  <a:pt x="31750" y="26670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266700"/>
                </a:lnTo>
                <a:close/>
              </a:path>
              <a:path w="76200" h="3352800">
                <a:moveTo>
                  <a:pt x="44450" y="355600"/>
                </a:moveTo>
                <a:lnTo>
                  <a:pt x="31750" y="355600"/>
                </a:lnTo>
                <a:lnTo>
                  <a:pt x="31750" y="406400"/>
                </a:lnTo>
                <a:lnTo>
                  <a:pt x="44450" y="406400"/>
                </a:lnTo>
                <a:lnTo>
                  <a:pt x="44450" y="355600"/>
                </a:lnTo>
                <a:close/>
              </a:path>
              <a:path w="76200" h="3352800">
                <a:moveTo>
                  <a:pt x="44450" y="444500"/>
                </a:moveTo>
                <a:lnTo>
                  <a:pt x="31750" y="444500"/>
                </a:lnTo>
                <a:lnTo>
                  <a:pt x="31750" y="495300"/>
                </a:lnTo>
                <a:lnTo>
                  <a:pt x="44450" y="495300"/>
                </a:lnTo>
                <a:lnTo>
                  <a:pt x="44450" y="444500"/>
                </a:lnTo>
                <a:close/>
              </a:path>
              <a:path w="76200" h="3352800">
                <a:moveTo>
                  <a:pt x="44450" y="533400"/>
                </a:moveTo>
                <a:lnTo>
                  <a:pt x="31750" y="533400"/>
                </a:lnTo>
                <a:lnTo>
                  <a:pt x="31750" y="584200"/>
                </a:lnTo>
                <a:lnTo>
                  <a:pt x="44450" y="584200"/>
                </a:lnTo>
                <a:lnTo>
                  <a:pt x="44450" y="533400"/>
                </a:lnTo>
                <a:close/>
              </a:path>
              <a:path w="76200" h="3352800">
                <a:moveTo>
                  <a:pt x="44450" y="622300"/>
                </a:moveTo>
                <a:lnTo>
                  <a:pt x="31750" y="622300"/>
                </a:lnTo>
                <a:lnTo>
                  <a:pt x="31750" y="673100"/>
                </a:lnTo>
                <a:lnTo>
                  <a:pt x="44450" y="673100"/>
                </a:lnTo>
                <a:lnTo>
                  <a:pt x="44450" y="622300"/>
                </a:lnTo>
                <a:close/>
              </a:path>
              <a:path w="76200" h="3352800">
                <a:moveTo>
                  <a:pt x="44450" y="711200"/>
                </a:moveTo>
                <a:lnTo>
                  <a:pt x="31750" y="711200"/>
                </a:lnTo>
                <a:lnTo>
                  <a:pt x="31750" y="762000"/>
                </a:lnTo>
                <a:lnTo>
                  <a:pt x="44450" y="762000"/>
                </a:lnTo>
                <a:lnTo>
                  <a:pt x="44450" y="711200"/>
                </a:lnTo>
                <a:close/>
              </a:path>
              <a:path w="76200" h="3352800">
                <a:moveTo>
                  <a:pt x="44450" y="800100"/>
                </a:moveTo>
                <a:lnTo>
                  <a:pt x="31750" y="800100"/>
                </a:lnTo>
                <a:lnTo>
                  <a:pt x="31750" y="850900"/>
                </a:lnTo>
                <a:lnTo>
                  <a:pt x="44450" y="850900"/>
                </a:lnTo>
                <a:lnTo>
                  <a:pt x="44450" y="800100"/>
                </a:lnTo>
                <a:close/>
              </a:path>
              <a:path w="76200" h="3352800">
                <a:moveTo>
                  <a:pt x="44450" y="889000"/>
                </a:moveTo>
                <a:lnTo>
                  <a:pt x="31750" y="889000"/>
                </a:lnTo>
                <a:lnTo>
                  <a:pt x="31750" y="939800"/>
                </a:lnTo>
                <a:lnTo>
                  <a:pt x="44450" y="939800"/>
                </a:lnTo>
                <a:lnTo>
                  <a:pt x="44450" y="889000"/>
                </a:lnTo>
                <a:close/>
              </a:path>
              <a:path w="76200" h="3352800">
                <a:moveTo>
                  <a:pt x="44450" y="977900"/>
                </a:moveTo>
                <a:lnTo>
                  <a:pt x="31750" y="977900"/>
                </a:lnTo>
                <a:lnTo>
                  <a:pt x="31750" y="1028700"/>
                </a:lnTo>
                <a:lnTo>
                  <a:pt x="44450" y="1028700"/>
                </a:lnTo>
                <a:lnTo>
                  <a:pt x="44450" y="977900"/>
                </a:lnTo>
                <a:close/>
              </a:path>
              <a:path w="76200" h="3352800">
                <a:moveTo>
                  <a:pt x="44450" y="1066800"/>
                </a:moveTo>
                <a:lnTo>
                  <a:pt x="31750" y="1066800"/>
                </a:lnTo>
                <a:lnTo>
                  <a:pt x="31750" y="1117600"/>
                </a:lnTo>
                <a:lnTo>
                  <a:pt x="44450" y="1117600"/>
                </a:lnTo>
                <a:lnTo>
                  <a:pt x="44450" y="1066800"/>
                </a:lnTo>
                <a:close/>
              </a:path>
              <a:path w="76200" h="3352800">
                <a:moveTo>
                  <a:pt x="44450" y="1155700"/>
                </a:moveTo>
                <a:lnTo>
                  <a:pt x="31750" y="1155700"/>
                </a:lnTo>
                <a:lnTo>
                  <a:pt x="31750" y="1206500"/>
                </a:lnTo>
                <a:lnTo>
                  <a:pt x="44450" y="1206500"/>
                </a:lnTo>
                <a:lnTo>
                  <a:pt x="44450" y="1155700"/>
                </a:lnTo>
                <a:close/>
              </a:path>
              <a:path w="76200" h="3352800">
                <a:moveTo>
                  <a:pt x="44450" y="1244600"/>
                </a:moveTo>
                <a:lnTo>
                  <a:pt x="31750" y="1244600"/>
                </a:lnTo>
                <a:lnTo>
                  <a:pt x="31750" y="1295400"/>
                </a:lnTo>
                <a:lnTo>
                  <a:pt x="44450" y="1295400"/>
                </a:lnTo>
                <a:lnTo>
                  <a:pt x="44450" y="1244600"/>
                </a:lnTo>
                <a:close/>
              </a:path>
              <a:path w="76200" h="3352800">
                <a:moveTo>
                  <a:pt x="44450" y="1333500"/>
                </a:moveTo>
                <a:lnTo>
                  <a:pt x="31750" y="1333500"/>
                </a:lnTo>
                <a:lnTo>
                  <a:pt x="31750" y="1384300"/>
                </a:lnTo>
                <a:lnTo>
                  <a:pt x="44450" y="1384300"/>
                </a:lnTo>
                <a:lnTo>
                  <a:pt x="44450" y="1333500"/>
                </a:lnTo>
                <a:close/>
              </a:path>
              <a:path w="76200" h="3352800">
                <a:moveTo>
                  <a:pt x="44450" y="1422400"/>
                </a:moveTo>
                <a:lnTo>
                  <a:pt x="31750" y="1422400"/>
                </a:lnTo>
                <a:lnTo>
                  <a:pt x="31750" y="1473200"/>
                </a:lnTo>
                <a:lnTo>
                  <a:pt x="44450" y="1473200"/>
                </a:lnTo>
                <a:lnTo>
                  <a:pt x="44450" y="1422400"/>
                </a:lnTo>
                <a:close/>
              </a:path>
              <a:path w="76200" h="3352800">
                <a:moveTo>
                  <a:pt x="44450" y="1511300"/>
                </a:moveTo>
                <a:lnTo>
                  <a:pt x="31750" y="1511300"/>
                </a:lnTo>
                <a:lnTo>
                  <a:pt x="31750" y="1562100"/>
                </a:lnTo>
                <a:lnTo>
                  <a:pt x="44450" y="1562100"/>
                </a:lnTo>
                <a:lnTo>
                  <a:pt x="44450" y="1511300"/>
                </a:lnTo>
                <a:close/>
              </a:path>
              <a:path w="76200" h="3352800">
                <a:moveTo>
                  <a:pt x="44450" y="1600200"/>
                </a:moveTo>
                <a:lnTo>
                  <a:pt x="31750" y="1600200"/>
                </a:lnTo>
                <a:lnTo>
                  <a:pt x="31750" y="1651000"/>
                </a:lnTo>
                <a:lnTo>
                  <a:pt x="44450" y="1651000"/>
                </a:lnTo>
                <a:lnTo>
                  <a:pt x="44450" y="1600200"/>
                </a:lnTo>
                <a:close/>
              </a:path>
              <a:path w="76200" h="3352800">
                <a:moveTo>
                  <a:pt x="44450" y="1689100"/>
                </a:moveTo>
                <a:lnTo>
                  <a:pt x="31750" y="1689100"/>
                </a:lnTo>
                <a:lnTo>
                  <a:pt x="31750" y="1739900"/>
                </a:lnTo>
                <a:lnTo>
                  <a:pt x="44450" y="1739900"/>
                </a:lnTo>
                <a:lnTo>
                  <a:pt x="44450" y="1689100"/>
                </a:lnTo>
                <a:close/>
              </a:path>
              <a:path w="76200" h="3352800">
                <a:moveTo>
                  <a:pt x="44450" y="1778000"/>
                </a:moveTo>
                <a:lnTo>
                  <a:pt x="31750" y="1778000"/>
                </a:lnTo>
                <a:lnTo>
                  <a:pt x="31750" y="1828800"/>
                </a:lnTo>
                <a:lnTo>
                  <a:pt x="44450" y="1828800"/>
                </a:lnTo>
                <a:lnTo>
                  <a:pt x="44450" y="1778000"/>
                </a:lnTo>
                <a:close/>
              </a:path>
              <a:path w="76200" h="3352800">
                <a:moveTo>
                  <a:pt x="44450" y="1866900"/>
                </a:moveTo>
                <a:lnTo>
                  <a:pt x="31750" y="1866900"/>
                </a:lnTo>
                <a:lnTo>
                  <a:pt x="31750" y="1917700"/>
                </a:lnTo>
                <a:lnTo>
                  <a:pt x="44450" y="1917700"/>
                </a:lnTo>
                <a:lnTo>
                  <a:pt x="44450" y="1866900"/>
                </a:lnTo>
                <a:close/>
              </a:path>
              <a:path w="76200" h="3352800">
                <a:moveTo>
                  <a:pt x="44450" y="1955800"/>
                </a:moveTo>
                <a:lnTo>
                  <a:pt x="31750" y="1955800"/>
                </a:lnTo>
                <a:lnTo>
                  <a:pt x="31750" y="2006600"/>
                </a:lnTo>
                <a:lnTo>
                  <a:pt x="44450" y="2006600"/>
                </a:lnTo>
                <a:lnTo>
                  <a:pt x="44450" y="1955800"/>
                </a:lnTo>
                <a:close/>
              </a:path>
              <a:path w="76200" h="3352800">
                <a:moveTo>
                  <a:pt x="44450" y="2044700"/>
                </a:moveTo>
                <a:lnTo>
                  <a:pt x="31750" y="2044700"/>
                </a:lnTo>
                <a:lnTo>
                  <a:pt x="31750" y="2095500"/>
                </a:lnTo>
                <a:lnTo>
                  <a:pt x="44450" y="2095500"/>
                </a:lnTo>
                <a:lnTo>
                  <a:pt x="44450" y="2044700"/>
                </a:lnTo>
                <a:close/>
              </a:path>
              <a:path w="76200" h="3352800">
                <a:moveTo>
                  <a:pt x="44450" y="2133600"/>
                </a:moveTo>
                <a:lnTo>
                  <a:pt x="31750" y="2133600"/>
                </a:lnTo>
                <a:lnTo>
                  <a:pt x="31750" y="2184400"/>
                </a:lnTo>
                <a:lnTo>
                  <a:pt x="44450" y="2184400"/>
                </a:lnTo>
                <a:lnTo>
                  <a:pt x="44450" y="2133600"/>
                </a:lnTo>
                <a:close/>
              </a:path>
              <a:path w="76200" h="3352800">
                <a:moveTo>
                  <a:pt x="44450" y="2222500"/>
                </a:moveTo>
                <a:lnTo>
                  <a:pt x="31750" y="2222500"/>
                </a:lnTo>
                <a:lnTo>
                  <a:pt x="31750" y="2273300"/>
                </a:lnTo>
                <a:lnTo>
                  <a:pt x="44450" y="2273300"/>
                </a:lnTo>
                <a:lnTo>
                  <a:pt x="44450" y="2222500"/>
                </a:lnTo>
                <a:close/>
              </a:path>
              <a:path w="76200" h="3352800">
                <a:moveTo>
                  <a:pt x="44450" y="2311400"/>
                </a:moveTo>
                <a:lnTo>
                  <a:pt x="31750" y="2311400"/>
                </a:lnTo>
                <a:lnTo>
                  <a:pt x="31750" y="2362200"/>
                </a:lnTo>
                <a:lnTo>
                  <a:pt x="44450" y="2362200"/>
                </a:lnTo>
                <a:lnTo>
                  <a:pt x="44450" y="2311400"/>
                </a:lnTo>
                <a:close/>
              </a:path>
              <a:path w="76200" h="3352800">
                <a:moveTo>
                  <a:pt x="44450" y="2400300"/>
                </a:moveTo>
                <a:lnTo>
                  <a:pt x="31750" y="2400300"/>
                </a:lnTo>
                <a:lnTo>
                  <a:pt x="31750" y="2451100"/>
                </a:lnTo>
                <a:lnTo>
                  <a:pt x="44450" y="2451100"/>
                </a:lnTo>
                <a:lnTo>
                  <a:pt x="44450" y="2400300"/>
                </a:lnTo>
                <a:close/>
              </a:path>
              <a:path w="76200" h="3352800">
                <a:moveTo>
                  <a:pt x="44450" y="2489200"/>
                </a:moveTo>
                <a:lnTo>
                  <a:pt x="31750" y="2489200"/>
                </a:lnTo>
                <a:lnTo>
                  <a:pt x="31750" y="2540000"/>
                </a:lnTo>
                <a:lnTo>
                  <a:pt x="44450" y="2540000"/>
                </a:lnTo>
                <a:lnTo>
                  <a:pt x="44450" y="2489200"/>
                </a:lnTo>
                <a:close/>
              </a:path>
              <a:path w="76200" h="3352800">
                <a:moveTo>
                  <a:pt x="44450" y="2578100"/>
                </a:moveTo>
                <a:lnTo>
                  <a:pt x="31750" y="2578100"/>
                </a:lnTo>
                <a:lnTo>
                  <a:pt x="31750" y="2628900"/>
                </a:lnTo>
                <a:lnTo>
                  <a:pt x="44450" y="2628900"/>
                </a:lnTo>
                <a:lnTo>
                  <a:pt x="44450" y="2578100"/>
                </a:lnTo>
                <a:close/>
              </a:path>
              <a:path w="76200" h="3352800">
                <a:moveTo>
                  <a:pt x="44450" y="2667000"/>
                </a:moveTo>
                <a:lnTo>
                  <a:pt x="31750" y="2667000"/>
                </a:lnTo>
                <a:lnTo>
                  <a:pt x="31750" y="2717800"/>
                </a:lnTo>
                <a:lnTo>
                  <a:pt x="44450" y="2717800"/>
                </a:lnTo>
                <a:lnTo>
                  <a:pt x="44450" y="2667000"/>
                </a:lnTo>
                <a:close/>
              </a:path>
              <a:path w="76200" h="3352800">
                <a:moveTo>
                  <a:pt x="44450" y="2755900"/>
                </a:moveTo>
                <a:lnTo>
                  <a:pt x="31750" y="2755900"/>
                </a:lnTo>
                <a:lnTo>
                  <a:pt x="31750" y="2806700"/>
                </a:lnTo>
                <a:lnTo>
                  <a:pt x="44450" y="2806700"/>
                </a:lnTo>
                <a:lnTo>
                  <a:pt x="44450" y="2755900"/>
                </a:lnTo>
                <a:close/>
              </a:path>
              <a:path w="76200" h="3352800">
                <a:moveTo>
                  <a:pt x="44450" y="2844800"/>
                </a:moveTo>
                <a:lnTo>
                  <a:pt x="31750" y="2844800"/>
                </a:lnTo>
                <a:lnTo>
                  <a:pt x="31750" y="2895600"/>
                </a:lnTo>
                <a:lnTo>
                  <a:pt x="44450" y="2895600"/>
                </a:lnTo>
                <a:lnTo>
                  <a:pt x="44450" y="2844800"/>
                </a:lnTo>
                <a:close/>
              </a:path>
              <a:path w="76200" h="3352800">
                <a:moveTo>
                  <a:pt x="44450" y="2933700"/>
                </a:moveTo>
                <a:lnTo>
                  <a:pt x="31750" y="2933700"/>
                </a:lnTo>
                <a:lnTo>
                  <a:pt x="31750" y="2984500"/>
                </a:lnTo>
                <a:lnTo>
                  <a:pt x="44450" y="2984500"/>
                </a:lnTo>
                <a:lnTo>
                  <a:pt x="44450" y="2933700"/>
                </a:lnTo>
                <a:close/>
              </a:path>
              <a:path w="76200" h="3352800">
                <a:moveTo>
                  <a:pt x="44450" y="3022600"/>
                </a:moveTo>
                <a:lnTo>
                  <a:pt x="31750" y="3022600"/>
                </a:lnTo>
                <a:lnTo>
                  <a:pt x="31750" y="3073400"/>
                </a:lnTo>
                <a:lnTo>
                  <a:pt x="44450" y="3073400"/>
                </a:lnTo>
                <a:lnTo>
                  <a:pt x="44450" y="3022600"/>
                </a:lnTo>
                <a:close/>
              </a:path>
              <a:path w="76200" h="3352800">
                <a:moveTo>
                  <a:pt x="44450" y="3111500"/>
                </a:moveTo>
                <a:lnTo>
                  <a:pt x="31750" y="3111500"/>
                </a:lnTo>
                <a:lnTo>
                  <a:pt x="31750" y="3162300"/>
                </a:lnTo>
                <a:lnTo>
                  <a:pt x="44450" y="3162300"/>
                </a:lnTo>
                <a:lnTo>
                  <a:pt x="44450" y="3111500"/>
                </a:lnTo>
                <a:close/>
              </a:path>
              <a:path w="76200" h="3352800">
                <a:moveTo>
                  <a:pt x="44450" y="3200400"/>
                </a:moveTo>
                <a:lnTo>
                  <a:pt x="31750" y="3200400"/>
                </a:lnTo>
                <a:lnTo>
                  <a:pt x="31750" y="3251200"/>
                </a:lnTo>
                <a:lnTo>
                  <a:pt x="44450" y="3251200"/>
                </a:lnTo>
                <a:lnTo>
                  <a:pt x="44450" y="3200400"/>
                </a:lnTo>
                <a:close/>
              </a:path>
              <a:path w="76200" h="3352800">
                <a:moveTo>
                  <a:pt x="76200" y="3276600"/>
                </a:moveTo>
                <a:lnTo>
                  <a:pt x="0" y="3276600"/>
                </a:lnTo>
                <a:lnTo>
                  <a:pt x="38100" y="3352800"/>
                </a:lnTo>
                <a:lnTo>
                  <a:pt x="76200" y="3276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62800" y="2057400"/>
            <a:ext cx="76200" cy="3403600"/>
          </a:xfrm>
          <a:custGeom>
            <a:avLst/>
            <a:gdLst/>
            <a:ahLst/>
            <a:cxnLst/>
            <a:rect l="l" t="t" r="r" b="b"/>
            <a:pathLst>
              <a:path w="76200" h="3403600">
                <a:moveTo>
                  <a:pt x="44450" y="63500"/>
                </a:moveTo>
                <a:lnTo>
                  <a:pt x="31750" y="63500"/>
                </a:lnTo>
                <a:lnTo>
                  <a:pt x="31750" y="114300"/>
                </a:lnTo>
                <a:lnTo>
                  <a:pt x="44450" y="114300"/>
                </a:lnTo>
                <a:lnTo>
                  <a:pt x="44450" y="63500"/>
                </a:lnTo>
                <a:close/>
              </a:path>
              <a:path w="76200" h="34036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40360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  <a:path w="76200" h="3403600">
                <a:moveTo>
                  <a:pt x="44450" y="152400"/>
                </a:moveTo>
                <a:lnTo>
                  <a:pt x="31750" y="152400"/>
                </a:lnTo>
                <a:lnTo>
                  <a:pt x="31750" y="203200"/>
                </a:lnTo>
                <a:lnTo>
                  <a:pt x="44450" y="203200"/>
                </a:lnTo>
                <a:lnTo>
                  <a:pt x="44450" y="152400"/>
                </a:lnTo>
                <a:close/>
              </a:path>
              <a:path w="76200" h="3403600">
                <a:moveTo>
                  <a:pt x="44450" y="241300"/>
                </a:moveTo>
                <a:lnTo>
                  <a:pt x="31750" y="241300"/>
                </a:lnTo>
                <a:lnTo>
                  <a:pt x="31750" y="292100"/>
                </a:lnTo>
                <a:lnTo>
                  <a:pt x="44450" y="292100"/>
                </a:lnTo>
                <a:lnTo>
                  <a:pt x="44450" y="241300"/>
                </a:lnTo>
                <a:close/>
              </a:path>
              <a:path w="76200" h="3403600">
                <a:moveTo>
                  <a:pt x="44450" y="330200"/>
                </a:moveTo>
                <a:lnTo>
                  <a:pt x="31750" y="330200"/>
                </a:lnTo>
                <a:lnTo>
                  <a:pt x="31750" y="381000"/>
                </a:lnTo>
                <a:lnTo>
                  <a:pt x="44450" y="381000"/>
                </a:lnTo>
                <a:lnTo>
                  <a:pt x="44450" y="330200"/>
                </a:lnTo>
                <a:close/>
              </a:path>
              <a:path w="76200" h="3403600">
                <a:moveTo>
                  <a:pt x="44450" y="419100"/>
                </a:moveTo>
                <a:lnTo>
                  <a:pt x="31750" y="419100"/>
                </a:lnTo>
                <a:lnTo>
                  <a:pt x="31750" y="469900"/>
                </a:lnTo>
                <a:lnTo>
                  <a:pt x="44450" y="469900"/>
                </a:lnTo>
                <a:lnTo>
                  <a:pt x="44450" y="419100"/>
                </a:lnTo>
                <a:close/>
              </a:path>
              <a:path w="76200" h="3403600">
                <a:moveTo>
                  <a:pt x="44450" y="508000"/>
                </a:moveTo>
                <a:lnTo>
                  <a:pt x="31750" y="508000"/>
                </a:lnTo>
                <a:lnTo>
                  <a:pt x="31750" y="558800"/>
                </a:lnTo>
                <a:lnTo>
                  <a:pt x="44450" y="558800"/>
                </a:lnTo>
                <a:lnTo>
                  <a:pt x="44450" y="508000"/>
                </a:lnTo>
                <a:close/>
              </a:path>
              <a:path w="76200" h="3403600">
                <a:moveTo>
                  <a:pt x="44450" y="596900"/>
                </a:moveTo>
                <a:lnTo>
                  <a:pt x="31750" y="596900"/>
                </a:lnTo>
                <a:lnTo>
                  <a:pt x="31750" y="647700"/>
                </a:lnTo>
                <a:lnTo>
                  <a:pt x="44450" y="647700"/>
                </a:lnTo>
                <a:lnTo>
                  <a:pt x="44450" y="596900"/>
                </a:lnTo>
                <a:close/>
              </a:path>
              <a:path w="76200" h="3403600">
                <a:moveTo>
                  <a:pt x="44450" y="685800"/>
                </a:moveTo>
                <a:lnTo>
                  <a:pt x="31750" y="685800"/>
                </a:lnTo>
                <a:lnTo>
                  <a:pt x="31750" y="736600"/>
                </a:lnTo>
                <a:lnTo>
                  <a:pt x="44450" y="736600"/>
                </a:lnTo>
                <a:lnTo>
                  <a:pt x="44450" y="685800"/>
                </a:lnTo>
                <a:close/>
              </a:path>
              <a:path w="76200" h="3403600">
                <a:moveTo>
                  <a:pt x="44450" y="774700"/>
                </a:moveTo>
                <a:lnTo>
                  <a:pt x="31750" y="774700"/>
                </a:lnTo>
                <a:lnTo>
                  <a:pt x="31750" y="825500"/>
                </a:lnTo>
                <a:lnTo>
                  <a:pt x="44450" y="825500"/>
                </a:lnTo>
                <a:lnTo>
                  <a:pt x="44450" y="774700"/>
                </a:lnTo>
                <a:close/>
              </a:path>
              <a:path w="76200" h="3403600">
                <a:moveTo>
                  <a:pt x="44450" y="863600"/>
                </a:moveTo>
                <a:lnTo>
                  <a:pt x="31750" y="863600"/>
                </a:lnTo>
                <a:lnTo>
                  <a:pt x="31750" y="914400"/>
                </a:lnTo>
                <a:lnTo>
                  <a:pt x="44450" y="914400"/>
                </a:lnTo>
                <a:lnTo>
                  <a:pt x="44450" y="863600"/>
                </a:lnTo>
                <a:close/>
              </a:path>
              <a:path w="76200" h="3403600">
                <a:moveTo>
                  <a:pt x="44450" y="952500"/>
                </a:moveTo>
                <a:lnTo>
                  <a:pt x="31750" y="952500"/>
                </a:lnTo>
                <a:lnTo>
                  <a:pt x="31750" y="1003300"/>
                </a:lnTo>
                <a:lnTo>
                  <a:pt x="44450" y="1003300"/>
                </a:lnTo>
                <a:lnTo>
                  <a:pt x="44450" y="952500"/>
                </a:lnTo>
                <a:close/>
              </a:path>
              <a:path w="76200" h="3403600">
                <a:moveTo>
                  <a:pt x="44450" y="1041400"/>
                </a:moveTo>
                <a:lnTo>
                  <a:pt x="31750" y="1041400"/>
                </a:lnTo>
                <a:lnTo>
                  <a:pt x="31750" y="1092200"/>
                </a:lnTo>
                <a:lnTo>
                  <a:pt x="44450" y="1092200"/>
                </a:lnTo>
                <a:lnTo>
                  <a:pt x="44450" y="1041400"/>
                </a:lnTo>
                <a:close/>
              </a:path>
              <a:path w="76200" h="3403600">
                <a:moveTo>
                  <a:pt x="44450" y="1130300"/>
                </a:moveTo>
                <a:lnTo>
                  <a:pt x="31750" y="1130300"/>
                </a:lnTo>
                <a:lnTo>
                  <a:pt x="31750" y="1181100"/>
                </a:lnTo>
                <a:lnTo>
                  <a:pt x="44450" y="1181100"/>
                </a:lnTo>
                <a:lnTo>
                  <a:pt x="44450" y="1130300"/>
                </a:lnTo>
                <a:close/>
              </a:path>
              <a:path w="76200" h="3403600">
                <a:moveTo>
                  <a:pt x="44450" y="1219200"/>
                </a:moveTo>
                <a:lnTo>
                  <a:pt x="31750" y="1219200"/>
                </a:lnTo>
                <a:lnTo>
                  <a:pt x="31750" y="1270000"/>
                </a:lnTo>
                <a:lnTo>
                  <a:pt x="44450" y="1270000"/>
                </a:lnTo>
                <a:lnTo>
                  <a:pt x="44450" y="1219200"/>
                </a:lnTo>
                <a:close/>
              </a:path>
              <a:path w="76200" h="3403600">
                <a:moveTo>
                  <a:pt x="44450" y="1308100"/>
                </a:moveTo>
                <a:lnTo>
                  <a:pt x="31750" y="1308100"/>
                </a:lnTo>
                <a:lnTo>
                  <a:pt x="31750" y="1358900"/>
                </a:lnTo>
                <a:lnTo>
                  <a:pt x="44450" y="1358900"/>
                </a:lnTo>
                <a:lnTo>
                  <a:pt x="44450" y="1308100"/>
                </a:lnTo>
                <a:close/>
              </a:path>
              <a:path w="76200" h="3403600">
                <a:moveTo>
                  <a:pt x="44450" y="1397000"/>
                </a:moveTo>
                <a:lnTo>
                  <a:pt x="31750" y="1397000"/>
                </a:lnTo>
                <a:lnTo>
                  <a:pt x="31750" y="1447800"/>
                </a:lnTo>
                <a:lnTo>
                  <a:pt x="44450" y="1447800"/>
                </a:lnTo>
                <a:lnTo>
                  <a:pt x="44450" y="1397000"/>
                </a:lnTo>
                <a:close/>
              </a:path>
              <a:path w="76200" h="3403600">
                <a:moveTo>
                  <a:pt x="44450" y="1485900"/>
                </a:moveTo>
                <a:lnTo>
                  <a:pt x="31750" y="1485900"/>
                </a:lnTo>
                <a:lnTo>
                  <a:pt x="31750" y="1536700"/>
                </a:lnTo>
                <a:lnTo>
                  <a:pt x="44450" y="1536700"/>
                </a:lnTo>
                <a:lnTo>
                  <a:pt x="44450" y="1485900"/>
                </a:lnTo>
                <a:close/>
              </a:path>
              <a:path w="76200" h="3403600">
                <a:moveTo>
                  <a:pt x="44450" y="1574800"/>
                </a:moveTo>
                <a:lnTo>
                  <a:pt x="31750" y="1574800"/>
                </a:lnTo>
                <a:lnTo>
                  <a:pt x="31750" y="1625600"/>
                </a:lnTo>
                <a:lnTo>
                  <a:pt x="44450" y="1625600"/>
                </a:lnTo>
                <a:lnTo>
                  <a:pt x="44450" y="1574800"/>
                </a:lnTo>
                <a:close/>
              </a:path>
              <a:path w="76200" h="3403600">
                <a:moveTo>
                  <a:pt x="44450" y="1663700"/>
                </a:moveTo>
                <a:lnTo>
                  <a:pt x="31750" y="1663700"/>
                </a:lnTo>
                <a:lnTo>
                  <a:pt x="31750" y="1714500"/>
                </a:lnTo>
                <a:lnTo>
                  <a:pt x="44450" y="1714500"/>
                </a:lnTo>
                <a:lnTo>
                  <a:pt x="44450" y="1663700"/>
                </a:lnTo>
                <a:close/>
              </a:path>
              <a:path w="76200" h="3403600">
                <a:moveTo>
                  <a:pt x="44450" y="1752600"/>
                </a:moveTo>
                <a:lnTo>
                  <a:pt x="31750" y="1752600"/>
                </a:lnTo>
                <a:lnTo>
                  <a:pt x="31750" y="1803400"/>
                </a:lnTo>
                <a:lnTo>
                  <a:pt x="44450" y="1803400"/>
                </a:lnTo>
                <a:lnTo>
                  <a:pt x="44450" y="1752600"/>
                </a:lnTo>
                <a:close/>
              </a:path>
              <a:path w="76200" h="3403600">
                <a:moveTo>
                  <a:pt x="44450" y="1841500"/>
                </a:moveTo>
                <a:lnTo>
                  <a:pt x="31750" y="1841500"/>
                </a:lnTo>
                <a:lnTo>
                  <a:pt x="31750" y="1892300"/>
                </a:lnTo>
                <a:lnTo>
                  <a:pt x="44450" y="1892300"/>
                </a:lnTo>
                <a:lnTo>
                  <a:pt x="44450" y="1841500"/>
                </a:lnTo>
                <a:close/>
              </a:path>
              <a:path w="76200" h="3403600">
                <a:moveTo>
                  <a:pt x="44450" y="1930400"/>
                </a:moveTo>
                <a:lnTo>
                  <a:pt x="31750" y="1930400"/>
                </a:lnTo>
                <a:lnTo>
                  <a:pt x="31750" y="1981200"/>
                </a:lnTo>
                <a:lnTo>
                  <a:pt x="44450" y="1981200"/>
                </a:lnTo>
                <a:lnTo>
                  <a:pt x="44450" y="1930400"/>
                </a:lnTo>
                <a:close/>
              </a:path>
              <a:path w="76200" h="3403600">
                <a:moveTo>
                  <a:pt x="44450" y="2019300"/>
                </a:moveTo>
                <a:lnTo>
                  <a:pt x="31750" y="2019300"/>
                </a:lnTo>
                <a:lnTo>
                  <a:pt x="31750" y="2070100"/>
                </a:lnTo>
                <a:lnTo>
                  <a:pt x="44450" y="2070100"/>
                </a:lnTo>
                <a:lnTo>
                  <a:pt x="44450" y="2019300"/>
                </a:lnTo>
                <a:close/>
              </a:path>
              <a:path w="76200" h="3403600">
                <a:moveTo>
                  <a:pt x="44450" y="2108200"/>
                </a:moveTo>
                <a:lnTo>
                  <a:pt x="31750" y="2108200"/>
                </a:lnTo>
                <a:lnTo>
                  <a:pt x="31750" y="2159000"/>
                </a:lnTo>
                <a:lnTo>
                  <a:pt x="44450" y="2159000"/>
                </a:lnTo>
                <a:lnTo>
                  <a:pt x="44450" y="2108200"/>
                </a:lnTo>
                <a:close/>
              </a:path>
              <a:path w="76200" h="3403600">
                <a:moveTo>
                  <a:pt x="44450" y="2197100"/>
                </a:moveTo>
                <a:lnTo>
                  <a:pt x="31750" y="2197100"/>
                </a:lnTo>
                <a:lnTo>
                  <a:pt x="31750" y="2247900"/>
                </a:lnTo>
                <a:lnTo>
                  <a:pt x="44450" y="2247900"/>
                </a:lnTo>
                <a:lnTo>
                  <a:pt x="44450" y="2197100"/>
                </a:lnTo>
                <a:close/>
              </a:path>
              <a:path w="76200" h="3403600">
                <a:moveTo>
                  <a:pt x="44450" y="2286000"/>
                </a:moveTo>
                <a:lnTo>
                  <a:pt x="31750" y="2286000"/>
                </a:lnTo>
                <a:lnTo>
                  <a:pt x="31750" y="2336800"/>
                </a:lnTo>
                <a:lnTo>
                  <a:pt x="44450" y="2336800"/>
                </a:lnTo>
                <a:lnTo>
                  <a:pt x="44450" y="2286000"/>
                </a:lnTo>
                <a:close/>
              </a:path>
              <a:path w="76200" h="3403600">
                <a:moveTo>
                  <a:pt x="44450" y="2374900"/>
                </a:moveTo>
                <a:lnTo>
                  <a:pt x="31750" y="2374900"/>
                </a:lnTo>
                <a:lnTo>
                  <a:pt x="31750" y="2425700"/>
                </a:lnTo>
                <a:lnTo>
                  <a:pt x="44450" y="2425700"/>
                </a:lnTo>
                <a:lnTo>
                  <a:pt x="44450" y="2374900"/>
                </a:lnTo>
                <a:close/>
              </a:path>
              <a:path w="76200" h="3403600">
                <a:moveTo>
                  <a:pt x="44450" y="2463800"/>
                </a:moveTo>
                <a:lnTo>
                  <a:pt x="31750" y="2463800"/>
                </a:lnTo>
                <a:lnTo>
                  <a:pt x="31750" y="2514600"/>
                </a:lnTo>
                <a:lnTo>
                  <a:pt x="44450" y="2514600"/>
                </a:lnTo>
                <a:lnTo>
                  <a:pt x="44450" y="2463800"/>
                </a:lnTo>
                <a:close/>
              </a:path>
              <a:path w="76200" h="3403600">
                <a:moveTo>
                  <a:pt x="44450" y="2552700"/>
                </a:moveTo>
                <a:lnTo>
                  <a:pt x="31750" y="2552700"/>
                </a:lnTo>
                <a:lnTo>
                  <a:pt x="31750" y="2603500"/>
                </a:lnTo>
                <a:lnTo>
                  <a:pt x="44450" y="2603500"/>
                </a:lnTo>
                <a:lnTo>
                  <a:pt x="44450" y="2552700"/>
                </a:lnTo>
                <a:close/>
              </a:path>
              <a:path w="76200" h="3403600">
                <a:moveTo>
                  <a:pt x="44450" y="2641600"/>
                </a:moveTo>
                <a:lnTo>
                  <a:pt x="31750" y="2641600"/>
                </a:lnTo>
                <a:lnTo>
                  <a:pt x="31750" y="2692400"/>
                </a:lnTo>
                <a:lnTo>
                  <a:pt x="44450" y="2692400"/>
                </a:lnTo>
                <a:lnTo>
                  <a:pt x="44450" y="2641600"/>
                </a:lnTo>
                <a:close/>
              </a:path>
              <a:path w="76200" h="3403600">
                <a:moveTo>
                  <a:pt x="44450" y="2730500"/>
                </a:moveTo>
                <a:lnTo>
                  <a:pt x="31750" y="2730500"/>
                </a:lnTo>
                <a:lnTo>
                  <a:pt x="31750" y="2781300"/>
                </a:lnTo>
                <a:lnTo>
                  <a:pt x="44450" y="2781300"/>
                </a:lnTo>
                <a:lnTo>
                  <a:pt x="44450" y="2730500"/>
                </a:lnTo>
                <a:close/>
              </a:path>
              <a:path w="76200" h="3403600">
                <a:moveTo>
                  <a:pt x="44450" y="2819400"/>
                </a:moveTo>
                <a:lnTo>
                  <a:pt x="31750" y="2819400"/>
                </a:lnTo>
                <a:lnTo>
                  <a:pt x="31750" y="2870200"/>
                </a:lnTo>
                <a:lnTo>
                  <a:pt x="44450" y="2870200"/>
                </a:lnTo>
                <a:lnTo>
                  <a:pt x="44450" y="2819400"/>
                </a:lnTo>
                <a:close/>
              </a:path>
              <a:path w="76200" h="3403600">
                <a:moveTo>
                  <a:pt x="44450" y="2908300"/>
                </a:moveTo>
                <a:lnTo>
                  <a:pt x="31750" y="2908300"/>
                </a:lnTo>
                <a:lnTo>
                  <a:pt x="31750" y="2959100"/>
                </a:lnTo>
                <a:lnTo>
                  <a:pt x="44450" y="2959100"/>
                </a:lnTo>
                <a:lnTo>
                  <a:pt x="44450" y="2908300"/>
                </a:lnTo>
                <a:close/>
              </a:path>
              <a:path w="76200" h="3403600">
                <a:moveTo>
                  <a:pt x="44450" y="2997200"/>
                </a:moveTo>
                <a:lnTo>
                  <a:pt x="31750" y="2997200"/>
                </a:lnTo>
                <a:lnTo>
                  <a:pt x="31750" y="3048000"/>
                </a:lnTo>
                <a:lnTo>
                  <a:pt x="44450" y="3048000"/>
                </a:lnTo>
                <a:lnTo>
                  <a:pt x="44450" y="2997200"/>
                </a:lnTo>
                <a:close/>
              </a:path>
              <a:path w="76200" h="3403600">
                <a:moveTo>
                  <a:pt x="44450" y="3086100"/>
                </a:moveTo>
                <a:lnTo>
                  <a:pt x="31750" y="3086100"/>
                </a:lnTo>
                <a:lnTo>
                  <a:pt x="31750" y="3136900"/>
                </a:lnTo>
                <a:lnTo>
                  <a:pt x="44450" y="3136900"/>
                </a:lnTo>
                <a:lnTo>
                  <a:pt x="44450" y="3086100"/>
                </a:lnTo>
                <a:close/>
              </a:path>
              <a:path w="76200" h="3403600">
                <a:moveTo>
                  <a:pt x="44450" y="3175000"/>
                </a:moveTo>
                <a:lnTo>
                  <a:pt x="31750" y="3175000"/>
                </a:lnTo>
                <a:lnTo>
                  <a:pt x="31750" y="3225800"/>
                </a:lnTo>
                <a:lnTo>
                  <a:pt x="44450" y="3225800"/>
                </a:lnTo>
                <a:lnTo>
                  <a:pt x="44450" y="3175000"/>
                </a:lnTo>
                <a:close/>
              </a:path>
              <a:path w="76200" h="3403600">
                <a:moveTo>
                  <a:pt x="44450" y="3263900"/>
                </a:moveTo>
                <a:lnTo>
                  <a:pt x="31750" y="3263900"/>
                </a:lnTo>
                <a:lnTo>
                  <a:pt x="31750" y="3314700"/>
                </a:lnTo>
                <a:lnTo>
                  <a:pt x="44450" y="3314700"/>
                </a:lnTo>
                <a:lnTo>
                  <a:pt x="44450" y="3263900"/>
                </a:lnTo>
                <a:close/>
              </a:path>
              <a:path w="76200" h="3403600">
                <a:moveTo>
                  <a:pt x="44450" y="3352800"/>
                </a:moveTo>
                <a:lnTo>
                  <a:pt x="31750" y="3352800"/>
                </a:lnTo>
                <a:lnTo>
                  <a:pt x="31750" y="3403600"/>
                </a:lnTo>
                <a:lnTo>
                  <a:pt x="44450" y="3403600"/>
                </a:lnTo>
                <a:lnTo>
                  <a:pt x="44450" y="3352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690357" y="3924300"/>
            <a:ext cx="659765" cy="1564640"/>
          </a:xfrm>
          <a:custGeom>
            <a:avLst/>
            <a:gdLst/>
            <a:ahLst/>
            <a:cxnLst/>
            <a:rect l="l" t="t" r="r" b="b"/>
            <a:pathLst>
              <a:path w="659765" h="1564639">
                <a:moveTo>
                  <a:pt x="618478" y="67928"/>
                </a:moveTo>
                <a:lnTo>
                  <a:pt x="0" y="1559687"/>
                </a:lnTo>
                <a:lnTo>
                  <a:pt x="11684" y="1564513"/>
                </a:lnTo>
                <a:lnTo>
                  <a:pt x="630261" y="72819"/>
                </a:lnTo>
                <a:lnTo>
                  <a:pt x="618478" y="67928"/>
                </a:lnTo>
                <a:close/>
              </a:path>
              <a:path w="659765" h="1564639">
                <a:moveTo>
                  <a:pt x="657494" y="56261"/>
                </a:moveTo>
                <a:lnTo>
                  <a:pt x="623316" y="56261"/>
                </a:lnTo>
                <a:lnTo>
                  <a:pt x="635126" y="61087"/>
                </a:lnTo>
                <a:lnTo>
                  <a:pt x="630261" y="72819"/>
                </a:lnTo>
                <a:lnTo>
                  <a:pt x="659511" y="84962"/>
                </a:lnTo>
                <a:lnTo>
                  <a:pt x="657494" y="56261"/>
                </a:lnTo>
                <a:close/>
              </a:path>
              <a:path w="659765" h="1564639">
                <a:moveTo>
                  <a:pt x="623316" y="56261"/>
                </a:moveTo>
                <a:lnTo>
                  <a:pt x="618478" y="67928"/>
                </a:lnTo>
                <a:lnTo>
                  <a:pt x="630261" y="72819"/>
                </a:lnTo>
                <a:lnTo>
                  <a:pt x="635126" y="61087"/>
                </a:lnTo>
                <a:lnTo>
                  <a:pt x="623316" y="56261"/>
                </a:lnTo>
                <a:close/>
              </a:path>
              <a:path w="659765" h="1564639">
                <a:moveTo>
                  <a:pt x="653542" y="0"/>
                </a:moveTo>
                <a:lnTo>
                  <a:pt x="589152" y="55752"/>
                </a:lnTo>
                <a:lnTo>
                  <a:pt x="618478" y="67928"/>
                </a:lnTo>
                <a:lnTo>
                  <a:pt x="623316" y="56261"/>
                </a:lnTo>
                <a:lnTo>
                  <a:pt x="657494" y="56261"/>
                </a:lnTo>
                <a:lnTo>
                  <a:pt x="6535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842631" y="1598041"/>
            <a:ext cx="512445" cy="1412240"/>
          </a:xfrm>
          <a:custGeom>
            <a:avLst/>
            <a:gdLst/>
            <a:ahLst/>
            <a:cxnLst/>
            <a:rect l="l" t="t" r="r" b="b"/>
            <a:pathLst>
              <a:path w="512445" h="1412239">
                <a:moveTo>
                  <a:pt x="469985" y="1342026"/>
                </a:moveTo>
                <a:lnTo>
                  <a:pt x="440054" y="1352550"/>
                </a:lnTo>
                <a:lnTo>
                  <a:pt x="501269" y="1411859"/>
                </a:lnTo>
                <a:lnTo>
                  <a:pt x="508557" y="1354074"/>
                </a:lnTo>
                <a:lnTo>
                  <a:pt x="474218" y="1354074"/>
                </a:lnTo>
                <a:lnTo>
                  <a:pt x="469985" y="1342026"/>
                </a:lnTo>
                <a:close/>
              </a:path>
              <a:path w="512445" h="1412239">
                <a:moveTo>
                  <a:pt x="481921" y="1337830"/>
                </a:moveTo>
                <a:lnTo>
                  <a:pt x="469985" y="1342026"/>
                </a:lnTo>
                <a:lnTo>
                  <a:pt x="474218" y="1354074"/>
                </a:lnTo>
                <a:lnTo>
                  <a:pt x="486155" y="1349883"/>
                </a:lnTo>
                <a:lnTo>
                  <a:pt x="481921" y="1337830"/>
                </a:lnTo>
                <a:close/>
              </a:path>
              <a:path w="512445" h="1412239">
                <a:moveTo>
                  <a:pt x="511937" y="1327277"/>
                </a:moveTo>
                <a:lnTo>
                  <a:pt x="481921" y="1337830"/>
                </a:lnTo>
                <a:lnTo>
                  <a:pt x="486155" y="1349883"/>
                </a:lnTo>
                <a:lnTo>
                  <a:pt x="474218" y="1354074"/>
                </a:lnTo>
                <a:lnTo>
                  <a:pt x="508557" y="1354074"/>
                </a:lnTo>
                <a:lnTo>
                  <a:pt x="511937" y="1327277"/>
                </a:lnTo>
                <a:close/>
              </a:path>
              <a:path w="512445" h="1412239">
                <a:moveTo>
                  <a:pt x="11938" y="0"/>
                </a:moveTo>
                <a:lnTo>
                  <a:pt x="0" y="4318"/>
                </a:lnTo>
                <a:lnTo>
                  <a:pt x="469985" y="1342026"/>
                </a:lnTo>
                <a:lnTo>
                  <a:pt x="481921" y="1337830"/>
                </a:lnTo>
                <a:lnTo>
                  <a:pt x="119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r>
              <a:rPr lang="es-AR" dirty="0"/>
              <a:t>A</a:t>
            </a:r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342" y="728217"/>
            <a:ext cx="660125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/>
              <a:t>ITSGA</a:t>
            </a:r>
            <a:r>
              <a:rPr lang="es-AR" sz="2000" b="1" dirty="0"/>
              <a:t> </a:t>
            </a:r>
            <a:r>
              <a:rPr lang="en-US" sz="2000" b="1" dirty="0"/>
              <a:t>(Information  </a:t>
            </a:r>
            <a:r>
              <a:rPr lang="en-US" sz="2000" b="1" spc="-5" dirty="0"/>
              <a:t>Technology </a:t>
            </a:r>
            <a:r>
              <a:rPr lang="en-US" sz="2000" b="1" dirty="0"/>
              <a:t>Strategic </a:t>
            </a:r>
            <a:r>
              <a:rPr lang="en-US" sz="2000" b="1" spc="-5" dirty="0"/>
              <a:t>Generic  Actions)</a:t>
            </a:r>
            <a:r>
              <a:rPr lang="es-AR" dirty="0"/>
              <a:t> </a:t>
            </a: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917244" y="1782826"/>
            <a:ext cx="5165725" cy="272138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4965" marR="5080" indent="-342265">
              <a:lnSpc>
                <a:spcPct val="90000"/>
              </a:lnSpc>
              <a:spcBef>
                <a:spcPts val="484"/>
              </a:spcBef>
              <a:buClr>
                <a:srgbClr val="FF6600"/>
              </a:buClr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dirty="0">
                <a:latin typeface="Garamond"/>
                <a:cs typeface="Garamond"/>
              </a:rPr>
              <a:t>La integración del </a:t>
            </a:r>
            <a:r>
              <a:rPr sz="3200" spc="-5" dirty="0">
                <a:latin typeface="Garamond"/>
                <a:cs typeface="Garamond"/>
              </a:rPr>
              <a:t>proceso </a:t>
            </a:r>
            <a:r>
              <a:rPr sz="3200" dirty="0">
                <a:latin typeface="Garamond"/>
                <a:cs typeface="Garamond"/>
              </a:rPr>
              <a:t>de  diseño de la estrategia de  TI/SI con el diseño de la  </a:t>
            </a:r>
            <a:r>
              <a:rPr sz="3200" spc="-5" dirty="0">
                <a:latin typeface="Garamond"/>
                <a:cs typeface="Garamond"/>
              </a:rPr>
              <a:t>estrategia </a:t>
            </a:r>
            <a:r>
              <a:rPr sz="3200" dirty="0">
                <a:latin typeface="Garamond"/>
                <a:cs typeface="Garamond"/>
              </a:rPr>
              <a:t>de </a:t>
            </a:r>
            <a:r>
              <a:rPr sz="3200" spc="-5" dirty="0">
                <a:latin typeface="Garamond"/>
                <a:cs typeface="Garamond"/>
              </a:rPr>
              <a:t>negocio </a:t>
            </a:r>
            <a:r>
              <a:rPr sz="3200" dirty="0">
                <a:latin typeface="Garamond"/>
                <a:cs typeface="Garamond"/>
              </a:rPr>
              <a:t>se </a:t>
            </a:r>
            <a:r>
              <a:rPr sz="3200" spc="-5" dirty="0">
                <a:latin typeface="Garamond"/>
                <a:cs typeface="Garamond"/>
              </a:rPr>
              <a:t>realiza  </a:t>
            </a:r>
            <a:r>
              <a:rPr sz="3200" dirty="0">
                <a:latin typeface="Garamond"/>
                <a:cs typeface="Garamond"/>
              </a:rPr>
              <a:t>a </a:t>
            </a:r>
            <a:r>
              <a:rPr sz="3200" spc="-5" dirty="0">
                <a:latin typeface="Garamond"/>
                <a:cs typeface="Garamond"/>
              </a:rPr>
              <a:t>través </a:t>
            </a:r>
            <a:r>
              <a:rPr sz="3200" dirty="0">
                <a:latin typeface="Garamond"/>
                <a:cs typeface="Garamond"/>
              </a:rPr>
              <a:t>del </a:t>
            </a:r>
            <a:r>
              <a:rPr sz="3200" spc="-5" dirty="0">
                <a:latin typeface="Garamond"/>
                <a:cs typeface="Garamond"/>
              </a:rPr>
              <a:t>concepto </a:t>
            </a:r>
            <a:r>
              <a:rPr sz="3200">
                <a:latin typeface="Garamond"/>
                <a:cs typeface="Garamond"/>
              </a:rPr>
              <a:t>de  </a:t>
            </a:r>
            <a:r>
              <a:rPr sz="3200" b="1">
                <a:latin typeface="Garamond"/>
                <a:cs typeface="Garamond"/>
              </a:rPr>
              <a:t>ITSGA</a:t>
            </a:r>
            <a:endParaRPr sz="3200">
              <a:latin typeface="Garamond"/>
              <a:cs typeface="Garamon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19333" y="2008384"/>
            <a:ext cx="3075940" cy="3307715"/>
          </a:xfrm>
          <a:custGeom>
            <a:avLst/>
            <a:gdLst/>
            <a:ahLst/>
            <a:cxnLst/>
            <a:rect l="l" t="t" r="r" b="b"/>
            <a:pathLst>
              <a:path w="3075940" h="3307715">
                <a:moveTo>
                  <a:pt x="2168206" y="3043333"/>
                </a:moveTo>
                <a:lnTo>
                  <a:pt x="1551217" y="3043333"/>
                </a:lnTo>
                <a:lnTo>
                  <a:pt x="1756453" y="3062942"/>
                </a:lnTo>
                <a:lnTo>
                  <a:pt x="2180513" y="3307252"/>
                </a:lnTo>
                <a:lnTo>
                  <a:pt x="2168206" y="3043333"/>
                </a:lnTo>
                <a:close/>
              </a:path>
              <a:path w="3075940" h="3307715">
                <a:moveTo>
                  <a:pt x="2141903" y="2479314"/>
                </a:moveTo>
                <a:lnTo>
                  <a:pt x="1412403" y="2479314"/>
                </a:lnTo>
                <a:lnTo>
                  <a:pt x="1279686" y="2996584"/>
                </a:lnTo>
                <a:lnTo>
                  <a:pt x="1279686" y="3115723"/>
                </a:lnTo>
                <a:lnTo>
                  <a:pt x="1551217" y="3043333"/>
                </a:lnTo>
                <a:lnTo>
                  <a:pt x="2168206" y="3043333"/>
                </a:lnTo>
                <a:lnTo>
                  <a:pt x="2141903" y="2479314"/>
                </a:lnTo>
                <a:close/>
              </a:path>
              <a:path w="3075940" h="3307715">
                <a:moveTo>
                  <a:pt x="2695176" y="2458194"/>
                </a:moveTo>
                <a:lnTo>
                  <a:pt x="2331392" y="2458194"/>
                </a:lnTo>
                <a:lnTo>
                  <a:pt x="2331392" y="2667820"/>
                </a:lnTo>
                <a:lnTo>
                  <a:pt x="2447599" y="2690439"/>
                </a:lnTo>
                <a:lnTo>
                  <a:pt x="2695176" y="2458194"/>
                </a:lnTo>
                <a:close/>
              </a:path>
              <a:path w="3075940" h="3307715">
                <a:moveTo>
                  <a:pt x="994426" y="1551810"/>
                </a:moveTo>
                <a:lnTo>
                  <a:pt x="828433" y="1915283"/>
                </a:lnTo>
                <a:lnTo>
                  <a:pt x="982360" y="2182224"/>
                </a:lnTo>
                <a:lnTo>
                  <a:pt x="835990" y="2471770"/>
                </a:lnTo>
                <a:lnTo>
                  <a:pt x="894830" y="2538128"/>
                </a:lnTo>
                <a:lnTo>
                  <a:pt x="1412403" y="2479314"/>
                </a:lnTo>
                <a:lnTo>
                  <a:pt x="2141903" y="2479314"/>
                </a:lnTo>
                <a:lnTo>
                  <a:pt x="2141270" y="2465738"/>
                </a:lnTo>
                <a:lnTo>
                  <a:pt x="2331392" y="2458194"/>
                </a:lnTo>
                <a:lnTo>
                  <a:pt x="2695176" y="2458194"/>
                </a:lnTo>
                <a:lnTo>
                  <a:pt x="2889695" y="2275721"/>
                </a:lnTo>
                <a:lnTo>
                  <a:pt x="2737292" y="1993769"/>
                </a:lnTo>
                <a:lnTo>
                  <a:pt x="3067752" y="1962019"/>
                </a:lnTo>
                <a:lnTo>
                  <a:pt x="2875982" y="1673983"/>
                </a:lnTo>
                <a:lnTo>
                  <a:pt x="1186072" y="1673983"/>
                </a:lnTo>
                <a:lnTo>
                  <a:pt x="1066855" y="1670935"/>
                </a:lnTo>
                <a:lnTo>
                  <a:pt x="994426" y="1551810"/>
                </a:lnTo>
                <a:close/>
              </a:path>
              <a:path w="3075940" h="3307715">
                <a:moveTo>
                  <a:pt x="851078" y="607820"/>
                </a:moveTo>
                <a:lnTo>
                  <a:pt x="757515" y="615313"/>
                </a:lnTo>
                <a:lnTo>
                  <a:pt x="0" y="1411602"/>
                </a:lnTo>
                <a:lnTo>
                  <a:pt x="54323" y="1471927"/>
                </a:lnTo>
                <a:lnTo>
                  <a:pt x="576435" y="1841369"/>
                </a:lnTo>
                <a:lnTo>
                  <a:pt x="736395" y="1524632"/>
                </a:lnTo>
                <a:lnTo>
                  <a:pt x="1066855" y="1331719"/>
                </a:lnTo>
                <a:lnTo>
                  <a:pt x="2934857" y="1331719"/>
                </a:lnTo>
                <a:lnTo>
                  <a:pt x="3012621" y="1167254"/>
                </a:lnTo>
                <a:lnTo>
                  <a:pt x="2577396" y="1167254"/>
                </a:lnTo>
                <a:lnTo>
                  <a:pt x="2395079" y="855089"/>
                </a:lnTo>
                <a:lnTo>
                  <a:pt x="829945" y="855089"/>
                </a:lnTo>
                <a:lnTo>
                  <a:pt x="851078" y="607820"/>
                </a:lnTo>
                <a:close/>
              </a:path>
              <a:path w="3075940" h="3307715">
                <a:moveTo>
                  <a:pt x="2934857" y="1331719"/>
                </a:moveTo>
                <a:lnTo>
                  <a:pt x="1066855" y="1331719"/>
                </a:lnTo>
                <a:lnTo>
                  <a:pt x="1186072" y="1673983"/>
                </a:lnTo>
                <a:lnTo>
                  <a:pt x="2875982" y="1673983"/>
                </a:lnTo>
                <a:lnTo>
                  <a:pt x="2815779" y="1583559"/>
                </a:lnTo>
                <a:lnTo>
                  <a:pt x="2934857" y="1331719"/>
                </a:lnTo>
                <a:close/>
              </a:path>
              <a:path w="3075940" h="3307715">
                <a:moveTo>
                  <a:pt x="3075372" y="1034540"/>
                </a:moveTo>
                <a:lnTo>
                  <a:pt x="2577396" y="1167254"/>
                </a:lnTo>
                <a:lnTo>
                  <a:pt x="3012621" y="1167254"/>
                </a:lnTo>
                <a:lnTo>
                  <a:pt x="3075372" y="1034540"/>
                </a:lnTo>
                <a:close/>
              </a:path>
              <a:path w="3075940" h="3307715">
                <a:moveTo>
                  <a:pt x="1914951" y="0"/>
                </a:moveTo>
                <a:lnTo>
                  <a:pt x="1685585" y="91947"/>
                </a:lnTo>
                <a:lnTo>
                  <a:pt x="1620687" y="499236"/>
                </a:lnTo>
                <a:lnTo>
                  <a:pt x="829945" y="855089"/>
                </a:lnTo>
                <a:lnTo>
                  <a:pt x="2395079" y="855089"/>
                </a:lnTo>
                <a:lnTo>
                  <a:pt x="2372160" y="815846"/>
                </a:lnTo>
                <a:lnTo>
                  <a:pt x="2690555" y="318261"/>
                </a:lnTo>
                <a:lnTo>
                  <a:pt x="2686701" y="291083"/>
                </a:lnTo>
                <a:lnTo>
                  <a:pt x="2194103" y="291083"/>
                </a:lnTo>
                <a:lnTo>
                  <a:pt x="2260525" y="138810"/>
                </a:lnTo>
                <a:lnTo>
                  <a:pt x="2155883" y="52831"/>
                </a:lnTo>
                <a:lnTo>
                  <a:pt x="1961688" y="52831"/>
                </a:lnTo>
                <a:lnTo>
                  <a:pt x="1914951" y="0"/>
                </a:lnTo>
                <a:close/>
              </a:path>
              <a:path w="3075940" h="3307715">
                <a:moveTo>
                  <a:pt x="2670870" y="179450"/>
                </a:moveTo>
                <a:lnTo>
                  <a:pt x="2194103" y="291083"/>
                </a:lnTo>
                <a:lnTo>
                  <a:pt x="2686701" y="291083"/>
                </a:lnTo>
                <a:lnTo>
                  <a:pt x="2670870" y="179450"/>
                </a:lnTo>
                <a:close/>
              </a:path>
              <a:path w="3075940" h="3307715">
                <a:moveTo>
                  <a:pt x="2108122" y="13588"/>
                </a:moveTo>
                <a:lnTo>
                  <a:pt x="1961688" y="52831"/>
                </a:lnTo>
                <a:lnTo>
                  <a:pt x="2155883" y="52831"/>
                </a:lnTo>
                <a:lnTo>
                  <a:pt x="2108122" y="135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06855" y="2631191"/>
            <a:ext cx="305435" cy="478155"/>
          </a:xfrm>
          <a:custGeom>
            <a:avLst/>
            <a:gdLst/>
            <a:ahLst/>
            <a:cxnLst/>
            <a:rect l="l" t="t" r="r" b="b"/>
            <a:pathLst>
              <a:path w="305435" h="478155">
                <a:moveTo>
                  <a:pt x="86011" y="0"/>
                </a:moveTo>
                <a:lnTo>
                  <a:pt x="25646" y="13588"/>
                </a:lnTo>
                <a:lnTo>
                  <a:pt x="0" y="87502"/>
                </a:lnTo>
                <a:lnTo>
                  <a:pt x="33203" y="392175"/>
                </a:lnTo>
                <a:lnTo>
                  <a:pt x="138831" y="478154"/>
                </a:lnTo>
                <a:lnTo>
                  <a:pt x="304823" y="325754"/>
                </a:lnTo>
                <a:lnTo>
                  <a:pt x="217293" y="93598"/>
                </a:lnTo>
                <a:lnTo>
                  <a:pt x="158440" y="60324"/>
                </a:lnTo>
                <a:lnTo>
                  <a:pt x="105632" y="60324"/>
                </a:lnTo>
                <a:lnTo>
                  <a:pt x="86011" y="0"/>
                </a:lnTo>
                <a:close/>
              </a:path>
            </a:pathLst>
          </a:custGeom>
          <a:solidFill>
            <a:srgbClr val="998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60604" y="3062609"/>
            <a:ext cx="973455" cy="941069"/>
          </a:xfrm>
          <a:custGeom>
            <a:avLst/>
            <a:gdLst/>
            <a:ahLst/>
            <a:cxnLst/>
            <a:rect l="l" t="t" r="r" b="b"/>
            <a:pathLst>
              <a:path w="973454" h="941070">
                <a:moveTo>
                  <a:pt x="679918" y="536827"/>
                </a:moveTo>
                <a:lnTo>
                  <a:pt x="390786" y="536827"/>
                </a:lnTo>
                <a:lnTo>
                  <a:pt x="535696" y="940941"/>
                </a:lnTo>
                <a:lnTo>
                  <a:pt x="926482" y="907794"/>
                </a:lnTo>
                <a:lnTo>
                  <a:pt x="679918" y="536827"/>
                </a:lnTo>
                <a:close/>
              </a:path>
              <a:path w="973454" h="941070">
                <a:moveTo>
                  <a:pt x="973346" y="0"/>
                </a:moveTo>
                <a:lnTo>
                  <a:pt x="641362" y="93471"/>
                </a:lnTo>
                <a:lnTo>
                  <a:pt x="496452" y="199008"/>
                </a:lnTo>
                <a:lnTo>
                  <a:pt x="0" y="304545"/>
                </a:lnTo>
                <a:lnTo>
                  <a:pt x="6096" y="523239"/>
                </a:lnTo>
                <a:lnTo>
                  <a:pt x="238383" y="708785"/>
                </a:lnTo>
                <a:lnTo>
                  <a:pt x="250448" y="556385"/>
                </a:lnTo>
                <a:lnTo>
                  <a:pt x="390786" y="536827"/>
                </a:lnTo>
                <a:lnTo>
                  <a:pt x="679918" y="536827"/>
                </a:lnTo>
                <a:lnTo>
                  <a:pt x="648855" y="490092"/>
                </a:lnTo>
                <a:lnTo>
                  <a:pt x="973346" y="0"/>
                </a:lnTo>
                <a:close/>
              </a:path>
            </a:pathLst>
          </a:custGeom>
          <a:solidFill>
            <a:srgbClr val="FF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06855" y="2240666"/>
            <a:ext cx="2570480" cy="1577975"/>
          </a:xfrm>
          <a:custGeom>
            <a:avLst/>
            <a:gdLst/>
            <a:ahLst/>
            <a:cxnLst/>
            <a:rect l="l" t="t" r="r" b="b"/>
            <a:pathLst>
              <a:path w="2570479" h="1577975">
                <a:moveTo>
                  <a:pt x="668482" y="351408"/>
                </a:moveTo>
                <a:lnTo>
                  <a:pt x="0" y="1198877"/>
                </a:lnTo>
                <a:lnTo>
                  <a:pt x="369708" y="1563875"/>
                </a:lnTo>
                <a:lnTo>
                  <a:pt x="476848" y="1577463"/>
                </a:lnTo>
                <a:lnTo>
                  <a:pt x="510046" y="1265298"/>
                </a:lnTo>
                <a:lnTo>
                  <a:pt x="979333" y="1099436"/>
                </a:lnTo>
                <a:lnTo>
                  <a:pt x="860128" y="728343"/>
                </a:lnTo>
                <a:lnTo>
                  <a:pt x="865334" y="722374"/>
                </a:lnTo>
                <a:lnTo>
                  <a:pt x="608130" y="722374"/>
                </a:lnTo>
                <a:lnTo>
                  <a:pt x="668482" y="351408"/>
                </a:lnTo>
                <a:close/>
              </a:path>
              <a:path w="2570479" h="1577975">
                <a:moveTo>
                  <a:pt x="2284065" y="576070"/>
                </a:moveTo>
                <a:lnTo>
                  <a:pt x="992922" y="576070"/>
                </a:lnTo>
                <a:lnTo>
                  <a:pt x="1112126" y="616837"/>
                </a:lnTo>
                <a:lnTo>
                  <a:pt x="1629686" y="993773"/>
                </a:lnTo>
                <a:lnTo>
                  <a:pt x="1841018" y="941068"/>
                </a:lnTo>
                <a:lnTo>
                  <a:pt x="2457346" y="941068"/>
                </a:lnTo>
                <a:lnTo>
                  <a:pt x="2284065" y="576070"/>
                </a:lnTo>
                <a:close/>
              </a:path>
              <a:path w="2570479" h="1577975">
                <a:moveTo>
                  <a:pt x="2457346" y="941068"/>
                </a:moveTo>
                <a:lnTo>
                  <a:pt x="1841018" y="941068"/>
                </a:lnTo>
                <a:lnTo>
                  <a:pt x="2470188" y="968119"/>
                </a:lnTo>
                <a:lnTo>
                  <a:pt x="2457346" y="941068"/>
                </a:lnTo>
                <a:close/>
              </a:path>
              <a:path w="2570479" h="1577975">
                <a:moveTo>
                  <a:pt x="2569885" y="0"/>
                </a:moveTo>
                <a:lnTo>
                  <a:pt x="1887755" y="158368"/>
                </a:lnTo>
                <a:lnTo>
                  <a:pt x="608130" y="722374"/>
                </a:lnTo>
                <a:lnTo>
                  <a:pt x="865334" y="722374"/>
                </a:lnTo>
                <a:lnTo>
                  <a:pt x="992922" y="576070"/>
                </a:lnTo>
                <a:lnTo>
                  <a:pt x="2284065" y="576070"/>
                </a:lnTo>
                <a:lnTo>
                  <a:pt x="2258983" y="523239"/>
                </a:lnTo>
                <a:lnTo>
                  <a:pt x="2569885" y="0"/>
                </a:lnTo>
                <a:close/>
              </a:path>
            </a:pathLst>
          </a:custGeom>
          <a:solidFill>
            <a:srgbClr val="FF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98987" y="3599437"/>
            <a:ext cx="152400" cy="252095"/>
          </a:xfrm>
          <a:custGeom>
            <a:avLst/>
            <a:gdLst/>
            <a:ahLst/>
            <a:cxnLst/>
            <a:rect l="l" t="t" r="r" b="b"/>
            <a:pathLst>
              <a:path w="152400" h="252095">
                <a:moveTo>
                  <a:pt x="152402" y="0"/>
                </a:moveTo>
                <a:lnTo>
                  <a:pt x="12065" y="19557"/>
                </a:lnTo>
                <a:lnTo>
                  <a:pt x="0" y="171957"/>
                </a:lnTo>
                <a:lnTo>
                  <a:pt x="125224" y="251840"/>
                </a:lnTo>
                <a:lnTo>
                  <a:pt x="152402" y="0"/>
                </a:lnTo>
                <a:close/>
              </a:path>
            </a:pathLst>
          </a:custGeom>
          <a:solidFill>
            <a:srgbClr val="FF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55324" y="3560194"/>
            <a:ext cx="350520" cy="396875"/>
          </a:xfrm>
          <a:custGeom>
            <a:avLst/>
            <a:gdLst/>
            <a:ahLst/>
            <a:cxnLst/>
            <a:rect l="l" t="t" r="r" b="b"/>
            <a:pathLst>
              <a:path w="350520" h="396875">
                <a:moveTo>
                  <a:pt x="158435" y="0"/>
                </a:moveTo>
                <a:lnTo>
                  <a:pt x="39231" y="218693"/>
                </a:lnTo>
                <a:lnTo>
                  <a:pt x="0" y="396620"/>
                </a:lnTo>
                <a:lnTo>
                  <a:pt x="144858" y="177926"/>
                </a:lnTo>
                <a:lnTo>
                  <a:pt x="350082" y="177926"/>
                </a:lnTo>
                <a:lnTo>
                  <a:pt x="346224" y="119125"/>
                </a:lnTo>
                <a:lnTo>
                  <a:pt x="197679" y="119125"/>
                </a:lnTo>
                <a:lnTo>
                  <a:pt x="158435" y="0"/>
                </a:lnTo>
                <a:close/>
              </a:path>
              <a:path w="350520" h="396875">
                <a:moveTo>
                  <a:pt x="350082" y="177926"/>
                </a:moveTo>
                <a:lnTo>
                  <a:pt x="144858" y="177926"/>
                </a:lnTo>
                <a:lnTo>
                  <a:pt x="191633" y="244347"/>
                </a:lnTo>
                <a:lnTo>
                  <a:pt x="350082" y="177926"/>
                </a:lnTo>
                <a:close/>
              </a:path>
              <a:path w="350520" h="396875">
                <a:moveTo>
                  <a:pt x="344049" y="85978"/>
                </a:moveTo>
                <a:lnTo>
                  <a:pt x="197679" y="119125"/>
                </a:lnTo>
                <a:lnTo>
                  <a:pt x="346224" y="119125"/>
                </a:lnTo>
                <a:lnTo>
                  <a:pt x="344049" y="85978"/>
                </a:lnTo>
                <a:close/>
              </a:path>
            </a:pathLst>
          </a:custGeom>
          <a:solidFill>
            <a:srgbClr val="FF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00183" y="3679320"/>
            <a:ext cx="523875" cy="722630"/>
          </a:xfrm>
          <a:custGeom>
            <a:avLst/>
            <a:gdLst/>
            <a:ahLst/>
            <a:cxnLst/>
            <a:rect l="l" t="t" r="r" b="b"/>
            <a:pathLst>
              <a:path w="523875" h="722629">
                <a:moveTo>
                  <a:pt x="523630" y="0"/>
                </a:moveTo>
                <a:lnTo>
                  <a:pt x="258068" y="45338"/>
                </a:lnTo>
                <a:lnTo>
                  <a:pt x="27165" y="648524"/>
                </a:lnTo>
                <a:lnTo>
                  <a:pt x="0" y="722412"/>
                </a:lnTo>
                <a:lnTo>
                  <a:pt x="324491" y="628915"/>
                </a:lnTo>
                <a:lnTo>
                  <a:pt x="523630" y="0"/>
                </a:lnTo>
                <a:close/>
              </a:path>
            </a:pathLst>
          </a:custGeom>
          <a:solidFill>
            <a:srgbClr val="FF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19102" y="4480155"/>
            <a:ext cx="186055" cy="265430"/>
          </a:xfrm>
          <a:custGeom>
            <a:avLst/>
            <a:gdLst/>
            <a:ahLst/>
            <a:cxnLst/>
            <a:rect l="l" t="t" r="r" b="b"/>
            <a:pathLst>
              <a:path w="186054" h="265429">
                <a:moveTo>
                  <a:pt x="0" y="0"/>
                </a:moveTo>
                <a:lnTo>
                  <a:pt x="19558" y="179463"/>
                </a:lnTo>
                <a:lnTo>
                  <a:pt x="144782" y="265429"/>
                </a:lnTo>
                <a:lnTo>
                  <a:pt x="185550" y="239788"/>
                </a:lnTo>
                <a:lnTo>
                  <a:pt x="0" y="0"/>
                </a:lnTo>
                <a:close/>
              </a:path>
            </a:pathLst>
          </a:custGeom>
          <a:solidFill>
            <a:srgbClr val="FF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04919" y="2008384"/>
            <a:ext cx="575310" cy="463550"/>
          </a:xfrm>
          <a:custGeom>
            <a:avLst/>
            <a:gdLst/>
            <a:ahLst/>
            <a:cxnLst/>
            <a:rect l="l" t="t" r="r" b="b"/>
            <a:pathLst>
              <a:path w="575309" h="463550">
                <a:moveTo>
                  <a:pt x="262513" y="6095"/>
                </a:moveTo>
                <a:lnTo>
                  <a:pt x="90552" y="152272"/>
                </a:lnTo>
                <a:lnTo>
                  <a:pt x="70867" y="284987"/>
                </a:lnTo>
                <a:lnTo>
                  <a:pt x="0" y="463041"/>
                </a:lnTo>
                <a:lnTo>
                  <a:pt x="528075" y="251840"/>
                </a:lnTo>
                <a:lnTo>
                  <a:pt x="574939" y="138810"/>
                </a:lnTo>
                <a:lnTo>
                  <a:pt x="500897" y="99567"/>
                </a:lnTo>
                <a:lnTo>
                  <a:pt x="483806" y="85978"/>
                </a:lnTo>
                <a:lnTo>
                  <a:pt x="295788" y="85978"/>
                </a:lnTo>
                <a:lnTo>
                  <a:pt x="262513" y="6095"/>
                </a:lnTo>
                <a:close/>
              </a:path>
              <a:path w="575309" h="463550">
                <a:moveTo>
                  <a:pt x="375673" y="0"/>
                </a:moveTo>
                <a:lnTo>
                  <a:pt x="295788" y="85978"/>
                </a:lnTo>
                <a:lnTo>
                  <a:pt x="483806" y="85978"/>
                </a:lnTo>
                <a:lnTo>
                  <a:pt x="375673" y="0"/>
                </a:lnTo>
                <a:close/>
              </a:path>
            </a:pathLst>
          </a:custGeom>
          <a:solidFill>
            <a:srgbClr val="FFCC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91399" y="4520871"/>
            <a:ext cx="908685" cy="795020"/>
          </a:xfrm>
          <a:custGeom>
            <a:avLst/>
            <a:gdLst/>
            <a:ahLst/>
            <a:cxnLst/>
            <a:rect l="l" t="t" r="r" b="b"/>
            <a:pathLst>
              <a:path w="908684" h="795020">
                <a:moveTo>
                  <a:pt x="864947" y="291058"/>
                </a:moveTo>
                <a:lnTo>
                  <a:pt x="259592" y="291058"/>
                </a:lnTo>
                <a:lnTo>
                  <a:pt x="312425" y="509738"/>
                </a:lnTo>
                <a:lnTo>
                  <a:pt x="683653" y="716342"/>
                </a:lnTo>
                <a:lnTo>
                  <a:pt x="908448" y="794765"/>
                </a:lnTo>
                <a:lnTo>
                  <a:pt x="864947" y="291058"/>
                </a:lnTo>
                <a:close/>
              </a:path>
              <a:path w="908684" h="795020">
                <a:moveTo>
                  <a:pt x="251972" y="0"/>
                </a:moveTo>
                <a:lnTo>
                  <a:pt x="107190" y="113105"/>
                </a:lnTo>
                <a:lnTo>
                  <a:pt x="7620" y="542911"/>
                </a:lnTo>
                <a:lnTo>
                  <a:pt x="0" y="576096"/>
                </a:lnTo>
                <a:lnTo>
                  <a:pt x="80011" y="509738"/>
                </a:lnTo>
                <a:lnTo>
                  <a:pt x="165843" y="509738"/>
                </a:lnTo>
                <a:lnTo>
                  <a:pt x="259592" y="291058"/>
                </a:lnTo>
                <a:lnTo>
                  <a:pt x="864947" y="291058"/>
                </a:lnTo>
                <a:lnTo>
                  <a:pt x="847235" y="85966"/>
                </a:lnTo>
                <a:lnTo>
                  <a:pt x="676033" y="85966"/>
                </a:lnTo>
                <a:lnTo>
                  <a:pt x="251972" y="0"/>
                </a:lnTo>
                <a:close/>
              </a:path>
              <a:path w="908684" h="795020">
                <a:moveTo>
                  <a:pt x="165843" y="509738"/>
                </a:moveTo>
                <a:lnTo>
                  <a:pt x="80011" y="509738"/>
                </a:lnTo>
                <a:lnTo>
                  <a:pt x="160022" y="523315"/>
                </a:lnTo>
                <a:lnTo>
                  <a:pt x="165843" y="509738"/>
                </a:lnTo>
                <a:close/>
              </a:path>
              <a:path w="908684" h="795020">
                <a:moveTo>
                  <a:pt x="842025" y="25641"/>
                </a:moveTo>
                <a:lnTo>
                  <a:pt x="676033" y="85966"/>
                </a:lnTo>
                <a:lnTo>
                  <a:pt x="847235" y="85966"/>
                </a:lnTo>
                <a:lnTo>
                  <a:pt x="842025" y="25641"/>
                </a:lnTo>
                <a:close/>
              </a:path>
            </a:pathLst>
          </a:custGeom>
          <a:solidFill>
            <a:srgbClr val="FFCC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83704" y="3505965"/>
            <a:ext cx="172085" cy="372745"/>
          </a:xfrm>
          <a:custGeom>
            <a:avLst/>
            <a:gdLst/>
            <a:ahLst/>
            <a:cxnLst/>
            <a:rect l="l" t="t" r="r" b="b"/>
            <a:pathLst>
              <a:path w="172084" h="372745">
                <a:moveTo>
                  <a:pt x="33198" y="0"/>
                </a:moveTo>
                <a:lnTo>
                  <a:pt x="0" y="312165"/>
                </a:lnTo>
                <a:lnTo>
                  <a:pt x="33198" y="372490"/>
                </a:lnTo>
                <a:lnTo>
                  <a:pt x="138826" y="331723"/>
                </a:lnTo>
                <a:lnTo>
                  <a:pt x="172024" y="27050"/>
                </a:lnTo>
                <a:lnTo>
                  <a:pt x="33198" y="0"/>
                </a:lnTo>
                <a:close/>
              </a:path>
            </a:pathLst>
          </a:custGeom>
          <a:solidFill>
            <a:srgbClr val="A28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36107" y="2592075"/>
            <a:ext cx="131445" cy="311150"/>
          </a:xfrm>
          <a:custGeom>
            <a:avLst/>
            <a:gdLst/>
            <a:ahLst/>
            <a:cxnLst/>
            <a:rect l="l" t="t" r="r" b="b"/>
            <a:pathLst>
              <a:path w="131445" h="311150">
                <a:moveTo>
                  <a:pt x="39231" y="0"/>
                </a:moveTo>
                <a:lnTo>
                  <a:pt x="0" y="310641"/>
                </a:lnTo>
                <a:lnTo>
                  <a:pt x="119217" y="257809"/>
                </a:lnTo>
                <a:lnTo>
                  <a:pt x="131282" y="45211"/>
                </a:lnTo>
                <a:lnTo>
                  <a:pt x="39231" y="0"/>
                </a:lnTo>
                <a:close/>
              </a:path>
            </a:pathLst>
          </a:custGeom>
          <a:solidFill>
            <a:srgbClr val="A28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72239" y="2187835"/>
            <a:ext cx="471170" cy="656590"/>
          </a:xfrm>
          <a:custGeom>
            <a:avLst/>
            <a:gdLst/>
            <a:ahLst/>
            <a:cxnLst/>
            <a:rect l="l" t="t" r="r" b="b"/>
            <a:pathLst>
              <a:path w="471170" h="656589">
                <a:moveTo>
                  <a:pt x="417964" y="0"/>
                </a:moveTo>
                <a:lnTo>
                  <a:pt x="0" y="570101"/>
                </a:lnTo>
                <a:lnTo>
                  <a:pt x="152402" y="656080"/>
                </a:lnTo>
                <a:lnTo>
                  <a:pt x="470797" y="191515"/>
                </a:lnTo>
                <a:lnTo>
                  <a:pt x="417964" y="0"/>
                </a:lnTo>
                <a:close/>
              </a:path>
            </a:pathLst>
          </a:custGeom>
          <a:solidFill>
            <a:srgbClr val="D1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47767" y="3685416"/>
            <a:ext cx="358140" cy="464820"/>
          </a:xfrm>
          <a:custGeom>
            <a:avLst/>
            <a:gdLst/>
            <a:ahLst/>
            <a:cxnLst/>
            <a:rect l="l" t="t" r="r" b="b"/>
            <a:pathLst>
              <a:path w="358140" h="464820">
                <a:moveTo>
                  <a:pt x="165992" y="0"/>
                </a:moveTo>
                <a:lnTo>
                  <a:pt x="0" y="238251"/>
                </a:lnTo>
                <a:lnTo>
                  <a:pt x="140337" y="464463"/>
                </a:lnTo>
                <a:lnTo>
                  <a:pt x="346445" y="73913"/>
                </a:lnTo>
                <a:lnTo>
                  <a:pt x="212779" y="73913"/>
                </a:lnTo>
                <a:lnTo>
                  <a:pt x="165992" y="0"/>
                </a:lnTo>
                <a:close/>
              </a:path>
              <a:path w="358140" h="464820">
                <a:moveTo>
                  <a:pt x="357638" y="52704"/>
                </a:moveTo>
                <a:lnTo>
                  <a:pt x="212779" y="73913"/>
                </a:lnTo>
                <a:lnTo>
                  <a:pt x="346445" y="73913"/>
                </a:lnTo>
                <a:lnTo>
                  <a:pt x="357638" y="52704"/>
                </a:lnTo>
                <a:close/>
              </a:path>
            </a:pathLst>
          </a:custGeom>
          <a:solidFill>
            <a:srgbClr val="D1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07727" y="2857504"/>
            <a:ext cx="516255" cy="1120775"/>
          </a:xfrm>
          <a:custGeom>
            <a:avLst/>
            <a:gdLst/>
            <a:ahLst/>
            <a:cxnLst/>
            <a:rect l="l" t="t" r="r" b="b"/>
            <a:pathLst>
              <a:path w="516254" h="1120775">
                <a:moveTo>
                  <a:pt x="98083" y="0"/>
                </a:moveTo>
                <a:lnTo>
                  <a:pt x="0" y="125094"/>
                </a:lnTo>
                <a:lnTo>
                  <a:pt x="191646" y="788668"/>
                </a:lnTo>
                <a:lnTo>
                  <a:pt x="250524" y="867154"/>
                </a:lnTo>
                <a:lnTo>
                  <a:pt x="197679" y="980184"/>
                </a:lnTo>
                <a:lnTo>
                  <a:pt x="402927" y="1120518"/>
                </a:lnTo>
                <a:lnTo>
                  <a:pt x="516086" y="821815"/>
                </a:lnTo>
                <a:lnTo>
                  <a:pt x="98083" y="0"/>
                </a:lnTo>
                <a:close/>
              </a:path>
            </a:pathLst>
          </a:custGeom>
          <a:solidFill>
            <a:srgbClr val="D1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94555" y="4308235"/>
            <a:ext cx="1610360" cy="412115"/>
          </a:xfrm>
          <a:custGeom>
            <a:avLst/>
            <a:gdLst/>
            <a:ahLst/>
            <a:cxnLst/>
            <a:rect l="l" t="t" r="r" b="b"/>
            <a:pathLst>
              <a:path w="1610359" h="412114">
                <a:moveTo>
                  <a:pt x="1604895" y="171919"/>
                </a:moveTo>
                <a:lnTo>
                  <a:pt x="1424547" y="171919"/>
                </a:lnTo>
                <a:lnTo>
                  <a:pt x="1438009" y="245820"/>
                </a:lnTo>
                <a:lnTo>
                  <a:pt x="1610098" y="411707"/>
                </a:lnTo>
                <a:lnTo>
                  <a:pt x="1604895" y="171919"/>
                </a:lnTo>
                <a:close/>
              </a:path>
              <a:path w="1610359" h="412114">
                <a:moveTo>
                  <a:pt x="430118" y="0"/>
                </a:moveTo>
                <a:lnTo>
                  <a:pt x="19609" y="238276"/>
                </a:lnTo>
                <a:lnTo>
                  <a:pt x="0" y="298601"/>
                </a:lnTo>
                <a:lnTo>
                  <a:pt x="504034" y="205104"/>
                </a:lnTo>
                <a:lnTo>
                  <a:pt x="1424547" y="171919"/>
                </a:lnTo>
                <a:lnTo>
                  <a:pt x="1604895" y="171919"/>
                </a:lnTo>
                <a:lnTo>
                  <a:pt x="1602604" y="66357"/>
                </a:lnTo>
                <a:lnTo>
                  <a:pt x="430118" y="0"/>
                </a:lnTo>
                <a:close/>
              </a:path>
            </a:pathLst>
          </a:custGeom>
          <a:solidFill>
            <a:srgbClr val="D1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49132" y="3076071"/>
            <a:ext cx="358140" cy="550545"/>
          </a:xfrm>
          <a:custGeom>
            <a:avLst/>
            <a:gdLst/>
            <a:ahLst/>
            <a:cxnLst/>
            <a:rect l="l" t="t" r="r" b="b"/>
            <a:pathLst>
              <a:path w="358140" h="550545">
                <a:moveTo>
                  <a:pt x="324364" y="0"/>
                </a:moveTo>
                <a:lnTo>
                  <a:pt x="0" y="476630"/>
                </a:lnTo>
                <a:lnTo>
                  <a:pt x="113159" y="550543"/>
                </a:lnTo>
                <a:lnTo>
                  <a:pt x="357638" y="85978"/>
                </a:lnTo>
                <a:lnTo>
                  <a:pt x="324364" y="0"/>
                </a:lnTo>
                <a:close/>
              </a:path>
            </a:pathLst>
          </a:custGeom>
          <a:solidFill>
            <a:srgbClr val="A28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36543" y="3195324"/>
            <a:ext cx="874394" cy="172085"/>
          </a:xfrm>
          <a:custGeom>
            <a:avLst/>
            <a:gdLst/>
            <a:ahLst/>
            <a:cxnLst/>
            <a:rect l="l" t="t" r="r" b="b"/>
            <a:pathLst>
              <a:path w="874395" h="172085">
                <a:moveTo>
                  <a:pt x="861632" y="152272"/>
                </a:moveTo>
                <a:lnTo>
                  <a:pt x="510041" y="152272"/>
                </a:lnTo>
                <a:lnTo>
                  <a:pt x="873776" y="171830"/>
                </a:lnTo>
                <a:lnTo>
                  <a:pt x="861632" y="152272"/>
                </a:lnTo>
                <a:close/>
              </a:path>
              <a:path w="874395" h="172085">
                <a:moveTo>
                  <a:pt x="144909" y="0"/>
                </a:moveTo>
                <a:lnTo>
                  <a:pt x="0" y="39115"/>
                </a:lnTo>
                <a:lnTo>
                  <a:pt x="191646" y="158241"/>
                </a:lnTo>
                <a:lnTo>
                  <a:pt x="510041" y="152272"/>
                </a:lnTo>
                <a:lnTo>
                  <a:pt x="861632" y="152272"/>
                </a:lnTo>
                <a:lnTo>
                  <a:pt x="787668" y="33146"/>
                </a:lnTo>
                <a:lnTo>
                  <a:pt x="144909" y="0"/>
                </a:lnTo>
                <a:close/>
              </a:path>
            </a:pathLst>
          </a:custGeom>
          <a:solidFill>
            <a:srgbClr val="A28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85430" y="2724790"/>
            <a:ext cx="278130" cy="211454"/>
          </a:xfrm>
          <a:custGeom>
            <a:avLst/>
            <a:gdLst/>
            <a:ahLst/>
            <a:cxnLst/>
            <a:rect l="l" t="t" r="r" b="b"/>
            <a:pathLst>
              <a:path w="278129" h="211455">
                <a:moveTo>
                  <a:pt x="0" y="0"/>
                </a:moveTo>
                <a:lnTo>
                  <a:pt x="99569" y="105536"/>
                </a:lnTo>
                <a:lnTo>
                  <a:pt x="72391" y="158241"/>
                </a:lnTo>
                <a:lnTo>
                  <a:pt x="99569" y="211073"/>
                </a:lnTo>
                <a:lnTo>
                  <a:pt x="277627" y="58800"/>
                </a:lnTo>
                <a:lnTo>
                  <a:pt x="269274" y="52704"/>
                </a:lnTo>
                <a:lnTo>
                  <a:pt x="125224" y="52704"/>
                </a:lnTo>
                <a:lnTo>
                  <a:pt x="0" y="0"/>
                </a:lnTo>
                <a:close/>
              </a:path>
              <a:path w="278129" h="211455">
                <a:moveTo>
                  <a:pt x="205235" y="5968"/>
                </a:moveTo>
                <a:lnTo>
                  <a:pt x="125224" y="52704"/>
                </a:lnTo>
                <a:lnTo>
                  <a:pt x="269274" y="52704"/>
                </a:lnTo>
                <a:lnTo>
                  <a:pt x="205235" y="5968"/>
                </a:lnTo>
                <a:close/>
              </a:path>
            </a:pathLst>
          </a:custGeom>
          <a:solidFill>
            <a:srgbClr val="A28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45687" y="2956945"/>
            <a:ext cx="338455" cy="490220"/>
          </a:xfrm>
          <a:custGeom>
            <a:avLst/>
            <a:gdLst/>
            <a:ahLst/>
            <a:cxnLst/>
            <a:rect l="l" t="t" r="r" b="b"/>
            <a:pathLst>
              <a:path w="338454" h="490220">
                <a:moveTo>
                  <a:pt x="33198" y="357504"/>
                </a:moveTo>
                <a:lnTo>
                  <a:pt x="99595" y="443483"/>
                </a:lnTo>
                <a:lnTo>
                  <a:pt x="178057" y="456945"/>
                </a:lnTo>
                <a:lnTo>
                  <a:pt x="199177" y="490219"/>
                </a:lnTo>
                <a:lnTo>
                  <a:pt x="277652" y="443483"/>
                </a:lnTo>
                <a:lnTo>
                  <a:pt x="291858" y="396620"/>
                </a:lnTo>
                <a:lnTo>
                  <a:pt x="119204" y="396620"/>
                </a:lnTo>
                <a:lnTo>
                  <a:pt x="33198" y="357504"/>
                </a:lnTo>
                <a:close/>
              </a:path>
              <a:path w="338454" h="490220">
                <a:moveTo>
                  <a:pt x="172024" y="0"/>
                </a:moveTo>
                <a:lnTo>
                  <a:pt x="0" y="171957"/>
                </a:lnTo>
                <a:lnTo>
                  <a:pt x="165992" y="371093"/>
                </a:lnTo>
                <a:lnTo>
                  <a:pt x="119204" y="396620"/>
                </a:lnTo>
                <a:lnTo>
                  <a:pt x="291858" y="396620"/>
                </a:lnTo>
                <a:lnTo>
                  <a:pt x="338016" y="244347"/>
                </a:lnTo>
                <a:lnTo>
                  <a:pt x="304818" y="119125"/>
                </a:lnTo>
                <a:lnTo>
                  <a:pt x="172024" y="0"/>
                </a:lnTo>
                <a:close/>
              </a:path>
            </a:pathLst>
          </a:custGeom>
          <a:solidFill>
            <a:srgbClr val="A28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05811" y="2857504"/>
            <a:ext cx="1776095" cy="1816100"/>
          </a:xfrm>
          <a:custGeom>
            <a:avLst/>
            <a:gdLst/>
            <a:ahLst/>
            <a:cxnLst/>
            <a:rect l="l" t="t" r="r" b="b"/>
            <a:pathLst>
              <a:path w="1776095" h="1816100">
                <a:moveTo>
                  <a:pt x="0" y="0"/>
                </a:moveTo>
                <a:lnTo>
                  <a:pt x="398317" y="775079"/>
                </a:lnTo>
                <a:lnTo>
                  <a:pt x="218863" y="1450730"/>
                </a:lnTo>
                <a:lnTo>
                  <a:pt x="1391349" y="1517088"/>
                </a:lnTo>
                <a:lnTo>
                  <a:pt x="1398842" y="1815690"/>
                </a:lnTo>
                <a:lnTo>
                  <a:pt x="1776039" y="1437154"/>
                </a:lnTo>
                <a:lnTo>
                  <a:pt x="1594480" y="1066162"/>
                </a:lnTo>
                <a:lnTo>
                  <a:pt x="1438086" y="1066162"/>
                </a:lnTo>
                <a:lnTo>
                  <a:pt x="245914" y="152272"/>
                </a:lnTo>
                <a:lnTo>
                  <a:pt x="0" y="0"/>
                </a:lnTo>
                <a:close/>
              </a:path>
              <a:path w="1776095" h="1816100">
                <a:moveTo>
                  <a:pt x="1471233" y="814322"/>
                </a:moveTo>
                <a:lnTo>
                  <a:pt x="1438086" y="1066162"/>
                </a:lnTo>
                <a:lnTo>
                  <a:pt x="1594480" y="1066162"/>
                </a:lnTo>
                <a:lnTo>
                  <a:pt x="1471233" y="814322"/>
                </a:lnTo>
                <a:close/>
              </a:path>
            </a:pathLst>
          </a:custGeom>
          <a:solidFill>
            <a:srgbClr val="A28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60604" y="3328039"/>
            <a:ext cx="887730" cy="655955"/>
          </a:xfrm>
          <a:custGeom>
            <a:avLst/>
            <a:gdLst/>
            <a:ahLst/>
            <a:cxnLst/>
            <a:rect l="l" t="t" r="r" b="b"/>
            <a:pathLst>
              <a:path w="887729" h="655954">
                <a:moveTo>
                  <a:pt x="495824" y="271398"/>
                </a:moveTo>
                <a:lnTo>
                  <a:pt x="390786" y="271398"/>
                </a:lnTo>
                <a:lnTo>
                  <a:pt x="576463" y="655953"/>
                </a:lnTo>
                <a:lnTo>
                  <a:pt x="887238" y="642364"/>
                </a:lnTo>
                <a:lnTo>
                  <a:pt x="811766" y="536827"/>
                </a:lnTo>
                <a:lnTo>
                  <a:pt x="721246" y="536827"/>
                </a:lnTo>
                <a:lnTo>
                  <a:pt x="495824" y="271398"/>
                </a:lnTo>
                <a:close/>
              </a:path>
              <a:path w="887729" h="655954">
                <a:moveTo>
                  <a:pt x="588529" y="224662"/>
                </a:moveTo>
                <a:lnTo>
                  <a:pt x="721246" y="536827"/>
                </a:lnTo>
                <a:lnTo>
                  <a:pt x="811766" y="536827"/>
                </a:lnTo>
                <a:lnTo>
                  <a:pt x="588529" y="224662"/>
                </a:lnTo>
                <a:close/>
              </a:path>
              <a:path w="887729" h="655954">
                <a:moveTo>
                  <a:pt x="324491" y="0"/>
                </a:moveTo>
                <a:lnTo>
                  <a:pt x="0" y="39115"/>
                </a:lnTo>
                <a:lnTo>
                  <a:pt x="12065" y="224662"/>
                </a:lnTo>
                <a:lnTo>
                  <a:pt x="238383" y="443356"/>
                </a:lnTo>
                <a:lnTo>
                  <a:pt x="250448" y="290956"/>
                </a:lnTo>
                <a:lnTo>
                  <a:pt x="390786" y="271398"/>
                </a:lnTo>
                <a:lnTo>
                  <a:pt x="495824" y="271398"/>
                </a:lnTo>
                <a:lnTo>
                  <a:pt x="416440" y="177926"/>
                </a:lnTo>
                <a:lnTo>
                  <a:pt x="324491" y="0"/>
                </a:lnTo>
                <a:close/>
              </a:path>
            </a:pathLst>
          </a:custGeom>
          <a:solidFill>
            <a:srgbClr val="D1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09871" y="2632715"/>
            <a:ext cx="86018" cy="78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38143" y="2693040"/>
            <a:ext cx="107139" cy="1252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31004" y="2788036"/>
            <a:ext cx="70918" cy="2368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48178" y="2014480"/>
            <a:ext cx="119380" cy="378460"/>
          </a:xfrm>
          <a:custGeom>
            <a:avLst/>
            <a:gdLst/>
            <a:ahLst/>
            <a:cxnLst/>
            <a:rect l="l" t="t" r="r" b="b"/>
            <a:pathLst>
              <a:path w="119379" h="378460">
                <a:moveTo>
                  <a:pt x="119255" y="0"/>
                </a:moveTo>
                <a:lnTo>
                  <a:pt x="19685" y="140207"/>
                </a:lnTo>
                <a:lnTo>
                  <a:pt x="0" y="378459"/>
                </a:lnTo>
                <a:lnTo>
                  <a:pt x="74042" y="364870"/>
                </a:lnTo>
                <a:lnTo>
                  <a:pt x="113286" y="179450"/>
                </a:lnTo>
                <a:lnTo>
                  <a:pt x="119255" y="0"/>
                </a:lnTo>
                <a:close/>
              </a:path>
            </a:pathLst>
          </a:custGeom>
          <a:solidFill>
            <a:srgbClr val="936C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927759" y="2008384"/>
            <a:ext cx="252095" cy="351790"/>
          </a:xfrm>
          <a:custGeom>
            <a:avLst/>
            <a:gdLst/>
            <a:ahLst/>
            <a:cxnLst/>
            <a:rect l="l" t="t" r="r" b="b"/>
            <a:pathLst>
              <a:path w="252095" h="351789">
                <a:moveTo>
                  <a:pt x="52832" y="0"/>
                </a:moveTo>
                <a:lnTo>
                  <a:pt x="0" y="72389"/>
                </a:lnTo>
                <a:lnTo>
                  <a:pt x="105665" y="113156"/>
                </a:lnTo>
                <a:lnTo>
                  <a:pt x="33274" y="171957"/>
                </a:lnTo>
                <a:lnTo>
                  <a:pt x="0" y="351408"/>
                </a:lnTo>
                <a:lnTo>
                  <a:pt x="185677" y="291083"/>
                </a:lnTo>
                <a:lnTo>
                  <a:pt x="252099" y="138810"/>
                </a:lnTo>
                <a:lnTo>
                  <a:pt x="99696" y="13588"/>
                </a:lnTo>
                <a:lnTo>
                  <a:pt x="52832" y="0"/>
                </a:lnTo>
                <a:close/>
              </a:path>
            </a:pathLst>
          </a:custGeom>
          <a:solidFill>
            <a:srgbClr val="936C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51725" y="4540480"/>
            <a:ext cx="848360" cy="775335"/>
          </a:xfrm>
          <a:custGeom>
            <a:avLst/>
            <a:gdLst/>
            <a:ahLst/>
            <a:cxnLst/>
            <a:rect l="l" t="t" r="r" b="b"/>
            <a:pathLst>
              <a:path w="848359" h="775335">
                <a:moveTo>
                  <a:pt x="794880" y="464488"/>
                </a:moveTo>
                <a:lnTo>
                  <a:pt x="457335" y="464488"/>
                </a:lnTo>
                <a:lnTo>
                  <a:pt x="576463" y="556487"/>
                </a:lnTo>
                <a:lnTo>
                  <a:pt x="596149" y="669593"/>
                </a:lnTo>
                <a:lnTo>
                  <a:pt x="848121" y="775156"/>
                </a:lnTo>
                <a:lnTo>
                  <a:pt x="794880" y="464488"/>
                </a:lnTo>
                <a:close/>
              </a:path>
              <a:path w="848359" h="775335">
                <a:moveTo>
                  <a:pt x="751718" y="212635"/>
                </a:moveTo>
                <a:lnTo>
                  <a:pt x="277754" y="212635"/>
                </a:lnTo>
                <a:lnTo>
                  <a:pt x="371227" y="364959"/>
                </a:lnTo>
                <a:lnTo>
                  <a:pt x="424060" y="530846"/>
                </a:lnTo>
                <a:lnTo>
                  <a:pt x="457335" y="464488"/>
                </a:lnTo>
                <a:lnTo>
                  <a:pt x="794880" y="464488"/>
                </a:lnTo>
                <a:lnTo>
                  <a:pt x="751718" y="212635"/>
                </a:lnTo>
                <a:close/>
              </a:path>
              <a:path w="848359" h="775335">
                <a:moveTo>
                  <a:pt x="747067" y="185495"/>
                </a:moveTo>
                <a:lnTo>
                  <a:pt x="152402" y="185495"/>
                </a:lnTo>
                <a:lnTo>
                  <a:pt x="152402" y="232244"/>
                </a:lnTo>
                <a:lnTo>
                  <a:pt x="99696" y="503706"/>
                </a:lnTo>
                <a:lnTo>
                  <a:pt x="199266" y="271449"/>
                </a:lnTo>
                <a:lnTo>
                  <a:pt x="277754" y="212635"/>
                </a:lnTo>
                <a:lnTo>
                  <a:pt x="751718" y="212635"/>
                </a:lnTo>
                <a:lnTo>
                  <a:pt x="747067" y="185495"/>
                </a:lnTo>
                <a:close/>
              </a:path>
              <a:path w="848359" h="775335">
                <a:moveTo>
                  <a:pt x="715277" y="0"/>
                </a:moveTo>
                <a:lnTo>
                  <a:pt x="172088" y="40716"/>
                </a:lnTo>
                <a:lnTo>
                  <a:pt x="0" y="251853"/>
                </a:lnTo>
                <a:lnTo>
                  <a:pt x="13589" y="331774"/>
                </a:lnTo>
                <a:lnTo>
                  <a:pt x="152402" y="185495"/>
                </a:lnTo>
                <a:lnTo>
                  <a:pt x="747067" y="185495"/>
                </a:lnTo>
                <a:lnTo>
                  <a:pt x="715277" y="0"/>
                </a:lnTo>
                <a:close/>
              </a:path>
            </a:pathLst>
          </a:custGeom>
          <a:solidFill>
            <a:srgbClr val="936C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11438" y="2863473"/>
            <a:ext cx="1328420" cy="968375"/>
          </a:xfrm>
          <a:custGeom>
            <a:avLst/>
            <a:gdLst/>
            <a:ahLst/>
            <a:cxnLst/>
            <a:rect l="l" t="t" r="r" b="b"/>
            <a:pathLst>
              <a:path w="1328420" h="968375">
                <a:moveTo>
                  <a:pt x="0" y="0"/>
                </a:moveTo>
                <a:lnTo>
                  <a:pt x="369653" y="289559"/>
                </a:lnTo>
                <a:lnTo>
                  <a:pt x="769583" y="565529"/>
                </a:lnTo>
                <a:lnTo>
                  <a:pt x="1237333" y="968246"/>
                </a:lnTo>
                <a:lnTo>
                  <a:pt x="1225141" y="855089"/>
                </a:lnTo>
                <a:lnTo>
                  <a:pt x="1175483" y="855089"/>
                </a:lnTo>
                <a:lnTo>
                  <a:pt x="855564" y="573022"/>
                </a:lnTo>
                <a:lnTo>
                  <a:pt x="327488" y="188467"/>
                </a:lnTo>
                <a:lnTo>
                  <a:pt x="0" y="0"/>
                </a:lnTo>
                <a:close/>
              </a:path>
              <a:path w="1328420" h="968375">
                <a:moveTo>
                  <a:pt x="1327886" y="725422"/>
                </a:moveTo>
                <a:lnTo>
                  <a:pt x="1183103" y="746504"/>
                </a:lnTo>
                <a:lnTo>
                  <a:pt x="1175483" y="855089"/>
                </a:lnTo>
                <a:lnTo>
                  <a:pt x="1225141" y="855089"/>
                </a:lnTo>
                <a:lnTo>
                  <a:pt x="1219299" y="800860"/>
                </a:lnTo>
                <a:lnTo>
                  <a:pt x="1327886" y="7254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50726" y="3588896"/>
            <a:ext cx="558800" cy="1182370"/>
          </a:xfrm>
          <a:custGeom>
            <a:avLst/>
            <a:gdLst/>
            <a:ahLst/>
            <a:cxnLst/>
            <a:rect l="l" t="t" r="r" b="b"/>
            <a:pathLst>
              <a:path w="558800" h="1182370">
                <a:moveTo>
                  <a:pt x="0" y="1087308"/>
                </a:moveTo>
                <a:lnTo>
                  <a:pt x="144909" y="1182316"/>
                </a:lnTo>
                <a:lnTo>
                  <a:pt x="206344" y="1109927"/>
                </a:lnTo>
                <a:lnTo>
                  <a:pt x="116207" y="1109927"/>
                </a:lnTo>
                <a:lnTo>
                  <a:pt x="0" y="1087308"/>
                </a:lnTo>
                <a:close/>
              </a:path>
              <a:path w="558800" h="1182370">
                <a:moveTo>
                  <a:pt x="152402" y="782674"/>
                </a:moveTo>
                <a:lnTo>
                  <a:pt x="0" y="877682"/>
                </a:lnTo>
                <a:lnTo>
                  <a:pt x="101093" y="877682"/>
                </a:lnTo>
                <a:lnTo>
                  <a:pt x="116207" y="1109927"/>
                </a:lnTo>
                <a:lnTo>
                  <a:pt x="206344" y="1109927"/>
                </a:lnTo>
                <a:lnTo>
                  <a:pt x="274171" y="1030006"/>
                </a:lnTo>
                <a:lnTo>
                  <a:pt x="158498" y="1030006"/>
                </a:lnTo>
                <a:lnTo>
                  <a:pt x="152402" y="782674"/>
                </a:lnTo>
                <a:close/>
              </a:path>
              <a:path w="558800" h="1182370">
                <a:moveTo>
                  <a:pt x="296717" y="137159"/>
                </a:moveTo>
                <a:lnTo>
                  <a:pt x="232414" y="137159"/>
                </a:lnTo>
                <a:lnTo>
                  <a:pt x="362210" y="398144"/>
                </a:lnTo>
                <a:lnTo>
                  <a:pt x="499500" y="689176"/>
                </a:lnTo>
                <a:lnTo>
                  <a:pt x="158498" y="1030006"/>
                </a:lnTo>
                <a:lnTo>
                  <a:pt x="274171" y="1030006"/>
                </a:lnTo>
                <a:lnTo>
                  <a:pt x="558302" y="695209"/>
                </a:lnTo>
                <a:lnTo>
                  <a:pt x="296717" y="137159"/>
                </a:lnTo>
                <a:close/>
              </a:path>
              <a:path w="558800" h="1182370">
                <a:moveTo>
                  <a:pt x="43815" y="196087"/>
                </a:moveTo>
                <a:lnTo>
                  <a:pt x="202187" y="348360"/>
                </a:lnTo>
                <a:lnTo>
                  <a:pt x="218800" y="232282"/>
                </a:lnTo>
                <a:lnTo>
                  <a:pt x="158498" y="232282"/>
                </a:lnTo>
                <a:lnTo>
                  <a:pt x="43815" y="196087"/>
                </a:lnTo>
                <a:close/>
              </a:path>
              <a:path w="558800" h="1182370">
                <a:moveTo>
                  <a:pt x="188598" y="0"/>
                </a:moveTo>
                <a:lnTo>
                  <a:pt x="158498" y="232282"/>
                </a:lnTo>
                <a:lnTo>
                  <a:pt x="218800" y="232282"/>
                </a:lnTo>
                <a:lnTo>
                  <a:pt x="232414" y="137159"/>
                </a:lnTo>
                <a:lnTo>
                  <a:pt x="296717" y="137159"/>
                </a:lnTo>
                <a:lnTo>
                  <a:pt x="289692" y="122173"/>
                </a:lnTo>
                <a:lnTo>
                  <a:pt x="1885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97982" y="2812165"/>
            <a:ext cx="1553210" cy="1864360"/>
          </a:xfrm>
          <a:custGeom>
            <a:avLst/>
            <a:gdLst/>
            <a:ahLst/>
            <a:cxnLst/>
            <a:rect l="l" t="t" r="r" b="b"/>
            <a:pathLst>
              <a:path w="1553209" h="1864360">
                <a:moveTo>
                  <a:pt x="1552743" y="1698151"/>
                </a:moveTo>
                <a:lnTo>
                  <a:pt x="1493941" y="1698151"/>
                </a:lnTo>
                <a:lnTo>
                  <a:pt x="1552743" y="1864038"/>
                </a:lnTo>
                <a:lnTo>
                  <a:pt x="1552743" y="1698151"/>
                </a:lnTo>
                <a:close/>
              </a:path>
              <a:path w="1553209" h="1864360">
                <a:moveTo>
                  <a:pt x="297261" y="0"/>
                </a:moveTo>
                <a:lnTo>
                  <a:pt x="146370" y="123697"/>
                </a:lnTo>
                <a:lnTo>
                  <a:pt x="384791" y="929003"/>
                </a:lnTo>
                <a:lnTo>
                  <a:pt x="0" y="1705695"/>
                </a:lnTo>
                <a:lnTo>
                  <a:pt x="36208" y="1821811"/>
                </a:lnTo>
                <a:lnTo>
                  <a:pt x="487893" y="1734346"/>
                </a:lnTo>
                <a:lnTo>
                  <a:pt x="188623" y="1734346"/>
                </a:lnTo>
                <a:lnTo>
                  <a:pt x="271449" y="1675533"/>
                </a:lnTo>
                <a:lnTo>
                  <a:pt x="95061" y="1675533"/>
                </a:lnTo>
                <a:lnTo>
                  <a:pt x="479827" y="972818"/>
                </a:lnTo>
                <a:lnTo>
                  <a:pt x="630706" y="877695"/>
                </a:lnTo>
                <a:lnTo>
                  <a:pt x="472334" y="856613"/>
                </a:lnTo>
                <a:lnTo>
                  <a:pt x="211255" y="173481"/>
                </a:lnTo>
                <a:lnTo>
                  <a:pt x="291229" y="93598"/>
                </a:lnTo>
                <a:lnTo>
                  <a:pt x="356774" y="93598"/>
                </a:lnTo>
                <a:lnTo>
                  <a:pt x="297261" y="0"/>
                </a:lnTo>
                <a:close/>
              </a:path>
              <a:path w="1553209" h="1864360">
                <a:moveTo>
                  <a:pt x="1183039" y="1646882"/>
                </a:moveTo>
                <a:lnTo>
                  <a:pt x="689635" y="1654413"/>
                </a:lnTo>
                <a:lnTo>
                  <a:pt x="188623" y="1734346"/>
                </a:lnTo>
                <a:lnTo>
                  <a:pt x="487893" y="1734346"/>
                </a:lnTo>
                <a:lnTo>
                  <a:pt x="565808" y="1719259"/>
                </a:lnTo>
                <a:lnTo>
                  <a:pt x="1204122" y="1698151"/>
                </a:lnTo>
                <a:lnTo>
                  <a:pt x="1552743" y="1698151"/>
                </a:lnTo>
                <a:lnTo>
                  <a:pt x="1552743" y="1654413"/>
                </a:lnTo>
                <a:lnTo>
                  <a:pt x="1183039" y="1646882"/>
                </a:lnTo>
                <a:close/>
              </a:path>
              <a:path w="1553209" h="1864360">
                <a:moveTo>
                  <a:pt x="464714" y="1538297"/>
                </a:moveTo>
                <a:lnTo>
                  <a:pt x="95061" y="1675533"/>
                </a:lnTo>
                <a:lnTo>
                  <a:pt x="271449" y="1675533"/>
                </a:lnTo>
                <a:lnTo>
                  <a:pt x="464714" y="1538297"/>
                </a:lnTo>
                <a:close/>
              </a:path>
              <a:path w="1553209" h="1864360">
                <a:moveTo>
                  <a:pt x="356774" y="93598"/>
                </a:moveTo>
                <a:lnTo>
                  <a:pt x="291229" y="93598"/>
                </a:lnTo>
                <a:lnTo>
                  <a:pt x="704748" y="776730"/>
                </a:lnTo>
                <a:lnTo>
                  <a:pt x="573428" y="434339"/>
                </a:lnTo>
                <a:lnTo>
                  <a:pt x="356774" y="935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62696" y="3704974"/>
            <a:ext cx="1240790" cy="666750"/>
          </a:xfrm>
          <a:custGeom>
            <a:avLst/>
            <a:gdLst/>
            <a:ahLst/>
            <a:cxnLst/>
            <a:rect l="l" t="t" r="r" b="b"/>
            <a:pathLst>
              <a:path w="1240790" h="666750">
                <a:moveTo>
                  <a:pt x="246003" y="0"/>
                </a:moveTo>
                <a:lnTo>
                  <a:pt x="212855" y="51307"/>
                </a:lnTo>
                <a:lnTo>
                  <a:pt x="165992" y="149351"/>
                </a:lnTo>
                <a:lnTo>
                  <a:pt x="126748" y="245871"/>
                </a:lnTo>
                <a:lnTo>
                  <a:pt x="108714" y="289559"/>
                </a:lnTo>
                <a:lnTo>
                  <a:pt x="0" y="645488"/>
                </a:lnTo>
                <a:lnTo>
                  <a:pt x="1240432" y="666596"/>
                </a:lnTo>
                <a:lnTo>
                  <a:pt x="645934" y="616837"/>
                </a:lnTo>
                <a:lnTo>
                  <a:pt x="116207" y="550480"/>
                </a:lnTo>
                <a:lnTo>
                  <a:pt x="188725" y="209676"/>
                </a:lnTo>
                <a:lnTo>
                  <a:pt x="246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60654" y="2101856"/>
            <a:ext cx="2168525" cy="855344"/>
          </a:xfrm>
          <a:custGeom>
            <a:avLst/>
            <a:gdLst/>
            <a:ahLst/>
            <a:cxnLst/>
            <a:rect l="l" t="t" r="r" b="b"/>
            <a:pathLst>
              <a:path w="2168525" h="855344">
                <a:moveTo>
                  <a:pt x="116194" y="521842"/>
                </a:moveTo>
                <a:lnTo>
                  <a:pt x="0" y="855089"/>
                </a:lnTo>
                <a:lnTo>
                  <a:pt x="195399" y="767713"/>
                </a:lnTo>
                <a:lnTo>
                  <a:pt x="101106" y="767713"/>
                </a:lnTo>
                <a:lnTo>
                  <a:pt x="116194" y="521842"/>
                </a:lnTo>
                <a:close/>
              </a:path>
              <a:path w="2168525" h="855344">
                <a:moveTo>
                  <a:pt x="2102067" y="0"/>
                </a:moveTo>
                <a:lnTo>
                  <a:pt x="1703660" y="107060"/>
                </a:lnTo>
                <a:lnTo>
                  <a:pt x="935550" y="383158"/>
                </a:lnTo>
                <a:lnTo>
                  <a:pt x="442133" y="601724"/>
                </a:lnTo>
                <a:lnTo>
                  <a:pt x="101106" y="767713"/>
                </a:lnTo>
                <a:lnTo>
                  <a:pt x="195399" y="767713"/>
                </a:lnTo>
                <a:lnTo>
                  <a:pt x="617155" y="579118"/>
                </a:lnTo>
                <a:lnTo>
                  <a:pt x="1537668" y="245871"/>
                </a:lnTo>
                <a:lnTo>
                  <a:pt x="1972270" y="114680"/>
                </a:lnTo>
                <a:lnTo>
                  <a:pt x="2133241" y="114680"/>
                </a:lnTo>
                <a:lnTo>
                  <a:pt x="2102067" y="0"/>
                </a:lnTo>
                <a:close/>
              </a:path>
              <a:path w="2168525" h="855344">
                <a:moveTo>
                  <a:pt x="2159064" y="209676"/>
                </a:moveTo>
                <a:lnTo>
                  <a:pt x="1994877" y="209676"/>
                </a:lnTo>
                <a:lnTo>
                  <a:pt x="1943568" y="405764"/>
                </a:lnTo>
                <a:lnTo>
                  <a:pt x="1776052" y="717929"/>
                </a:lnTo>
                <a:lnTo>
                  <a:pt x="2037168" y="375538"/>
                </a:lnTo>
                <a:lnTo>
                  <a:pt x="2168489" y="244347"/>
                </a:lnTo>
                <a:lnTo>
                  <a:pt x="2159064" y="209676"/>
                </a:lnTo>
                <a:close/>
              </a:path>
              <a:path w="2168525" h="855344">
                <a:moveTo>
                  <a:pt x="2133241" y="114680"/>
                </a:moveTo>
                <a:lnTo>
                  <a:pt x="1972270" y="114680"/>
                </a:lnTo>
                <a:lnTo>
                  <a:pt x="1667465" y="594231"/>
                </a:lnTo>
                <a:lnTo>
                  <a:pt x="1994877" y="209676"/>
                </a:lnTo>
                <a:lnTo>
                  <a:pt x="2159064" y="209676"/>
                </a:lnTo>
                <a:lnTo>
                  <a:pt x="2133241" y="114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80100" y="2572390"/>
            <a:ext cx="1151890" cy="1342390"/>
          </a:xfrm>
          <a:custGeom>
            <a:avLst/>
            <a:gdLst/>
            <a:ahLst/>
            <a:cxnLst/>
            <a:rect l="l" t="t" r="r" b="b"/>
            <a:pathLst>
              <a:path w="1151890" h="1342389">
                <a:moveTo>
                  <a:pt x="789205" y="0"/>
                </a:moveTo>
                <a:lnTo>
                  <a:pt x="303307" y="493140"/>
                </a:lnTo>
                <a:lnTo>
                  <a:pt x="0" y="849120"/>
                </a:lnTo>
                <a:lnTo>
                  <a:pt x="629245" y="1342260"/>
                </a:lnTo>
                <a:lnTo>
                  <a:pt x="768084" y="1290952"/>
                </a:lnTo>
                <a:lnTo>
                  <a:pt x="769160" y="1277363"/>
                </a:lnTo>
                <a:lnTo>
                  <a:pt x="615669" y="1277363"/>
                </a:lnTo>
                <a:lnTo>
                  <a:pt x="93557" y="841500"/>
                </a:lnTo>
                <a:lnTo>
                  <a:pt x="455722" y="413257"/>
                </a:lnTo>
                <a:lnTo>
                  <a:pt x="796749" y="51307"/>
                </a:lnTo>
                <a:lnTo>
                  <a:pt x="891115" y="51307"/>
                </a:lnTo>
                <a:lnTo>
                  <a:pt x="890312" y="43814"/>
                </a:lnTo>
                <a:lnTo>
                  <a:pt x="789205" y="0"/>
                </a:lnTo>
                <a:close/>
              </a:path>
              <a:path w="1151890" h="1342389">
                <a:moveTo>
                  <a:pt x="1122688" y="732915"/>
                </a:moveTo>
                <a:lnTo>
                  <a:pt x="636802" y="913890"/>
                </a:lnTo>
                <a:lnTo>
                  <a:pt x="737896" y="1008886"/>
                </a:lnTo>
                <a:lnTo>
                  <a:pt x="724319" y="1241168"/>
                </a:lnTo>
                <a:lnTo>
                  <a:pt x="615669" y="1277363"/>
                </a:lnTo>
                <a:lnTo>
                  <a:pt x="769160" y="1277363"/>
                </a:lnTo>
                <a:lnTo>
                  <a:pt x="789205" y="1023999"/>
                </a:lnTo>
                <a:lnTo>
                  <a:pt x="928031" y="936496"/>
                </a:lnTo>
                <a:lnTo>
                  <a:pt x="1151365" y="856613"/>
                </a:lnTo>
                <a:lnTo>
                  <a:pt x="1122688" y="732915"/>
                </a:lnTo>
                <a:close/>
              </a:path>
              <a:path w="1151890" h="1342389">
                <a:moveTo>
                  <a:pt x="891115" y="51307"/>
                </a:moveTo>
                <a:lnTo>
                  <a:pt x="796749" y="51307"/>
                </a:lnTo>
                <a:lnTo>
                  <a:pt x="848058" y="101091"/>
                </a:lnTo>
                <a:lnTo>
                  <a:pt x="869178" y="291083"/>
                </a:lnTo>
                <a:lnTo>
                  <a:pt x="912943" y="254888"/>
                </a:lnTo>
                <a:lnTo>
                  <a:pt x="891115" y="513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36916" y="3486280"/>
            <a:ext cx="123825" cy="392430"/>
          </a:xfrm>
          <a:custGeom>
            <a:avLst/>
            <a:gdLst/>
            <a:ahLst/>
            <a:cxnLst/>
            <a:rect l="l" t="t" r="r" b="b"/>
            <a:pathLst>
              <a:path w="123825" h="392429">
                <a:moveTo>
                  <a:pt x="79986" y="0"/>
                </a:moveTo>
                <a:lnTo>
                  <a:pt x="0" y="340867"/>
                </a:lnTo>
                <a:lnTo>
                  <a:pt x="102617" y="392175"/>
                </a:lnTo>
                <a:lnTo>
                  <a:pt x="123738" y="22605"/>
                </a:lnTo>
                <a:lnTo>
                  <a:pt x="79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83709" y="2760984"/>
            <a:ext cx="1080770" cy="871855"/>
          </a:xfrm>
          <a:custGeom>
            <a:avLst/>
            <a:gdLst/>
            <a:ahLst/>
            <a:cxnLst/>
            <a:rect l="l" t="t" r="r" b="b"/>
            <a:pathLst>
              <a:path w="1080770" h="871854">
                <a:moveTo>
                  <a:pt x="362210" y="544320"/>
                </a:moveTo>
                <a:lnTo>
                  <a:pt x="194694" y="559433"/>
                </a:lnTo>
                <a:lnTo>
                  <a:pt x="449715" y="776603"/>
                </a:lnTo>
                <a:lnTo>
                  <a:pt x="565922" y="871599"/>
                </a:lnTo>
                <a:lnTo>
                  <a:pt x="558429" y="624330"/>
                </a:lnTo>
                <a:lnTo>
                  <a:pt x="703212" y="603248"/>
                </a:lnTo>
                <a:lnTo>
                  <a:pt x="1027740" y="603248"/>
                </a:lnTo>
                <a:lnTo>
                  <a:pt x="1005657" y="573022"/>
                </a:lnTo>
                <a:lnTo>
                  <a:pt x="884317" y="573022"/>
                </a:lnTo>
                <a:lnTo>
                  <a:pt x="362210" y="544320"/>
                </a:lnTo>
                <a:close/>
              </a:path>
              <a:path w="1080770" h="871854">
                <a:moveTo>
                  <a:pt x="1027740" y="603248"/>
                </a:moveTo>
                <a:lnTo>
                  <a:pt x="703212" y="603248"/>
                </a:lnTo>
                <a:lnTo>
                  <a:pt x="1080536" y="675511"/>
                </a:lnTo>
                <a:lnTo>
                  <a:pt x="1027740" y="603248"/>
                </a:lnTo>
                <a:close/>
              </a:path>
              <a:path w="1080770" h="871854">
                <a:moveTo>
                  <a:pt x="915283" y="449325"/>
                </a:moveTo>
                <a:lnTo>
                  <a:pt x="253496" y="449325"/>
                </a:lnTo>
                <a:lnTo>
                  <a:pt x="804306" y="500633"/>
                </a:lnTo>
                <a:lnTo>
                  <a:pt x="884317" y="573022"/>
                </a:lnTo>
                <a:lnTo>
                  <a:pt x="1005657" y="573022"/>
                </a:lnTo>
                <a:lnTo>
                  <a:pt x="915283" y="449325"/>
                </a:lnTo>
                <a:close/>
              </a:path>
              <a:path w="1080770" h="871854">
                <a:moveTo>
                  <a:pt x="318394" y="407161"/>
                </a:moveTo>
                <a:lnTo>
                  <a:pt x="0" y="435736"/>
                </a:lnTo>
                <a:lnTo>
                  <a:pt x="43815" y="471931"/>
                </a:lnTo>
                <a:lnTo>
                  <a:pt x="253496" y="449325"/>
                </a:lnTo>
                <a:lnTo>
                  <a:pt x="915283" y="449325"/>
                </a:lnTo>
                <a:lnTo>
                  <a:pt x="910922" y="443356"/>
                </a:lnTo>
                <a:lnTo>
                  <a:pt x="833008" y="443356"/>
                </a:lnTo>
                <a:lnTo>
                  <a:pt x="318394" y="407161"/>
                </a:lnTo>
                <a:close/>
              </a:path>
              <a:path w="1080770" h="871854">
                <a:moveTo>
                  <a:pt x="587004" y="0"/>
                </a:moveTo>
                <a:lnTo>
                  <a:pt x="833008" y="443356"/>
                </a:lnTo>
                <a:lnTo>
                  <a:pt x="910922" y="443356"/>
                </a:lnTo>
                <a:lnTo>
                  <a:pt x="587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70715" y="2696088"/>
            <a:ext cx="494030" cy="740410"/>
          </a:xfrm>
          <a:custGeom>
            <a:avLst/>
            <a:gdLst/>
            <a:ahLst/>
            <a:cxnLst/>
            <a:rect l="l" t="t" r="r" b="b"/>
            <a:pathLst>
              <a:path w="494029" h="740410">
                <a:moveTo>
                  <a:pt x="57405" y="0"/>
                </a:moveTo>
                <a:lnTo>
                  <a:pt x="0" y="64896"/>
                </a:lnTo>
                <a:lnTo>
                  <a:pt x="116207" y="268477"/>
                </a:lnTo>
                <a:lnTo>
                  <a:pt x="398406" y="674114"/>
                </a:lnTo>
                <a:lnTo>
                  <a:pt x="493531" y="740408"/>
                </a:lnTo>
                <a:lnTo>
                  <a:pt x="261116" y="283463"/>
                </a:lnTo>
                <a:lnTo>
                  <a:pt x="165992" y="123697"/>
                </a:lnTo>
                <a:lnTo>
                  <a:pt x="574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40021" y="1948059"/>
            <a:ext cx="659765" cy="560070"/>
          </a:xfrm>
          <a:custGeom>
            <a:avLst/>
            <a:gdLst/>
            <a:ahLst/>
            <a:cxnLst/>
            <a:rect l="l" t="t" r="r" b="b"/>
            <a:pathLst>
              <a:path w="659765" h="560069">
                <a:moveTo>
                  <a:pt x="318394" y="15112"/>
                </a:moveTo>
                <a:lnTo>
                  <a:pt x="217301" y="58800"/>
                </a:lnTo>
                <a:lnTo>
                  <a:pt x="64898" y="152272"/>
                </a:lnTo>
                <a:lnTo>
                  <a:pt x="0" y="559560"/>
                </a:lnTo>
                <a:lnTo>
                  <a:pt x="64898" y="523366"/>
                </a:lnTo>
                <a:lnTo>
                  <a:pt x="43688" y="443356"/>
                </a:lnTo>
                <a:lnTo>
                  <a:pt x="108587" y="312165"/>
                </a:lnTo>
                <a:lnTo>
                  <a:pt x="137289" y="159892"/>
                </a:lnTo>
                <a:lnTo>
                  <a:pt x="289692" y="123697"/>
                </a:lnTo>
                <a:lnTo>
                  <a:pt x="411865" y="123697"/>
                </a:lnTo>
                <a:lnTo>
                  <a:pt x="426981" y="102615"/>
                </a:lnTo>
                <a:lnTo>
                  <a:pt x="578529" y="102615"/>
                </a:lnTo>
                <a:lnTo>
                  <a:pt x="565896" y="80009"/>
                </a:lnTo>
                <a:lnTo>
                  <a:pt x="383293" y="80009"/>
                </a:lnTo>
                <a:lnTo>
                  <a:pt x="318394" y="15112"/>
                </a:lnTo>
                <a:close/>
              </a:path>
              <a:path w="659765" h="560069">
                <a:moveTo>
                  <a:pt x="411865" y="123697"/>
                </a:moveTo>
                <a:lnTo>
                  <a:pt x="289692" y="123697"/>
                </a:lnTo>
                <a:lnTo>
                  <a:pt x="282199" y="298576"/>
                </a:lnTo>
                <a:lnTo>
                  <a:pt x="289692" y="399668"/>
                </a:lnTo>
                <a:lnTo>
                  <a:pt x="325888" y="298576"/>
                </a:lnTo>
                <a:lnTo>
                  <a:pt x="377197" y="260857"/>
                </a:lnTo>
                <a:lnTo>
                  <a:pt x="369703" y="182498"/>
                </a:lnTo>
                <a:lnTo>
                  <a:pt x="411865" y="123697"/>
                </a:lnTo>
                <a:close/>
              </a:path>
              <a:path w="659765" h="560069">
                <a:moveTo>
                  <a:pt x="578529" y="102615"/>
                </a:moveTo>
                <a:lnTo>
                  <a:pt x="426981" y="102615"/>
                </a:lnTo>
                <a:lnTo>
                  <a:pt x="522106" y="131190"/>
                </a:lnTo>
                <a:lnTo>
                  <a:pt x="579384" y="211200"/>
                </a:lnTo>
                <a:lnTo>
                  <a:pt x="499500" y="275970"/>
                </a:lnTo>
                <a:lnTo>
                  <a:pt x="463177" y="378586"/>
                </a:lnTo>
                <a:lnTo>
                  <a:pt x="659396" y="304672"/>
                </a:lnTo>
                <a:lnTo>
                  <a:pt x="659396" y="131190"/>
                </a:lnTo>
                <a:lnTo>
                  <a:pt x="594498" y="131190"/>
                </a:lnTo>
                <a:lnTo>
                  <a:pt x="578529" y="102615"/>
                </a:lnTo>
                <a:close/>
              </a:path>
              <a:path w="659765" h="560069">
                <a:moveTo>
                  <a:pt x="434602" y="0"/>
                </a:moveTo>
                <a:lnTo>
                  <a:pt x="383293" y="80009"/>
                </a:lnTo>
                <a:lnTo>
                  <a:pt x="565896" y="80009"/>
                </a:lnTo>
                <a:lnTo>
                  <a:pt x="558302" y="66420"/>
                </a:lnTo>
                <a:lnTo>
                  <a:pt x="4346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70317" y="4480155"/>
            <a:ext cx="941705" cy="879475"/>
          </a:xfrm>
          <a:custGeom>
            <a:avLst/>
            <a:gdLst/>
            <a:ahLst/>
            <a:cxnLst/>
            <a:rect l="l" t="t" r="r" b="b"/>
            <a:pathLst>
              <a:path w="941704" h="879475">
                <a:moveTo>
                  <a:pt x="930593" y="167398"/>
                </a:moveTo>
                <a:lnTo>
                  <a:pt x="796685" y="167398"/>
                </a:lnTo>
                <a:lnTo>
                  <a:pt x="863108" y="806828"/>
                </a:lnTo>
                <a:lnTo>
                  <a:pt x="941595" y="879216"/>
                </a:lnTo>
                <a:lnTo>
                  <a:pt x="930593" y="167398"/>
                </a:lnTo>
                <a:close/>
              </a:path>
              <a:path w="941704" h="879475">
                <a:moveTo>
                  <a:pt x="928006" y="0"/>
                </a:moveTo>
                <a:lnTo>
                  <a:pt x="238383" y="22618"/>
                </a:lnTo>
                <a:lnTo>
                  <a:pt x="93473" y="51269"/>
                </a:lnTo>
                <a:lnTo>
                  <a:pt x="0" y="500683"/>
                </a:lnTo>
                <a:lnTo>
                  <a:pt x="21082" y="588161"/>
                </a:lnTo>
                <a:lnTo>
                  <a:pt x="196091" y="247332"/>
                </a:lnTo>
                <a:lnTo>
                  <a:pt x="253496" y="182473"/>
                </a:lnTo>
                <a:lnTo>
                  <a:pt x="789940" y="182473"/>
                </a:lnTo>
                <a:lnTo>
                  <a:pt x="796685" y="167398"/>
                </a:lnTo>
                <a:lnTo>
                  <a:pt x="930593" y="167398"/>
                </a:lnTo>
                <a:lnTo>
                  <a:pt x="928006" y="0"/>
                </a:lnTo>
                <a:close/>
              </a:path>
              <a:path w="941704" h="879475">
                <a:moveTo>
                  <a:pt x="789940" y="182473"/>
                </a:moveTo>
                <a:lnTo>
                  <a:pt x="253496" y="182473"/>
                </a:lnTo>
                <a:lnTo>
                  <a:pt x="369703" y="190017"/>
                </a:lnTo>
                <a:lnTo>
                  <a:pt x="630693" y="538390"/>
                </a:lnTo>
                <a:lnTo>
                  <a:pt x="789940" y="1824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489109" y="2993140"/>
            <a:ext cx="624840" cy="1030605"/>
          </a:xfrm>
          <a:custGeom>
            <a:avLst/>
            <a:gdLst/>
            <a:ahLst/>
            <a:cxnLst/>
            <a:rect l="l" t="t" r="r" b="b"/>
            <a:pathLst>
              <a:path w="624840" h="1030604">
                <a:moveTo>
                  <a:pt x="123827" y="957705"/>
                </a:moveTo>
                <a:lnTo>
                  <a:pt x="167516" y="1009013"/>
                </a:lnTo>
                <a:lnTo>
                  <a:pt x="558429" y="1030095"/>
                </a:lnTo>
                <a:lnTo>
                  <a:pt x="520728" y="972818"/>
                </a:lnTo>
                <a:lnTo>
                  <a:pt x="436126" y="972818"/>
                </a:lnTo>
                <a:lnTo>
                  <a:pt x="123827" y="957705"/>
                </a:lnTo>
                <a:close/>
              </a:path>
              <a:path w="624840" h="1030604">
                <a:moveTo>
                  <a:pt x="572421" y="80009"/>
                </a:moveTo>
                <a:lnTo>
                  <a:pt x="478417" y="80009"/>
                </a:lnTo>
                <a:lnTo>
                  <a:pt x="261116" y="523366"/>
                </a:lnTo>
                <a:lnTo>
                  <a:pt x="167516" y="565529"/>
                </a:lnTo>
                <a:lnTo>
                  <a:pt x="436126" y="972818"/>
                </a:lnTo>
                <a:lnTo>
                  <a:pt x="520728" y="972818"/>
                </a:lnTo>
                <a:lnTo>
                  <a:pt x="291343" y="624330"/>
                </a:lnTo>
                <a:lnTo>
                  <a:pt x="464828" y="312165"/>
                </a:lnTo>
                <a:lnTo>
                  <a:pt x="624724" y="152399"/>
                </a:lnTo>
                <a:lnTo>
                  <a:pt x="572421" y="80009"/>
                </a:lnTo>
                <a:close/>
              </a:path>
              <a:path w="624840" h="1030604">
                <a:moveTo>
                  <a:pt x="514613" y="0"/>
                </a:moveTo>
                <a:lnTo>
                  <a:pt x="0" y="144779"/>
                </a:lnTo>
                <a:lnTo>
                  <a:pt x="36322" y="232282"/>
                </a:lnTo>
                <a:lnTo>
                  <a:pt x="175136" y="152399"/>
                </a:lnTo>
                <a:lnTo>
                  <a:pt x="478417" y="80009"/>
                </a:lnTo>
                <a:lnTo>
                  <a:pt x="572421" y="80009"/>
                </a:lnTo>
                <a:lnTo>
                  <a:pt x="514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697982" y="3530095"/>
            <a:ext cx="443865" cy="661035"/>
          </a:xfrm>
          <a:custGeom>
            <a:avLst/>
            <a:gdLst/>
            <a:ahLst/>
            <a:cxnLst/>
            <a:rect l="l" t="t" r="r" b="b"/>
            <a:pathLst>
              <a:path w="443865" h="661035">
                <a:moveTo>
                  <a:pt x="211255" y="0"/>
                </a:moveTo>
                <a:lnTo>
                  <a:pt x="0" y="413130"/>
                </a:lnTo>
                <a:lnTo>
                  <a:pt x="203711" y="660513"/>
                </a:lnTo>
                <a:lnTo>
                  <a:pt x="232376" y="609230"/>
                </a:lnTo>
                <a:lnTo>
                  <a:pt x="58840" y="399668"/>
                </a:lnTo>
                <a:lnTo>
                  <a:pt x="211255" y="66293"/>
                </a:lnTo>
                <a:lnTo>
                  <a:pt x="311314" y="66293"/>
                </a:lnTo>
                <a:lnTo>
                  <a:pt x="304805" y="28574"/>
                </a:lnTo>
                <a:lnTo>
                  <a:pt x="211255" y="0"/>
                </a:lnTo>
                <a:close/>
              </a:path>
              <a:path w="443865" h="661035">
                <a:moveTo>
                  <a:pt x="311314" y="66293"/>
                </a:moveTo>
                <a:lnTo>
                  <a:pt x="211255" y="66293"/>
                </a:lnTo>
                <a:lnTo>
                  <a:pt x="261053" y="188467"/>
                </a:lnTo>
                <a:lnTo>
                  <a:pt x="407423" y="152272"/>
                </a:lnTo>
                <a:lnTo>
                  <a:pt x="423835" y="116077"/>
                </a:lnTo>
                <a:lnTo>
                  <a:pt x="319906" y="116077"/>
                </a:lnTo>
                <a:lnTo>
                  <a:pt x="311314" y="66293"/>
                </a:lnTo>
                <a:close/>
              </a:path>
              <a:path w="443865" h="661035">
                <a:moveTo>
                  <a:pt x="443644" y="72389"/>
                </a:moveTo>
                <a:lnTo>
                  <a:pt x="319906" y="116077"/>
                </a:lnTo>
                <a:lnTo>
                  <a:pt x="423835" y="116077"/>
                </a:lnTo>
                <a:lnTo>
                  <a:pt x="443644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057555" y="4273551"/>
            <a:ext cx="182629" cy="1673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28443" y="2558801"/>
            <a:ext cx="159908" cy="1885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917824" y="2616205"/>
            <a:ext cx="317500" cy="571500"/>
          </a:xfrm>
          <a:custGeom>
            <a:avLst/>
            <a:gdLst/>
            <a:ahLst/>
            <a:cxnLst/>
            <a:rect l="l" t="t" r="r" b="b"/>
            <a:pathLst>
              <a:path w="317500" h="571500">
                <a:moveTo>
                  <a:pt x="133115" y="183895"/>
                </a:moveTo>
                <a:lnTo>
                  <a:pt x="90534" y="183895"/>
                </a:lnTo>
                <a:lnTo>
                  <a:pt x="90534" y="383031"/>
                </a:lnTo>
                <a:lnTo>
                  <a:pt x="117700" y="444880"/>
                </a:lnTo>
                <a:lnTo>
                  <a:pt x="179576" y="490092"/>
                </a:lnTo>
                <a:lnTo>
                  <a:pt x="187120" y="571498"/>
                </a:lnTo>
                <a:lnTo>
                  <a:pt x="290080" y="455421"/>
                </a:lnTo>
                <a:lnTo>
                  <a:pt x="229373" y="455421"/>
                </a:lnTo>
                <a:lnTo>
                  <a:pt x="152410" y="405637"/>
                </a:lnTo>
                <a:lnTo>
                  <a:pt x="137322" y="280415"/>
                </a:lnTo>
                <a:lnTo>
                  <a:pt x="133115" y="183895"/>
                </a:lnTo>
                <a:close/>
              </a:path>
              <a:path w="317500" h="571500">
                <a:moveTo>
                  <a:pt x="256527" y="375411"/>
                </a:moveTo>
                <a:lnTo>
                  <a:pt x="229373" y="455421"/>
                </a:lnTo>
                <a:lnTo>
                  <a:pt x="290080" y="455421"/>
                </a:lnTo>
                <a:lnTo>
                  <a:pt x="316891" y="425195"/>
                </a:lnTo>
                <a:lnTo>
                  <a:pt x="256527" y="375411"/>
                </a:lnTo>
                <a:close/>
              </a:path>
              <a:path w="317500" h="571500">
                <a:moveTo>
                  <a:pt x="190130" y="0"/>
                </a:moveTo>
                <a:lnTo>
                  <a:pt x="141843" y="0"/>
                </a:lnTo>
                <a:lnTo>
                  <a:pt x="110156" y="7492"/>
                </a:lnTo>
                <a:lnTo>
                  <a:pt x="79977" y="42163"/>
                </a:lnTo>
                <a:lnTo>
                  <a:pt x="67905" y="107060"/>
                </a:lnTo>
                <a:lnTo>
                  <a:pt x="18107" y="171830"/>
                </a:lnTo>
                <a:lnTo>
                  <a:pt x="0" y="253364"/>
                </a:lnTo>
                <a:lnTo>
                  <a:pt x="3017" y="290956"/>
                </a:lnTo>
                <a:lnTo>
                  <a:pt x="60360" y="206501"/>
                </a:lnTo>
                <a:lnTo>
                  <a:pt x="90534" y="183895"/>
                </a:lnTo>
                <a:lnTo>
                  <a:pt x="133115" y="183895"/>
                </a:lnTo>
                <a:lnTo>
                  <a:pt x="132788" y="176402"/>
                </a:lnTo>
                <a:lnTo>
                  <a:pt x="164475" y="141731"/>
                </a:lnTo>
                <a:lnTo>
                  <a:pt x="139677" y="111505"/>
                </a:lnTo>
                <a:lnTo>
                  <a:pt x="99590" y="111505"/>
                </a:lnTo>
                <a:lnTo>
                  <a:pt x="122234" y="39115"/>
                </a:lnTo>
                <a:lnTo>
                  <a:pt x="206552" y="39115"/>
                </a:lnTo>
                <a:lnTo>
                  <a:pt x="190130" y="0"/>
                </a:lnTo>
                <a:close/>
              </a:path>
              <a:path w="317500" h="571500">
                <a:moveTo>
                  <a:pt x="129778" y="99440"/>
                </a:moveTo>
                <a:lnTo>
                  <a:pt x="99590" y="111505"/>
                </a:lnTo>
                <a:lnTo>
                  <a:pt x="139677" y="111505"/>
                </a:lnTo>
                <a:lnTo>
                  <a:pt x="129778" y="99440"/>
                </a:lnTo>
                <a:close/>
              </a:path>
              <a:path w="317500" h="571500">
                <a:moveTo>
                  <a:pt x="206552" y="39115"/>
                </a:moveTo>
                <a:lnTo>
                  <a:pt x="159954" y="39115"/>
                </a:lnTo>
                <a:lnTo>
                  <a:pt x="187120" y="69341"/>
                </a:lnTo>
                <a:lnTo>
                  <a:pt x="209752" y="46735"/>
                </a:lnTo>
                <a:lnTo>
                  <a:pt x="206552" y="391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85323" y="2662941"/>
            <a:ext cx="234315" cy="368300"/>
          </a:xfrm>
          <a:custGeom>
            <a:avLst/>
            <a:gdLst/>
            <a:ahLst/>
            <a:cxnLst/>
            <a:rect l="l" t="t" r="r" b="b"/>
            <a:pathLst>
              <a:path w="234314" h="368300">
                <a:moveTo>
                  <a:pt x="42253" y="0"/>
                </a:moveTo>
                <a:lnTo>
                  <a:pt x="19621" y="22605"/>
                </a:lnTo>
                <a:lnTo>
                  <a:pt x="0" y="60324"/>
                </a:lnTo>
                <a:lnTo>
                  <a:pt x="19621" y="125094"/>
                </a:lnTo>
                <a:lnTo>
                  <a:pt x="46774" y="244220"/>
                </a:lnTo>
                <a:lnTo>
                  <a:pt x="57341" y="325754"/>
                </a:lnTo>
                <a:lnTo>
                  <a:pt x="92051" y="367918"/>
                </a:lnTo>
                <a:lnTo>
                  <a:pt x="111660" y="333247"/>
                </a:lnTo>
                <a:lnTo>
                  <a:pt x="76963" y="221614"/>
                </a:lnTo>
                <a:lnTo>
                  <a:pt x="46774" y="91947"/>
                </a:lnTo>
                <a:lnTo>
                  <a:pt x="69419" y="52704"/>
                </a:lnTo>
                <a:lnTo>
                  <a:pt x="139126" y="52704"/>
                </a:lnTo>
                <a:lnTo>
                  <a:pt x="107139" y="15112"/>
                </a:lnTo>
                <a:lnTo>
                  <a:pt x="42253" y="0"/>
                </a:lnTo>
                <a:close/>
              </a:path>
              <a:path w="234314" h="368300">
                <a:moveTo>
                  <a:pt x="139126" y="52704"/>
                </a:moveTo>
                <a:lnTo>
                  <a:pt x="69419" y="52704"/>
                </a:lnTo>
                <a:lnTo>
                  <a:pt x="107139" y="67817"/>
                </a:lnTo>
                <a:lnTo>
                  <a:pt x="141848" y="137159"/>
                </a:lnTo>
                <a:lnTo>
                  <a:pt x="176558" y="241299"/>
                </a:lnTo>
                <a:lnTo>
                  <a:pt x="179568" y="340740"/>
                </a:lnTo>
                <a:lnTo>
                  <a:pt x="233900" y="294004"/>
                </a:lnTo>
                <a:lnTo>
                  <a:pt x="191646" y="182498"/>
                </a:lnTo>
                <a:lnTo>
                  <a:pt x="149392" y="64769"/>
                </a:lnTo>
                <a:lnTo>
                  <a:pt x="139126" y="52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050062" y="3673351"/>
            <a:ext cx="152402" cy="2141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00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342" y="728217"/>
            <a:ext cx="743945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/>
              <a:t>ITSGA</a:t>
            </a:r>
            <a:r>
              <a:rPr lang="es-AR" sz="1800" b="1" dirty="0"/>
              <a:t> (Acciones Genéricas de Estrategia en Tecnologías de Información)</a:t>
            </a:r>
            <a:r>
              <a:rPr lang="es-AR" dirty="0"/>
              <a:t> </a:t>
            </a: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936142" y="1791122"/>
            <a:ext cx="6072505" cy="301621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75920" indent="-363220">
              <a:lnSpc>
                <a:spcPct val="100000"/>
              </a:lnSpc>
              <a:spcBef>
                <a:spcPts val="960"/>
              </a:spcBef>
              <a:buClr>
                <a:srgbClr val="FF6600"/>
              </a:buClr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lang="es-AR" sz="2400" b="1" spc="-5" dirty="0">
                <a:latin typeface="Garamond"/>
                <a:cs typeface="Garamond"/>
              </a:rPr>
              <a:t>Acciones </a:t>
            </a:r>
            <a:r>
              <a:rPr sz="2400" b="1" spc="-5">
                <a:latin typeface="Garamond"/>
                <a:cs typeface="Garamond"/>
              </a:rPr>
              <a:t>Relacionadas </a:t>
            </a:r>
            <a:r>
              <a:rPr sz="2400" b="1" dirty="0">
                <a:latin typeface="Garamond"/>
                <a:cs typeface="Garamond"/>
              </a:rPr>
              <a:t>con </a:t>
            </a:r>
            <a:r>
              <a:rPr sz="2400" b="1">
                <a:latin typeface="Garamond"/>
                <a:cs typeface="Garamond"/>
              </a:rPr>
              <a:t>el</a:t>
            </a:r>
            <a:r>
              <a:rPr sz="2400" b="1" spc="20">
                <a:latin typeface="Garamond"/>
                <a:cs typeface="Garamond"/>
              </a:rPr>
              <a:t> </a:t>
            </a:r>
            <a:r>
              <a:rPr lang="es-AR" sz="2400" b="1" spc="-5" dirty="0">
                <a:latin typeface="Garamond"/>
                <a:cs typeface="Garamond"/>
              </a:rPr>
              <a:t>P</a:t>
            </a:r>
            <a:r>
              <a:rPr sz="2400" b="1" spc="-5">
                <a:latin typeface="Garamond"/>
                <a:cs typeface="Garamond"/>
              </a:rPr>
              <a:t>roducto</a:t>
            </a:r>
            <a:endParaRPr sz="2400" b="1">
              <a:latin typeface="Garamond"/>
              <a:cs typeface="Garamond"/>
            </a:endParaRPr>
          </a:p>
          <a:p>
            <a:pPr marL="1155700" marR="45085" lvl="1" indent="-229235">
              <a:lnSpc>
                <a:spcPct val="100000"/>
              </a:lnSpc>
              <a:spcBef>
                <a:spcPts val="645"/>
              </a:spcBef>
              <a:buClr>
                <a:srgbClr val="FF6600"/>
              </a:buClr>
              <a:buChar char="o"/>
              <a:tabLst>
                <a:tab pos="1156335" algn="l"/>
              </a:tabLst>
            </a:pPr>
            <a:r>
              <a:rPr sz="2400" spc="-5" dirty="0">
                <a:latin typeface="Garamond"/>
                <a:cs typeface="Garamond"/>
              </a:rPr>
              <a:t>Incrementar </a:t>
            </a:r>
            <a:r>
              <a:rPr sz="2400" dirty="0">
                <a:latin typeface="Garamond"/>
                <a:cs typeface="Garamond"/>
              </a:rPr>
              <a:t>el </a:t>
            </a:r>
            <a:r>
              <a:rPr sz="2400" spc="-10" dirty="0">
                <a:latin typeface="Garamond"/>
                <a:cs typeface="Garamond"/>
              </a:rPr>
              <a:t>contenido </a:t>
            </a:r>
            <a:r>
              <a:rPr sz="2400" dirty="0">
                <a:latin typeface="Garamond"/>
                <a:cs typeface="Garamond"/>
              </a:rPr>
              <a:t>de </a:t>
            </a:r>
            <a:r>
              <a:rPr sz="2400" spc="-5" dirty="0">
                <a:latin typeface="Garamond"/>
                <a:cs typeface="Garamond"/>
              </a:rPr>
              <a:t>información  </a:t>
            </a:r>
            <a:r>
              <a:rPr sz="2400" dirty="0">
                <a:latin typeface="Garamond"/>
                <a:cs typeface="Garamond"/>
              </a:rPr>
              <a:t>del</a:t>
            </a:r>
            <a:r>
              <a:rPr sz="2400" spc="-20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producto</a:t>
            </a:r>
            <a:endParaRPr sz="2400">
              <a:latin typeface="Garamond"/>
              <a:cs typeface="Garamond"/>
            </a:endParaRPr>
          </a:p>
          <a:p>
            <a:pPr marL="1155700" lvl="1" indent="-229235">
              <a:lnSpc>
                <a:spcPct val="100000"/>
              </a:lnSpc>
              <a:spcBef>
                <a:spcPts val="580"/>
              </a:spcBef>
              <a:buClr>
                <a:srgbClr val="FF6600"/>
              </a:buClr>
              <a:buChar char="o"/>
              <a:tabLst>
                <a:tab pos="1156335" algn="l"/>
              </a:tabLst>
            </a:pPr>
            <a:r>
              <a:rPr sz="2400" spc="-5" dirty="0">
                <a:latin typeface="Garamond"/>
                <a:cs typeface="Garamond"/>
              </a:rPr>
              <a:t>Personalizar </a:t>
            </a:r>
            <a:r>
              <a:rPr sz="2400" dirty="0">
                <a:latin typeface="Garamond"/>
                <a:cs typeface="Garamond"/>
              </a:rPr>
              <a:t>el</a:t>
            </a:r>
            <a:r>
              <a:rPr sz="2400" spc="-20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producto</a:t>
            </a:r>
            <a:endParaRPr sz="2400">
              <a:latin typeface="Garamond"/>
              <a:cs typeface="Garamond"/>
            </a:endParaRPr>
          </a:p>
          <a:p>
            <a:pPr marL="1155700" marR="5080" lvl="1" indent="-229235">
              <a:lnSpc>
                <a:spcPct val="100000"/>
              </a:lnSpc>
              <a:spcBef>
                <a:spcPts val="575"/>
              </a:spcBef>
              <a:buClr>
                <a:srgbClr val="FF6600"/>
              </a:buClr>
              <a:buChar char="o"/>
              <a:tabLst>
                <a:tab pos="1156335" algn="l"/>
              </a:tabLst>
            </a:pPr>
            <a:r>
              <a:rPr sz="2400" spc="-5" dirty="0">
                <a:latin typeface="Garamond"/>
                <a:cs typeface="Garamond"/>
              </a:rPr>
              <a:t>Crear nuevos productos </a:t>
            </a:r>
            <a:r>
              <a:rPr sz="2400" dirty="0">
                <a:latin typeface="Garamond"/>
                <a:cs typeface="Garamond"/>
              </a:rPr>
              <a:t>(a </a:t>
            </a:r>
            <a:r>
              <a:rPr sz="2400" spc="-5" dirty="0">
                <a:latin typeface="Garamond"/>
                <a:cs typeface="Garamond"/>
              </a:rPr>
              <a:t>partir </a:t>
            </a:r>
            <a:r>
              <a:rPr sz="2400" dirty="0">
                <a:latin typeface="Garamond"/>
                <a:cs typeface="Garamond"/>
              </a:rPr>
              <a:t>de datos  de </a:t>
            </a:r>
            <a:r>
              <a:rPr sz="2400" spc="-5" dirty="0">
                <a:latin typeface="Garamond"/>
                <a:cs typeface="Garamond"/>
              </a:rPr>
              <a:t>venta </a:t>
            </a:r>
            <a:r>
              <a:rPr sz="2400" dirty="0">
                <a:latin typeface="Garamond"/>
                <a:cs typeface="Garamond"/>
              </a:rPr>
              <a:t>de</a:t>
            </a:r>
            <a:r>
              <a:rPr sz="2400" spc="-15" dirty="0">
                <a:latin typeface="Garamond"/>
                <a:cs typeface="Garamond"/>
              </a:rPr>
              <a:t> </a:t>
            </a:r>
            <a:r>
              <a:rPr sz="2400" spc="-10" dirty="0">
                <a:latin typeface="Garamond"/>
                <a:cs typeface="Garamond"/>
              </a:rPr>
              <a:t>otros)</a:t>
            </a:r>
            <a:endParaRPr sz="2400">
              <a:latin typeface="Garamond"/>
              <a:cs typeface="Garamond"/>
            </a:endParaRPr>
          </a:p>
          <a:p>
            <a:pPr marL="1155700" lvl="1" indent="-229235">
              <a:lnSpc>
                <a:spcPct val="100000"/>
              </a:lnSpc>
              <a:spcBef>
                <a:spcPts val="580"/>
              </a:spcBef>
              <a:buClr>
                <a:srgbClr val="FF6600"/>
              </a:buClr>
              <a:buChar char="o"/>
              <a:tabLst>
                <a:tab pos="1156335" algn="l"/>
              </a:tabLst>
            </a:pPr>
            <a:r>
              <a:rPr sz="2400" spc="-5" dirty="0">
                <a:latin typeface="Garamond"/>
                <a:cs typeface="Garamond"/>
              </a:rPr>
              <a:t>Combinar</a:t>
            </a:r>
            <a:r>
              <a:rPr sz="2400" spc="-20" dirty="0">
                <a:latin typeface="Garamond"/>
                <a:cs typeface="Garamond"/>
              </a:rPr>
              <a:t> </a:t>
            </a:r>
            <a:r>
              <a:rPr sz="2400" spc="-10" dirty="0">
                <a:latin typeface="Garamond"/>
                <a:cs typeface="Garamond"/>
              </a:rPr>
              <a:t>productos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50935" y="3053436"/>
            <a:ext cx="582930" cy="523875"/>
          </a:xfrm>
          <a:custGeom>
            <a:avLst/>
            <a:gdLst/>
            <a:ahLst/>
            <a:cxnLst/>
            <a:rect l="l" t="t" r="r" b="b"/>
            <a:pathLst>
              <a:path w="582929" h="523875">
                <a:moveTo>
                  <a:pt x="161468" y="0"/>
                </a:moveTo>
                <a:lnTo>
                  <a:pt x="66391" y="25657"/>
                </a:lnTo>
                <a:lnTo>
                  <a:pt x="0" y="182522"/>
                </a:lnTo>
                <a:lnTo>
                  <a:pt x="3012" y="325797"/>
                </a:lnTo>
                <a:lnTo>
                  <a:pt x="58855" y="461577"/>
                </a:lnTo>
                <a:lnTo>
                  <a:pt x="164493" y="523435"/>
                </a:lnTo>
                <a:lnTo>
                  <a:pt x="418025" y="443414"/>
                </a:lnTo>
                <a:lnTo>
                  <a:pt x="582518" y="123714"/>
                </a:lnTo>
                <a:lnTo>
                  <a:pt x="161468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81905" y="2810581"/>
            <a:ext cx="967740" cy="469265"/>
          </a:xfrm>
          <a:custGeom>
            <a:avLst/>
            <a:gdLst/>
            <a:ahLst/>
            <a:cxnLst/>
            <a:rect l="l" t="t" r="r" b="b"/>
            <a:pathLst>
              <a:path w="967740" h="469264">
                <a:moveTo>
                  <a:pt x="22636" y="235361"/>
                </a:moveTo>
                <a:lnTo>
                  <a:pt x="0" y="289597"/>
                </a:lnTo>
                <a:lnTo>
                  <a:pt x="138844" y="432872"/>
                </a:lnTo>
                <a:lnTo>
                  <a:pt x="184114" y="469071"/>
                </a:lnTo>
                <a:lnTo>
                  <a:pt x="245994" y="304712"/>
                </a:lnTo>
                <a:lnTo>
                  <a:pt x="297301" y="250476"/>
                </a:lnTo>
                <a:lnTo>
                  <a:pt x="893405" y="250476"/>
                </a:lnTo>
                <a:lnTo>
                  <a:pt x="901821" y="245903"/>
                </a:lnTo>
                <a:lnTo>
                  <a:pt x="102624" y="245903"/>
                </a:lnTo>
                <a:lnTo>
                  <a:pt x="22636" y="235361"/>
                </a:lnTo>
                <a:close/>
              </a:path>
              <a:path w="967740" h="469264">
                <a:moveTo>
                  <a:pt x="893405" y="250476"/>
                </a:moveTo>
                <a:lnTo>
                  <a:pt x="297301" y="250476"/>
                </a:lnTo>
                <a:lnTo>
                  <a:pt x="369742" y="345484"/>
                </a:lnTo>
                <a:lnTo>
                  <a:pt x="510088" y="432872"/>
                </a:lnTo>
                <a:lnTo>
                  <a:pt x="662507" y="447987"/>
                </a:lnTo>
                <a:lnTo>
                  <a:pt x="816439" y="352978"/>
                </a:lnTo>
                <a:lnTo>
                  <a:pt x="893405" y="250476"/>
                </a:lnTo>
                <a:close/>
              </a:path>
              <a:path w="967740" h="469264">
                <a:moveTo>
                  <a:pt x="670057" y="0"/>
                </a:moveTo>
                <a:lnTo>
                  <a:pt x="556870" y="70875"/>
                </a:lnTo>
                <a:lnTo>
                  <a:pt x="425573" y="184046"/>
                </a:lnTo>
                <a:lnTo>
                  <a:pt x="315411" y="227740"/>
                </a:lnTo>
                <a:lnTo>
                  <a:pt x="261080" y="227740"/>
                </a:lnTo>
                <a:lnTo>
                  <a:pt x="102624" y="245903"/>
                </a:lnTo>
                <a:lnTo>
                  <a:pt x="901821" y="245903"/>
                </a:lnTo>
                <a:lnTo>
                  <a:pt x="962835" y="212752"/>
                </a:lnTo>
                <a:lnTo>
                  <a:pt x="963712" y="202210"/>
                </a:lnTo>
                <a:lnTo>
                  <a:pt x="659495" y="202210"/>
                </a:lnTo>
                <a:lnTo>
                  <a:pt x="710802" y="81544"/>
                </a:lnTo>
                <a:lnTo>
                  <a:pt x="703253" y="7620"/>
                </a:lnTo>
                <a:lnTo>
                  <a:pt x="670057" y="0"/>
                </a:lnTo>
                <a:close/>
              </a:path>
              <a:path w="967740" h="469264">
                <a:moveTo>
                  <a:pt x="816439" y="150895"/>
                </a:moveTo>
                <a:lnTo>
                  <a:pt x="700240" y="202210"/>
                </a:lnTo>
                <a:lnTo>
                  <a:pt x="963712" y="202210"/>
                </a:lnTo>
                <a:lnTo>
                  <a:pt x="967359" y="158389"/>
                </a:lnTo>
                <a:lnTo>
                  <a:pt x="816439" y="150895"/>
                </a:lnTo>
                <a:close/>
              </a:path>
            </a:pathLst>
          </a:custGeom>
          <a:solidFill>
            <a:srgbClr val="9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23363" y="5952385"/>
            <a:ext cx="1690370" cy="188595"/>
          </a:xfrm>
          <a:custGeom>
            <a:avLst/>
            <a:gdLst/>
            <a:ahLst/>
            <a:cxnLst/>
            <a:rect l="l" t="t" r="r" b="b"/>
            <a:pathLst>
              <a:path w="1690370" h="188595">
                <a:moveTo>
                  <a:pt x="1329491" y="0"/>
                </a:moveTo>
                <a:lnTo>
                  <a:pt x="0" y="0"/>
                </a:lnTo>
                <a:lnTo>
                  <a:pt x="188640" y="173457"/>
                </a:lnTo>
                <a:lnTo>
                  <a:pt x="1690301" y="188540"/>
                </a:lnTo>
                <a:lnTo>
                  <a:pt x="1329491" y="0"/>
                </a:lnTo>
                <a:close/>
              </a:path>
            </a:pathLst>
          </a:custGeom>
          <a:solidFill>
            <a:srgbClr val="D7F1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23048" y="2994628"/>
            <a:ext cx="104130" cy="119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62286" y="3044418"/>
            <a:ext cx="339725" cy="424180"/>
          </a:xfrm>
          <a:custGeom>
            <a:avLst/>
            <a:gdLst/>
            <a:ahLst/>
            <a:cxnLst/>
            <a:rect l="l" t="t" r="r" b="b"/>
            <a:pathLst>
              <a:path w="339725" h="424179">
                <a:moveTo>
                  <a:pt x="339554" y="0"/>
                </a:moveTo>
                <a:lnTo>
                  <a:pt x="288248" y="15114"/>
                </a:lnTo>
                <a:lnTo>
                  <a:pt x="294285" y="79893"/>
                </a:lnTo>
                <a:lnTo>
                  <a:pt x="283711" y="114568"/>
                </a:lnTo>
                <a:lnTo>
                  <a:pt x="238441" y="149371"/>
                </a:lnTo>
                <a:lnTo>
                  <a:pt x="169025" y="214149"/>
                </a:lnTo>
                <a:lnTo>
                  <a:pt x="84511" y="253397"/>
                </a:lnTo>
                <a:lnTo>
                  <a:pt x="30182" y="313730"/>
                </a:lnTo>
                <a:lnTo>
                  <a:pt x="0" y="363521"/>
                </a:lnTo>
                <a:lnTo>
                  <a:pt x="4526" y="404166"/>
                </a:lnTo>
                <a:lnTo>
                  <a:pt x="39237" y="423854"/>
                </a:lnTo>
                <a:lnTo>
                  <a:pt x="79984" y="413311"/>
                </a:lnTo>
                <a:lnTo>
                  <a:pt x="114693" y="348406"/>
                </a:lnTo>
                <a:lnTo>
                  <a:pt x="164500" y="274482"/>
                </a:lnTo>
                <a:lnTo>
                  <a:pt x="209770" y="233837"/>
                </a:lnTo>
                <a:lnTo>
                  <a:pt x="268625" y="194589"/>
                </a:lnTo>
                <a:lnTo>
                  <a:pt x="313895" y="158389"/>
                </a:lnTo>
                <a:lnTo>
                  <a:pt x="339554" y="108599"/>
                </a:lnTo>
                <a:lnTo>
                  <a:pt x="339554" y="0"/>
                </a:lnTo>
                <a:close/>
              </a:path>
            </a:pathLst>
          </a:custGeom>
          <a:solidFill>
            <a:srgbClr val="FFD9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30912" y="3107799"/>
            <a:ext cx="1043305" cy="879475"/>
          </a:xfrm>
          <a:custGeom>
            <a:avLst/>
            <a:gdLst/>
            <a:ahLst/>
            <a:cxnLst/>
            <a:rect l="l" t="t" r="r" b="b"/>
            <a:pathLst>
              <a:path w="1043304" h="879475">
                <a:moveTo>
                  <a:pt x="0" y="395148"/>
                </a:moveTo>
                <a:lnTo>
                  <a:pt x="4524" y="449384"/>
                </a:lnTo>
                <a:lnTo>
                  <a:pt x="90551" y="505271"/>
                </a:lnTo>
                <a:lnTo>
                  <a:pt x="190152" y="613870"/>
                </a:lnTo>
                <a:lnTo>
                  <a:pt x="289753" y="689191"/>
                </a:lnTo>
                <a:lnTo>
                  <a:pt x="404452" y="749524"/>
                </a:lnTo>
                <a:lnTo>
                  <a:pt x="493491" y="814429"/>
                </a:lnTo>
                <a:lnTo>
                  <a:pt x="549322" y="879335"/>
                </a:lnTo>
                <a:lnTo>
                  <a:pt x="588567" y="873238"/>
                </a:lnTo>
                <a:lnTo>
                  <a:pt x="593092" y="754096"/>
                </a:lnTo>
                <a:lnTo>
                  <a:pt x="534236" y="693764"/>
                </a:lnTo>
                <a:lnTo>
                  <a:pt x="523675" y="604725"/>
                </a:lnTo>
                <a:lnTo>
                  <a:pt x="508577" y="514289"/>
                </a:lnTo>
                <a:lnTo>
                  <a:pt x="482930" y="449384"/>
                </a:lnTo>
                <a:lnTo>
                  <a:pt x="705810" y="449384"/>
                </a:lnTo>
                <a:lnTo>
                  <a:pt x="783244" y="440366"/>
                </a:lnTo>
                <a:lnTo>
                  <a:pt x="833007" y="405690"/>
                </a:lnTo>
                <a:lnTo>
                  <a:pt x="99600" y="405690"/>
                </a:lnTo>
                <a:lnTo>
                  <a:pt x="0" y="395148"/>
                </a:lnTo>
                <a:close/>
              </a:path>
              <a:path w="1043304" h="879475">
                <a:moveTo>
                  <a:pt x="705810" y="449384"/>
                </a:moveTo>
                <a:lnTo>
                  <a:pt x="482930" y="449384"/>
                </a:lnTo>
                <a:lnTo>
                  <a:pt x="653460" y="455481"/>
                </a:lnTo>
                <a:lnTo>
                  <a:pt x="705810" y="449384"/>
                </a:lnTo>
                <a:close/>
              </a:path>
              <a:path w="1043304" h="879475">
                <a:moveTo>
                  <a:pt x="1039897" y="390575"/>
                </a:moveTo>
                <a:lnTo>
                  <a:pt x="947737" y="390575"/>
                </a:lnTo>
                <a:lnTo>
                  <a:pt x="1012604" y="444938"/>
                </a:lnTo>
                <a:lnTo>
                  <a:pt x="1042852" y="399593"/>
                </a:lnTo>
                <a:lnTo>
                  <a:pt x="1039897" y="390575"/>
                </a:lnTo>
                <a:close/>
              </a:path>
              <a:path w="1043304" h="879475">
                <a:moveTo>
                  <a:pt x="571969" y="0"/>
                </a:moveTo>
                <a:lnTo>
                  <a:pt x="549322" y="43693"/>
                </a:lnTo>
                <a:lnTo>
                  <a:pt x="505565" y="61857"/>
                </a:lnTo>
                <a:lnTo>
                  <a:pt x="472356" y="102502"/>
                </a:lnTo>
                <a:lnTo>
                  <a:pt x="418038" y="128159"/>
                </a:lnTo>
                <a:lnTo>
                  <a:pt x="408976" y="174901"/>
                </a:lnTo>
                <a:lnTo>
                  <a:pt x="328998" y="295567"/>
                </a:lnTo>
                <a:lnTo>
                  <a:pt x="233922" y="375587"/>
                </a:lnTo>
                <a:lnTo>
                  <a:pt x="99600" y="405690"/>
                </a:lnTo>
                <a:lnTo>
                  <a:pt x="833007" y="405690"/>
                </a:lnTo>
                <a:lnTo>
                  <a:pt x="848137" y="395148"/>
                </a:lnTo>
                <a:lnTo>
                  <a:pt x="947737" y="390575"/>
                </a:lnTo>
                <a:lnTo>
                  <a:pt x="1039897" y="390575"/>
                </a:lnTo>
                <a:lnTo>
                  <a:pt x="1021628" y="334815"/>
                </a:lnTo>
                <a:lnTo>
                  <a:pt x="962836" y="276006"/>
                </a:lnTo>
                <a:lnTo>
                  <a:pt x="882845" y="245776"/>
                </a:lnTo>
                <a:lnTo>
                  <a:pt x="837576" y="174901"/>
                </a:lnTo>
                <a:lnTo>
                  <a:pt x="787769" y="159786"/>
                </a:lnTo>
                <a:lnTo>
                  <a:pt x="742499" y="110123"/>
                </a:lnTo>
                <a:lnTo>
                  <a:pt x="668545" y="81417"/>
                </a:lnTo>
                <a:lnTo>
                  <a:pt x="614214" y="81417"/>
                </a:lnTo>
                <a:lnTo>
                  <a:pt x="568945" y="45217"/>
                </a:lnTo>
                <a:lnTo>
                  <a:pt x="571969" y="0"/>
                </a:lnTo>
                <a:close/>
              </a:path>
            </a:pathLst>
          </a:custGeom>
          <a:solidFill>
            <a:srgbClr val="8B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71258" y="4196712"/>
            <a:ext cx="587375" cy="1890395"/>
          </a:xfrm>
          <a:custGeom>
            <a:avLst/>
            <a:gdLst/>
            <a:ahLst/>
            <a:cxnLst/>
            <a:rect l="l" t="t" r="r" b="b"/>
            <a:pathLst>
              <a:path w="587375" h="1890395">
                <a:moveTo>
                  <a:pt x="537261" y="0"/>
                </a:moveTo>
                <a:lnTo>
                  <a:pt x="493491" y="218722"/>
                </a:lnTo>
                <a:lnTo>
                  <a:pt x="443685" y="378636"/>
                </a:lnTo>
                <a:lnTo>
                  <a:pt x="387854" y="553537"/>
                </a:lnTo>
                <a:lnTo>
                  <a:pt x="322961" y="752661"/>
                </a:lnTo>
                <a:lnTo>
                  <a:pt x="268630" y="856739"/>
                </a:lnTo>
                <a:lnTo>
                  <a:pt x="229398" y="1046781"/>
                </a:lnTo>
                <a:lnTo>
                  <a:pt x="188652" y="1245879"/>
                </a:lnTo>
                <a:lnTo>
                  <a:pt x="144882" y="1426865"/>
                </a:lnTo>
                <a:lnTo>
                  <a:pt x="84515" y="1600319"/>
                </a:lnTo>
                <a:lnTo>
                  <a:pt x="49806" y="1720984"/>
                </a:lnTo>
                <a:lnTo>
                  <a:pt x="0" y="1820527"/>
                </a:lnTo>
                <a:lnTo>
                  <a:pt x="34721" y="1889914"/>
                </a:lnTo>
                <a:lnTo>
                  <a:pt x="99613" y="1736074"/>
                </a:lnTo>
                <a:lnTo>
                  <a:pt x="119223" y="1625963"/>
                </a:lnTo>
                <a:lnTo>
                  <a:pt x="179591" y="1481164"/>
                </a:lnTo>
                <a:lnTo>
                  <a:pt x="208262" y="1362010"/>
                </a:lnTo>
                <a:lnTo>
                  <a:pt x="238446" y="1202134"/>
                </a:lnTo>
                <a:lnTo>
                  <a:pt x="264106" y="1107113"/>
                </a:lnTo>
                <a:lnTo>
                  <a:pt x="338047" y="852217"/>
                </a:lnTo>
                <a:lnTo>
                  <a:pt x="398415" y="668233"/>
                </a:lnTo>
                <a:lnTo>
                  <a:pt x="452746" y="532453"/>
                </a:lnTo>
                <a:lnTo>
                  <a:pt x="487454" y="363521"/>
                </a:lnTo>
                <a:lnTo>
                  <a:pt x="502553" y="333418"/>
                </a:lnTo>
                <a:lnTo>
                  <a:pt x="528200" y="324273"/>
                </a:lnTo>
                <a:lnTo>
                  <a:pt x="517638" y="279055"/>
                </a:lnTo>
                <a:lnTo>
                  <a:pt x="532724" y="229264"/>
                </a:lnTo>
                <a:lnTo>
                  <a:pt x="562908" y="104153"/>
                </a:lnTo>
                <a:lnTo>
                  <a:pt x="587055" y="19687"/>
                </a:lnTo>
                <a:lnTo>
                  <a:pt x="537261" y="0"/>
                </a:lnTo>
                <a:close/>
              </a:path>
            </a:pathLst>
          </a:custGeom>
          <a:solidFill>
            <a:srgbClr val="D2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96603" y="4175627"/>
            <a:ext cx="593090" cy="1846580"/>
          </a:xfrm>
          <a:custGeom>
            <a:avLst/>
            <a:gdLst/>
            <a:ahLst/>
            <a:cxnLst/>
            <a:rect l="l" t="t" r="r" b="b"/>
            <a:pathLst>
              <a:path w="593090" h="1846579">
                <a:moveTo>
                  <a:pt x="547810" y="0"/>
                </a:moveTo>
                <a:lnTo>
                  <a:pt x="528200" y="105550"/>
                </a:lnTo>
                <a:lnTo>
                  <a:pt x="448209" y="345357"/>
                </a:lnTo>
                <a:lnTo>
                  <a:pt x="398402" y="529404"/>
                </a:lnTo>
                <a:lnTo>
                  <a:pt x="313900" y="778280"/>
                </a:lnTo>
                <a:lnTo>
                  <a:pt x="244470" y="968323"/>
                </a:lnTo>
                <a:lnTo>
                  <a:pt x="159968" y="1282041"/>
                </a:lnTo>
                <a:lnTo>
                  <a:pt x="75453" y="1567104"/>
                </a:lnTo>
                <a:lnTo>
                  <a:pt x="0" y="1785813"/>
                </a:lnTo>
                <a:lnTo>
                  <a:pt x="49793" y="1846146"/>
                </a:lnTo>
                <a:lnTo>
                  <a:pt x="79977" y="1736036"/>
                </a:lnTo>
                <a:lnTo>
                  <a:pt x="134309" y="1526382"/>
                </a:lnTo>
                <a:lnTo>
                  <a:pt x="190152" y="1337852"/>
                </a:lnTo>
                <a:lnTo>
                  <a:pt x="229385" y="1177976"/>
                </a:lnTo>
                <a:lnTo>
                  <a:pt x="268618" y="1048254"/>
                </a:lnTo>
                <a:lnTo>
                  <a:pt x="304838" y="983399"/>
                </a:lnTo>
                <a:lnTo>
                  <a:pt x="339547" y="849168"/>
                </a:lnTo>
                <a:lnTo>
                  <a:pt x="393878" y="678776"/>
                </a:lnTo>
                <a:lnTo>
                  <a:pt x="428586" y="568652"/>
                </a:lnTo>
                <a:lnTo>
                  <a:pt x="498016" y="374063"/>
                </a:lnTo>
                <a:lnTo>
                  <a:pt x="573469" y="150768"/>
                </a:lnTo>
                <a:lnTo>
                  <a:pt x="593092" y="10542"/>
                </a:lnTo>
                <a:lnTo>
                  <a:pt x="547810" y="0"/>
                </a:lnTo>
                <a:close/>
              </a:path>
            </a:pathLst>
          </a:custGeom>
          <a:solidFill>
            <a:srgbClr val="D2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35365" y="2729163"/>
            <a:ext cx="93563" cy="114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26388" y="2914734"/>
            <a:ext cx="104125" cy="1597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35121" y="3006694"/>
            <a:ext cx="238760" cy="256540"/>
          </a:xfrm>
          <a:custGeom>
            <a:avLst/>
            <a:gdLst/>
            <a:ahLst/>
            <a:cxnLst/>
            <a:rect l="l" t="t" r="r" b="b"/>
            <a:pathLst>
              <a:path w="238759" h="256539">
                <a:moveTo>
                  <a:pt x="96521" y="85990"/>
                </a:moveTo>
                <a:lnTo>
                  <a:pt x="57347" y="85990"/>
                </a:lnTo>
                <a:lnTo>
                  <a:pt x="67911" y="102629"/>
                </a:lnTo>
                <a:lnTo>
                  <a:pt x="107149" y="149371"/>
                </a:lnTo>
                <a:lnTo>
                  <a:pt x="167518" y="209704"/>
                </a:lnTo>
                <a:lnTo>
                  <a:pt x="220337" y="256446"/>
                </a:lnTo>
                <a:lnTo>
                  <a:pt x="238447" y="235361"/>
                </a:lnTo>
                <a:lnTo>
                  <a:pt x="194677" y="206655"/>
                </a:lnTo>
                <a:lnTo>
                  <a:pt x="155444" y="159913"/>
                </a:lnTo>
                <a:lnTo>
                  <a:pt x="113185" y="107074"/>
                </a:lnTo>
                <a:lnTo>
                  <a:pt x="96521" y="85990"/>
                </a:lnTo>
                <a:close/>
              </a:path>
              <a:path w="238759" h="256539">
                <a:moveTo>
                  <a:pt x="0" y="0"/>
                </a:moveTo>
                <a:lnTo>
                  <a:pt x="3018" y="31627"/>
                </a:lnTo>
                <a:lnTo>
                  <a:pt x="21128" y="64905"/>
                </a:lnTo>
                <a:lnTo>
                  <a:pt x="13582" y="78496"/>
                </a:lnTo>
                <a:lnTo>
                  <a:pt x="3018" y="96532"/>
                </a:lnTo>
                <a:lnTo>
                  <a:pt x="36219" y="96532"/>
                </a:lnTo>
                <a:lnTo>
                  <a:pt x="57347" y="85990"/>
                </a:lnTo>
                <a:lnTo>
                  <a:pt x="96521" y="85990"/>
                </a:lnTo>
                <a:lnTo>
                  <a:pt x="67911" y="49790"/>
                </a:lnTo>
                <a:lnTo>
                  <a:pt x="28673" y="74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66813" y="2765363"/>
            <a:ext cx="746125" cy="312420"/>
          </a:xfrm>
          <a:custGeom>
            <a:avLst/>
            <a:gdLst/>
            <a:ahLst/>
            <a:cxnLst/>
            <a:rect l="l" t="t" r="r" b="b"/>
            <a:pathLst>
              <a:path w="746125" h="312419">
                <a:moveTo>
                  <a:pt x="0" y="291121"/>
                </a:moveTo>
                <a:lnTo>
                  <a:pt x="15091" y="309158"/>
                </a:lnTo>
                <a:lnTo>
                  <a:pt x="78475" y="312206"/>
                </a:lnTo>
                <a:lnTo>
                  <a:pt x="156948" y="312206"/>
                </a:lnTo>
                <a:lnTo>
                  <a:pt x="217316" y="301664"/>
                </a:lnTo>
                <a:lnTo>
                  <a:pt x="383322" y="301664"/>
                </a:lnTo>
                <a:lnTo>
                  <a:pt x="395123" y="294170"/>
                </a:lnTo>
                <a:lnTo>
                  <a:pt x="64893" y="294170"/>
                </a:lnTo>
                <a:lnTo>
                  <a:pt x="0" y="291121"/>
                </a:lnTo>
                <a:close/>
              </a:path>
              <a:path w="746125" h="312419">
                <a:moveTo>
                  <a:pt x="383322" y="301664"/>
                </a:moveTo>
                <a:lnTo>
                  <a:pt x="217316" y="301664"/>
                </a:lnTo>
                <a:lnTo>
                  <a:pt x="277684" y="306236"/>
                </a:lnTo>
                <a:lnTo>
                  <a:pt x="341064" y="312206"/>
                </a:lnTo>
                <a:lnTo>
                  <a:pt x="383322" y="301664"/>
                </a:lnTo>
                <a:close/>
              </a:path>
              <a:path w="746125" h="312419">
                <a:moveTo>
                  <a:pt x="298807" y="262416"/>
                </a:moveTo>
                <a:lnTo>
                  <a:pt x="256549" y="272958"/>
                </a:lnTo>
                <a:lnTo>
                  <a:pt x="138838" y="294170"/>
                </a:lnTo>
                <a:lnTo>
                  <a:pt x="395123" y="294170"/>
                </a:lnTo>
                <a:lnTo>
                  <a:pt x="421327" y="277531"/>
                </a:lnTo>
                <a:lnTo>
                  <a:pt x="372761" y="277531"/>
                </a:lnTo>
                <a:lnTo>
                  <a:pt x="330503" y="272958"/>
                </a:lnTo>
                <a:lnTo>
                  <a:pt x="298807" y="262416"/>
                </a:lnTo>
                <a:close/>
              </a:path>
              <a:path w="746125" h="312419">
                <a:moveTo>
                  <a:pt x="719857" y="0"/>
                </a:moveTo>
                <a:lnTo>
                  <a:pt x="719857" y="31754"/>
                </a:lnTo>
                <a:lnTo>
                  <a:pt x="695710" y="52838"/>
                </a:lnTo>
                <a:lnTo>
                  <a:pt x="648928" y="67826"/>
                </a:lnTo>
                <a:lnTo>
                  <a:pt x="611195" y="102629"/>
                </a:lnTo>
                <a:lnTo>
                  <a:pt x="567437" y="135780"/>
                </a:lnTo>
                <a:lnTo>
                  <a:pt x="507070" y="177950"/>
                </a:lnTo>
                <a:lnTo>
                  <a:pt x="454251" y="227740"/>
                </a:lnTo>
                <a:lnTo>
                  <a:pt x="411993" y="256446"/>
                </a:lnTo>
                <a:lnTo>
                  <a:pt x="372761" y="277531"/>
                </a:lnTo>
                <a:lnTo>
                  <a:pt x="421327" y="277531"/>
                </a:lnTo>
                <a:lnTo>
                  <a:pt x="433128" y="270037"/>
                </a:lnTo>
                <a:lnTo>
                  <a:pt x="475373" y="245903"/>
                </a:lnTo>
                <a:lnTo>
                  <a:pt x="522155" y="196113"/>
                </a:lnTo>
                <a:lnTo>
                  <a:pt x="577999" y="156865"/>
                </a:lnTo>
                <a:lnTo>
                  <a:pt x="638367" y="107074"/>
                </a:lnTo>
                <a:lnTo>
                  <a:pt x="682136" y="78496"/>
                </a:lnTo>
                <a:lnTo>
                  <a:pt x="724381" y="64905"/>
                </a:lnTo>
                <a:lnTo>
                  <a:pt x="745516" y="18163"/>
                </a:lnTo>
                <a:lnTo>
                  <a:pt x="719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71342" y="3053436"/>
            <a:ext cx="323215" cy="404495"/>
          </a:xfrm>
          <a:custGeom>
            <a:avLst/>
            <a:gdLst/>
            <a:ahLst/>
            <a:cxnLst/>
            <a:rect l="l" t="t" r="r" b="b"/>
            <a:pathLst>
              <a:path w="323215" h="404495">
                <a:moveTo>
                  <a:pt x="286729" y="0"/>
                </a:moveTo>
                <a:lnTo>
                  <a:pt x="297303" y="73923"/>
                </a:lnTo>
                <a:lnTo>
                  <a:pt x="279193" y="120665"/>
                </a:lnTo>
                <a:lnTo>
                  <a:pt x="244484" y="152419"/>
                </a:lnTo>
                <a:lnTo>
                  <a:pt x="197690" y="188619"/>
                </a:lnTo>
                <a:lnTo>
                  <a:pt x="147896" y="212752"/>
                </a:lnTo>
                <a:lnTo>
                  <a:pt x="92052" y="248952"/>
                </a:lnTo>
                <a:lnTo>
                  <a:pt x="45273" y="283627"/>
                </a:lnTo>
                <a:lnTo>
                  <a:pt x="16599" y="333418"/>
                </a:lnTo>
                <a:lnTo>
                  <a:pt x="0" y="365045"/>
                </a:lnTo>
                <a:lnTo>
                  <a:pt x="13582" y="396672"/>
                </a:lnTo>
                <a:lnTo>
                  <a:pt x="48291" y="404293"/>
                </a:lnTo>
                <a:lnTo>
                  <a:pt x="52818" y="348406"/>
                </a:lnTo>
                <a:lnTo>
                  <a:pt x="70929" y="304712"/>
                </a:lnTo>
                <a:lnTo>
                  <a:pt x="105638" y="276006"/>
                </a:lnTo>
                <a:lnTo>
                  <a:pt x="155445" y="241331"/>
                </a:lnTo>
                <a:lnTo>
                  <a:pt x="208264" y="209704"/>
                </a:lnTo>
                <a:lnTo>
                  <a:pt x="252021" y="176552"/>
                </a:lnTo>
                <a:lnTo>
                  <a:pt x="297303" y="134256"/>
                </a:lnTo>
                <a:lnTo>
                  <a:pt x="318426" y="81417"/>
                </a:lnTo>
                <a:lnTo>
                  <a:pt x="322950" y="21084"/>
                </a:lnTo>
                <a:lnTo>
                  <a:pt x="286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9911" y="2741230"/>
            <a:ext cx="160020" cy="351790"/>
          </a:xfrm>
          <a:custGeom>
            <a:avLst/>
            <a:gdLst/>
            <a:ahLst/>
            <a:cxnLst/>
            <a:rect l="l" t="t" r="r" b="b"/>
            <a:pathLst>
              <a:path w="160020" h="351789">
                <a:moveTo>
                  <a:pt x="102612" y="0"/>
                </a:moveTo>
                <a:lnTo>
                  <a:pt x="89039" y="31754"/>
                </a:lnTo>
                <a:lnTo>
                  <a:pt x="95063" y="70875"/>
                </a:lnTo>
                <a:lnTo>
                  <a:pt x="99600" y="138829"/>
                </a:lnTo>
                <a:lnTo>
                  <a:pt x="84502" y="197637"/>
                </a:lnTo>
                <a:lnTo>
                  <a:pt x="63379" y="247428"/>
                </a:lnTo>
                <a:lnTo>
                  <a:pt x="34708" y="304712"/>
                </a:lnTo>
                <a:lnTo>
                  <a:pt x="0" y="351454"/>
                </a:lnTo>
                <a:lnTo>
                  <a:pt x="28671" y="351454"/>
                </a:lnTo>
                <a:lnTo>
                  <a:pt x="70929" y="291121"/>
                </a:lnTo>
                <a:lnTo>
                  <a:pt x="99600" y="209704"/>
                </a:lnTo>
                <a:lnTo>
                  <a:pt x="120723" y="159913"/>
                </a:lnTo>
                <a:lnTo>
                  <a:pt x="123747" y="89038"/>
                </a:lnTo>
                <a:lnTo>
                  <a:pt x="116198" y="49790"/>
                </a:lnTo>
                <a:lnTo>
                  <a:pt x="123747" y="24133"/>
                </a:lnTo>
                <a:lnTo>
                  <a:pt x="156345" y="24133"/>
                </a:lnTo>
                <a:lnTo>
                  <a:pt x="131284" y="3048"/>
                </a:lnTo>
                <a:lnTo>
                  <a:pt x="102612" y="0"/>
                </a:lnTo>
                <a:close/>
              </a:path>
              <a:path w="160020" h="351789">
                <a:moveTo>
                  <a:pt x="156345" y="24133"/>
                </a:moveTo>
                <a:lnTo>
                  <a:pt x="123747" y="24133"/>
                </a:lnTo>
                <a:lnTo>
                  <a:pt x="152419" y="52838"/>
                </a:lnTo>
                <a:lnTo>
                  <a:pt x="159968" y="27181"/>
                </a:lnTo>
                <a:lnTo>
                  <a:pt x="156345" y="241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22492" y="3198235"/>
            <a:ext cx="436245" cy="340995"/>
          </a:xfrm>
          <a:custGeom>
            <a:avLst/>
            <a:gdLst/>
            <a:ahLst/>
            <a:cxnLst/>
            <a:rect l="l" t="t" r="r" b="b"/>
            <a:pathLst>
              <a:path w="436245" h="340995">
                <a:moveTo>
                  <a:pt x="365219" y="196113"/>
                </a:moveTo>
                <a:lnTo>
                  <a:pt x="301826" y="196113"/>
                </a:lnTo>
                <a:lnTo>
                  <a:pt x="347109" y="220246"/>
                </a:lnTo>
                <a:lnTo>
                  <a:pt x="365219" y="251873"/>
                </a:lnTo>
                <a:lnTo>
                  <a:pt x="365219" y="295694"/>
                </a:lnTo>
                <a:lnTo>
                  <a:pt x="383278" y="324273"/>
                </a:lnTo>
                <a:lnTo>
                  <a:pt x="422549" y="340912"/>
                </a:lnTo>
                <a:lnTo>
                  <a:pt x="436148" y="309158"/>
                </a:lnTo>
                <a:lnTo>
                  <a:pt x="428650" y="274482"/>
                </a:lnTo>
                <a:lnTo>
                  <a:pt x="412001" y="238282"/>
                </a:lnTo>
                <a:lnTo>
                  <a:pt x="365219" y="196113"/>
                </a:lnTo>
                <a:close/>
              </a:path>
              <a:path w="436245" h="340995">
                <a:moveTo>
                  <a:pt x="60367" y="0"/>
                </a:moveTo>
                <a:lnTo>
                  <a:pt x="0" y="0"/>
                </a:lnTo>
                <a:lnTo>
                  <a:pt x="7549" y="21084"/>
                </a:lnTo>
                <a:lnTo>
                  <a:pt x="45282" y="28705"/>
                </a:lnTo>
                <a:lnTo>
                  <a:pt x="95076" y="49790"/>
                </a:lnTo>
                <a:lnTo>
                  <a:pt x="162993" y="92086"/>
                </a:lnTo>
                <a:lnTo>
                  <a:pt x="212787" y="128286"/>
                </a:lnTo>
                <a:lnTo>
                  <a:pt x="247495" y="164486"/>
                </a:lnTo>
                <a:lnTo>
                  <a:pt x="270143" y="199161"/>
                </a:lnTo>
                <a:lnTo>
                  <a:pt x="301826" y="196113"/>
                </a:lnTo>
                <a:lnTo>
                  <a:pt x="365219" y="196113"/>
                </a:lnTo>
                <a:lnTo>
                  <a:pt x="330498" y="177950"/>
                </a:lnTo>
                <a:lnTo>
                  <a:pt x="283716" y="170456"/>
                </a:lnTo>
                <a:lnTo>
                  <a:pt x="262594" y="131208"/>
                </a:lnTo>
                <a:lnTo>
                  <a:pt x="233922" y="96532"/>
                </a:lnTo>
                <a:lnTo>
                  <a:pt x="205250" y="92086"/>
                </a:lnTo>
                <a:lnTo>
                  <a:pt x="176566" y="57284"/>
                </a:lnTo>
                <a:lnTo>
                  <a:pt x="131297" y="18163"/>
                </a:lnTo>
                <a:lnTo>
                  <a:pt x="60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39973" y="2922228"/>
            <a:ext cx="70929" cy="131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95487" y="3258568"/>
            <a:ext cx="178081" cy="1991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69032" y="3297816"/>
            <a:ext cx="646430" cy="678815"/>
          </a:xfrm>
          <a:custGeom>
            <a:avLst/>
            <a:gdLst/>
            <a:ahLst/>
            <a:cxnLst/>
            <a:rect l="l" t="t" r="r" b="b"/>
            <a:pathLst>
              <a:path w="646429" h="678814">
                <a:moveTo>
                  <a:pt x="0" y="0"/>
                </a:moveTo>
                <a:lnTo>
                  <a:pt x="0" y="91959"/>
                </a:lnTo>
                <a:lnTo>
                  <a:pt x="18110" y="149371"/>
                </a:lnTo>
                <a:lnTo>
                  <a:pt x="46794" y="199034"/>
                </a:lnTo>
                <a:lnTo>
                  <a:pt x="99613" y="269910"/>
                </a:lnTo>
                <a:lnTo>
                  <a:pt x="156956" y="301664"/>
                </a:lnTo>
                <a:lnTo>
                  <a:pt x="206763" y="334815"/>
                </a:lnTo>
                <a:lnTo>
                  <a:pt x="227885" y="361997"/>
                </a:lnTo>
                <a:lnTo>
                  <a:pt x="249008" y="398196"/>
                </a:lnTo>
                <a:lnTo>
                  <a:pt x="283729" y="437444"/>
                </a:lnTo>
                <a:lnTo>
                  <a:pt x="333523" y="472120"/>
                </a:lnTo>
                <a:lnTo>
                  <a:pt x="383329" y="508320"/>
                </a:lnTo>
                <a:lnTo>
                  <a:pt x="443697" y="536898"/>
                </a:lnTo>
                <a:lnTo>
                  <a:pt x="504052" y="568652"/>
                </a:lnTo>
                <a:lnTo>
                  <a:pt x="550847" y="600279"/>
                </a:lnTo>
                <a:lnTo>
                  <a:pt x="614227" y="678776"/>
                </a:lnTo>
                <a:lnTo>
                  <a:pt x="638374" y="675727"/>
                </a:lnTo>
                <a:lnTo>
                  <a:pt x="643301" y="650070"/>
                </a:lnTo>
                <a:lnTo>
                  <a:pt x="621776" y="650070"/>
                </a:lnTo>
                <a:lnTo>
                  <a:pt x="611202" y="618443"/>
                </a:lnTo>
                <a:lnTo>
                  <a:pt x="582531" y="582243"/>
                </a:lnTo>
                <a:lnTo>
                  <a:pt x="550847" y="558110"/>
                </a:lnTo>
                <a:lnTo>
                  <a:pt x="485942" y="532453"/>
                </a:lnTo>
                <a:lnTo>
                  <a:pt x="433123" y="505271"/>
                </a:lnTo>
                <a:lnTo>
                  <a:pt x="383329" y="476565"/>
                </a:lnTo>
                <a:lnTo>
                  <a:pt x="327486" y="440366"/>
                </a:lnTo>
                <a:lnTo>
                  <a:pt x="280704" y="401245"/>
                </a:lnTo>
                <a:lnTo>
                  <a:pt x="252032" y="351454"/>
                </a:lnTo>
                <a:lnTo>
                  <a:pt x="241471" y="316779"/>
                </a:lnTo>
                <a:lnTo>
                  <a:pt x="212800" y="301664"/>
                </a:lnTo>
                <a:lnTo>
                  <a:pt x="149407" y="259367"/>
                </a:lnTo>
                <a:lnTo>
                  <a:pt x="135834" y="220246"/>
                </a:lnTo>
                <a:lnTo>
                  <a:pt x="102625" y="209577"/>
                </a:lnTo>
                <a:lnTo>
                  <a:pt x="67917" y="170456"/>
                </a:lnTo>
                <a:lnTo>
                  <a:pt x="39245" y="125238"/>
                </a:lnTo>
                <a:lnTo>
                  <a:pt x="31696" y="67826"/>
                </a:lnTo>
                <a:lnTo>
                  <a:pt x="25659" y="7493"/>
                </a:lnTo>
                <a:lnTo>
                  <a:pt x="0" y="0"/>
                </a:lnTo>
                <a:close/>
              </a:path>
              <a:path w="646429" h="678814">
                <a:moveTo>
                  <a:pt x="645911" y="636479"/>
                </a:moveTo>
                <a:lnTo>
                  <a:pt x="621776" y="650070"/>
                </a:lnTo>
                <a:lnTo>
                  <a:pt x="643301" y="650070"/>
                </a:lnTo>
                <a:lnTo>
                  <a:pt x="645911" y="636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54974" y="3462175"/>
            <a:ext cx="551180" cy="504190"/>
          </a:xfrm>
          <a:custGeom>
            <a:avLst/>
            <a:gdLst/>
            <a:ahLst/>
            <a:cxnLst/>
            <a:rect l="l" t="t" r="r" b="b"/>
            <a:pathLst>
              <a:path w="551179" h="504189">
                <a:moveTo>
                  <a:pt x="404452" y="3048"/>
                </a:moveTo>
                <a:lnTo>
                  <a:pt x="369743" y="31754"/>
                </a:lnTo>
                <a:lnTo>
                  <a:pt x="306363" y="45217"/>
                </a:lnTo>
                <a:lnTo>
                  <a:pt x="230910" y="55887"/>
                </a:lnTo>
                <a:lnTo>
                  <a:pt x="49806" y="55887"/>
                </a:lnTo>
                <a:lnTo>
                  <a:pt x="0" y="63381"/>
                </a:lnTo>
                <a:lnTo>
                  <a:pt x="10573" y="102629"/>
                </a:lnTo>
                <a:lnTo>
                  <a:pt x="31696" y="147847"/>
                </a:lnTo>
                <a:lnTo>
                  <a:pt x="46794" y="202083"/>
                </a:lnTo>
                <a:lnTo>
                  <a:pt x="60367" y="244379"/>
                </a:lnTo>
                <a:lnTo>
                  <a:pt x="67917" y="294170"/>
                </a:lnTo>
                <a:lnTo>
                  <a:pt x="67917" y="336339"/>
                </a:lnTo>
                <a:lnTo>
                  <a:pt x="75466" y="365045"/>
                </a:lnTo>
                <a:lnTo>
                  <a:pt x="102625" y="389178"/>
                </a:lnTo>
                <a:lnTo>
                  <a:pt x="125260" y="414835"/>
                </a:lnTo>
                <a:lnTo>
                  <a:pt x="135834" y="503747"/>
                </a:lnTo>
                <a:lnTo>
                  <a:pt x="149407" y="493205"/>
                </a:lnTo>
                <a:lnTo>
                  <a:pt x="152432" y="446463"/>
                </a:lnTo>
                <a:lnTo>
                  <a:pt x="149407" y="396672"/>
                </a:lnTo>
                <a:lnTo>
                  <a:pt x="114699" y="361997"/>
                </a:lnTo>
                <a:lnTo>
                  <a:pt x="96588" y="322748"/>
                </a:lnTo>
                <a:lnTo>
                  <a:pt x="89039" y="247428"/>
                </a:lnTo>
                <a:lnTo>
                  <a:pt x="75466" y="176552"/>
                </a:lnTo>
                <a:lnTo>
                  <a:pt x="46794" y="120665"/>
                </a:lnTo>
                <a:lnTo>
                  <a:pt x="36220" y="87514"/>
                </a:lnTo>
                <a:lnTo>
                  <a:pt x="89039" y="84465"/>
                </a:lnTo>
                <a:lnTo>
                  <a:pt x="230910" y="84465"/>
                </a:lnTo>
                <a:lnTo>
                  <a:pt x="319937" y="73923"/>
                </a:lnTo>
                <a:lnTo>
                  <a:pt x="383329" y="60332"/>
                </a:lnTo>
                <a:lnTo>
                  <a:pt x="422562" y="34675"/>
                </a:lnTo>
                <a:lnTo>
                  <a:pt x="482930" y="31754"/>
                </a:lnTo>
                <a:lnTo>
                  <a:pt x="550796" y="31754"/>
                </a:lnTo>
                <a:lnTo>
                  <a:pt x="550796" y="6096"/>
                </a:lnTo>
                <a:lnTo>
                  <a:pt x="469344" y="6096"/>
                </a:lnTo>
                <a:lnTo>
                  <a:pt x="404452" y="3048"/>
                </a:lnTo>
                <a:close/>
              </a:path>
              <a:path w="551179" h="504189">
                <a:moveTo>
                  <a:pt x="230910" y="84465"/>
                </a:moveTo>
                <a:lnTo>
                  <a:pt x="89039" y="84465"/>
                </a:lnTo>
                <a:lnTo>
                  <a:pt x="149407" y="92086"/>
                </a:lnTo>
                <a:lnTo>
                  <a:pt x="230910" y="84465"/>
                </a:lnTo>
                <a:close/>
              </a:path>
              <a:path w="551179" h="504189">
                <a:moveTo>
                  <a:pt x="550796" y="0"/>
                </a:moveTo>
                <a:lnTo>
                  <a:pt x="469344" y="6096"/>
                </a:lnTo>
                <a:lnTo>
                  <a:pt x="550796" y="6096"/>
                </a:lnTo>
                <a:lnTo>
                  <a:pt x="550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52761" y="5964451"/>
            <a:ext cx="1041400" cy="133350"/>
          </a:xfrm>
          <a:custGeom>
            <a:avLst/>
            <a:gdLst/>
            <a:ahLst/>
            <a:cxnLst/>
            <a:rect l="l" t="t" r="r" b="b"/>
            <a:pathLst>
              <a:path w="1041400" h="133350">
                <a:moveTo>
                  <a:pt x="1037960" y="66366"/>
                </a:moveTo>
                <a:lnTo>
                  <a:pt x="104125" y="66366"/>
                </a:lnTo>
                <a:lnTo>
                  <a:pt x="226360" y="76921"/>
                </a:lnTo>
                <a:lnTo>
                  <a:pt x="359169" y="99550"/>
                </a:lnTo>
                <a:lnTo>
                  <a:pt x="538761" y="114633"/>
                </a:lnTo>
                <a:lnTo>
                  <a:pt x="648923" y="128207"/>
                </a:lnTo>
                <a:lnTo>
                  <a:pt x="733438" y="132733"/>
                </a:lnTo>
                <a:lnTo>
                  <a:pt x="837525" y="104076"/>
                </a:lnTo>
                <a:lnTo>
                  <a:pt x="917592" y="95026"/>
                </a:lnTo>
                <a:lnTo>
                  <a:pt x="1017103" y="95026"/>
                </a:lnTo>
                <a:lnTo>
                  <a:pt x="1037960" y="66366"/>
                </a:lnTo>
                <a:close/>
              </a:path>
              <a:path w="1041400" h="133350">
                <a:moveTo>
                  <a:pt x="128272" y="10567"/>
                </a:moveTo>
                <a:lnTo>
                  <a:pt x="28671" y="24133"/>
                </a:lnTo>
                <a:lnTo>
                  <a:pt x="0" y="37711"/>
                </a:lnTo>
                <a:lnTo>
                  <a:pt x="13573" y="70887"/>
                </a:lnTo>
                <a:lnTo>
                  <a:pt x="104125" y="66366"/>
                </a:lnTo>
                <a:lnTo>
                  <a:pt x="1037960" y="66366"/>
                </a:lnTo>
                <a:lnTo>
                  <a:pt x="1041251" y="61844"/>
                </a:lnTo>
                <a:lnTo>
                  <a:pt x="983933" y="43744"/>
                </a:lnTo>
                <a:lnTo>
                  <a:pt x="851123" y="37711"/>
                </a:lnTo>
                <a:lnTo>
                  <a:pt x="772740" y="28667"/>
                </a:lnTo>
                <a:lnTo>
                  <a:pt x="330498" y="28667"/>
                </a:lnTo>
                <a:lnTo>
                  <a:pt x="217311" y="24133"/>
                </a:lnTo>
                <a:lnTo>
                  <a:pt x="128272" y="10567"/>
                </a:lnTo>
                <a:close/>
              </a:path>
              <a:path w="1041400" h="133350">
                <a:moveTo>
                  <a:pt x="638361" y="0"/>
                </a:moveTo>
                <a:lnTo>
                  <a:pt x="571957" y="0"/>
                </a:lnTo>
                <a:lnTo>
                  <a:pt x="458770" y="24133"/>
                </a:lnTo>
                <a:lnTo>
                  <a:pt x="330498" y="28667"/>
                </a:lnTo>
                <a:lnTo>
                  <a:pt x="772740" y="28667"/>
                </a:lnTo>
                <a:lnTo>
                  <a:pt x="733438" y="24133"/>
                </a:lnTo>
                <a:lnTo>
                  <a:pt x="6383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45925" y="4284226"/>
            <a:ext cx="279400" cy="38100"/>
          </a:xfrm>
          <a:custGeom>
            <a:avLst/>
            <a:gdLst/>
            <a:ahLst/>
            <a:cxnLst/>
            <a:rect l="l" t="t" r="r" b="b"/>
            <a:pathLst>
              <a:path w="279400" h="38100">
                <a:moveTo>
                  <a:pt x="0" y="0"/>
                </a:moveTo>
                <a:lnTo>
                  <a:pt x="0" y="33151"/>
                </a:lnTo>
                <a:lnTo>
                  <a:pt x="95076" y="37723"/>
                </a:lnTo>
                <a:lnTo>
                  <a:pt x="181091" y="28705"/>
                </a:lnTo>
                <a:lnTo>
                  <a:pt x="256557" y="28705"/>
                </a:lnTo>
                <a:lnTo>
                  <a:pt x="275586" y="4572"/>
                </a:lnTo>
                <a:lnTo>
                  <a:pt x="86014" y="4572"/>
                </a:lnTo>
                <a:lnTo>
                  <a:pt x="0" y="0"/>
                </a:lnTo>
                <a:close/>
              </a:path>
              <a:path w="279400" h="38100">
                <a:moveTo>
                  <a:pt x="279192" y="0"/>
                </a:moveTo>
                <a:lnTo>
                  <a:pt x="185628" y="0"/>
                </a:lnTo>
                <a:lnTo>
                  <a:pt x="86014" y="4572"/>
                </a:lnTo>
                <a:lnTo>
                  <a:pt x="275586" y="4572"/>
                </a:lnTo>
                <a:lnTo>
                  <a:pt x="279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61410" y="4478816"/>
            <a:ext cx="330835" cy="43815"/>
          </a:xfrm>
          <a:custGeom>
            <a:avLst/>
            <a:gdLst/>
            <a:ahLst/>
            <a:cxnLst/>
            <a:rect l="l" t="t" r="r" b="b"/>
            <a:pathLst>
              <a:path w="330834" h="43814">
                <a:moveTo>
                  <a:pt x="304851" y="0"/>
                </a:moveTo>
                <a:lnTo>
                  <a:pt x="191664" y="5969"/>
                </a:lnTo>
                <a:lnTo>
                  <a:pt x="104137" y="13590"/>
                </a:lnTo>
                <a:lnTo>
                  <a:pt x="25659" y="16512"/>
                </a:lnTo>
                <a:lnTo>
                  <a:pt x="0" y="43693"/>
                </a:lnTo>
                <a:lnTo>
                  <a:pt x="123747" y="37723"/>
                </a:lnTo>
                <a:lnTo>
                  <a:pt x="249008" y="30102"/>
                </a:lnTo>
                <a:lnTo>
                  <a:pt x="327672" y="30102"/>
                </a:lnTo>
                <a:lnTo>
                  <a:pt x="330511" y="18036"/>
                </a:lnTo>
                <a:lnTo>
                  <a:pt x="304851" y="0"/>
                </a:lnTo>
                <a:close/>
              </a:path>
              <a:path w="330834" h="43814">
                <a:moveTo>
                  <a:pt x="327672" y="30102"/>
                </a:moveTo>
                <a:lnTo>
                  <a:pt x="249008" y="30102"/>
                </a:lnTo>
                <a:lnTo>
                  <a:pt x="324474" y="43693"/>
                </a:lnTo>
                <a:lnTo>
                  <a:pt x="327672" y="30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14629" y="4653717"/>
            <a:ext cx="295910" cy="34925"/>
          </a:xfrm>
          <a:custGeom>
            <a:avLst/>
            <a:gdLst/>
            <a:ahLst/>
            <a:cxnLst/>
            <a:rect l="l" t="t" r="r" b="b"/>
            <a:pathLst>
              <a:path w="295909" h="34925">
                <a:moveTo>
                  <a:pt x="33208" y="0"/>
                </a:moveTo>
                <a:lnTo>
                  <a:pt x="0" y="34675"/>
                </a:lnTo>
                <a:lnTo>
                  <a:pt x="43769" y="33278"/>
                </a:lnTo>
                <a:lnTo>
                  <a:pt x="122248" y="25657"/>
                </a:lnTo>
                <a:lnTo>
                  <a:pt x="258069" y="21211"/>
                </a:lnTo>
                <a:lnTo>
                  <a:pt x="292814" y="21211"/>
                </a:lnTo>
                <a:lnTo>
                  <a:pt x="283716" y="7620"/>
                </a:lnTo>
                <a:lnTo>
                  <a:pt x="117711" y="7620"/>
                </a:lnTo>
                <a:lnTo>
                  <a:pt x="33208" y="0"/>
                </a:lnTo>
                <a:close/>
              </a:path>
              <a:path w="295909" h="34925">
                <a:moveTo>
                  <a:pt x="292814" y="21211"/>
                </a:moveTo>
                <a:lnTo>
                  <a:pt x="258069" y="21211"/>
                </a:lnTo>
                <a:lnTo>
                  <a:pt x="295790" y="25657"/>
                </a:lnTo>
                <a:lnTo>
                  <a:pt x="292814" y="21211"/>
                </a:lnTo>
                <a:close/>
              </a:path>
              <a:path w="295909" h="34925">
                <a:moveTo>
                  <a:pt x="200713" y="1524"/>
                </a:moveTo>
                <a:lnTo>
                  <a:pt x="117711" y="7620"/>
                </a:lnTo>
                <a:lnTo>
                  <a:pt x="283716" y="7620"/>
                </a:lnTo>
                <a:lnTo>
                  <a:pt x="200713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66334" y="4840813"/>
            <a:ext cx="249554" cy="50165"/>
          </a:xfrm>
          <a:custGeom>
            <a:avLst/>
            <a:gdLst/>
            <a:ahLst/>
            <a:cxnLst/>
            <a:rect l="l" t="t" r="r" b="b"/>
            <a:pathLst>
              <a:path w="249554" h="50164">
                <a:moveTo>
                  <a:pt x="241471" y="0"/>
                </a:moveTo>
                <a:lnTo>
                  <a:pt x="202226" y="0"/>
                </a:lnTo>
                <a:lnTo>
                  <a:pt x="108662" y="13590"/>
                </a:lnTo>
                <a:lnTo>
                  <a:pt x="16610" y="21084"/>
                </a:lnTo>
                <a:lnTo>
                  <a:pt x="0" y="49790"/>
                </a:lnTo>
                <a:lnTo>
                  <a:pt x="95076" y="37723"/>
                </a:lnTo>
                <a:lnTo>
                  <a:pt x="173554" y="25657"/>
                </a:lnTo>
                <a:lnTo>
                  <a:pt x="249008" y="16512"/>
                </a:lnTo>
                <a:lnTo>
                  <a:pt x="2414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78807" y="5095684"/>
            <a:ext cx="290195" cy="45720"/>
          </a:xfrm>
          <a:custGeom>
            <a:avLst/>
            <a:gdLst/>
            <a:ahLst/>
            <a:cxnLst/>
            <a:rect l="l" t="t" r="r" b="b"/>
            <a:pathLst>
              <a:path w="290195" h="45720">
                <a:moveTo>
                  <a:pt x="289753" y="0"/>
                </a:moveTo>
                <a:lnTo>
                  <a:pt x="178078" y="7544"/>
                </a:lnTo>
                <a:lnTo>
                  <a:pt x="87527" y="7544"/>
                </a:lnTo>
                <a:lnTo>
                  <a:pt x="16597" y="19611"/>
                </a:lnTo>
                <a:lnTo>
                  <a:pt x="0" y="45243"/>
                </a:lnTo>
                <a:lnTo>
                  <a:pt x="57343" y="31677"/>
                </a:lnTo>
                <a:lnTo>
                  <a:pt x="156956" y="25644"/>
                </a:lnTo>
                <a:lnTo>
                  <a:pt x="284350" y="25644"/>
                </a:lnTo>
                <a:lnTo>
                  <a:pt x="289753" y="0"/>
                </a:lnTo>
                <a:close/>
              </a:path>
              <a:path w="290195" h="45720">
                <a:moveTo>
                  <a:pt x="284350" y="25644"/>
                </a:moveTo>
                <a:lnTo>
                  <a:pt x="156956" y="25644"/>
                </a:lnTo>
                <a:lnTo>
                  <a:pt x="283716" y="28654"/>
                </a:lnTo>
                <a:lnTo>
                  <a:pt x="284350" y="256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22976" y="5290248"/>
            <a:ext cx="295910" cy="33655"/>
          </a:xfrm>
          <a:custGeom>
            <a:avLst/>
            <a:gdLst/>
            <a:ahLst/>
            <a:cxnLst/>
            <a:rect l="l" t="t" r="r" b="b"/>
            <a:pathLst>
              <a:path w="295909" h="33654">
                <a:moveTo>
                  <a:pt x="291165" y="19611"/>
                </a:moveTo>
                <a:lnTo>
                  <a:pt x="196176" y="19611"/>
                </a:lnTo>
                <a:lnTo>
                  <a:pt x="285216" y="33189"/>
                </a:lnTo>
                <a:lnTo>
                  <a:pt x="291165" y="19611"/>
                </a:lnTo>
                <a:close/>
              </a:path>
              <a:path w="295909" h="33654">
                <a:moveTo>
                  <a:pt x="176566" y="0"/>
                </a:moveTo>
                <a:lnTo>
                  <a:pt x="87527" y="7544"/>
                </a:lnTo>
                <a:lnTo>
                  <a:pt x="4524" y="7544"/>
                </a:lnTo>
                <a:lnTo>
                  <a:pt x="0" y="28654"/>
                </a:lnTo>
                <a:lnTo>
                  <a:pt x="75453" y="25644"/>
                </a:lnTo>
                <a:lnTo>
                  <a:pt x="196176" y="19611"/>
                </a:lnTo>
                <a:lnTo>
                  <a:pt x="291165" y="19611"/>
                </a:lnTo>
                <a:lnTo>
                  <a:pt x="295790" y="9056"/>
                </a:lnTo>
                <a:lnTo>
                  <a:pt x="1765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464108" y="5505934"/>
            <a:ext cx="302260" cy="33655"/>
          </a:xfrm>
          <a:custGeom>
            <a:avLst/>
            <a:gdLst/>
            <a:ahLst/>
            <a:cxnLst/>
            <a:rect l="l" t="t" r="r" b="b"/>
            <a:pathLst>
              <a:path w="302259" h="33654">
                <a:moveTo>
                  <a:pt x="298504" y="21122"/>
                </a:moveTo>
                <a:lnTo>
                  <a:pt x="223361" y="21122"/>
                </a:lnTo>
                <a:lnTo>
                  <a:pt x="289765" y="33189"/>
                </a:lnTo>
                <a:lnTo>
                  <a:pt x="301839" y="22621"/>
                </a:lnTo>
                <a:lnTo>
                  <a:pt x="298504" y="21122"/>
                </a:lnTo>
                <a:close/>
              </a:path>
              <a:path w="302259" h="33654">
                <a:moveTo>
                  <a:pt x="6036" y="0"/>
                </a:moveTo>
                <a:lnTo>
                  <a:pt x="0" y="25644"/>
                </a:lnTo>
                <a:lnTo>
                  <a:pt x="105650" y="28654"/>
                </a:lnTo>
                <a:lnTo>
                  <a:pt x="223361" y="21122"/>
                </a:lnTo>
                <a:lnTo>
                  <a:pt x="298504" y="21122"/>
                </a:lnTo>
                <a:lnTo>
                  <a:pt x="271655" y="9056"/>
                </a:lnTo>
                <a:lnTo>
                  <a:pt x="205250" y="9056"/>
                </a:lnTo>
                <a:lnTo>
                  <a:pt x="75466" y="7544"/>
                </a:lnTo>
                <a:lnTo>
                  <a:pt x="60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78093" y="5775921"/>
            <a:ext cx="307975" cy="26034"/>
          </a:xfrm>
          <a:custGeom>
            <a:avLst/>
            <a:gdLst/>
            <a:ahLst/>
            <a:cxnLst/>
            <a:rect l="l" t="t" r="r" b="b"/>
            <a:pathLst>
              <a:path w="307975" h="26035">
                <a:moveTo>
                  <a:pt x="15085" y="6033"/>
                </a:moveTo>
                <a:lnTo>
                  <a:pt x="0" y="25644"/>
                </a:lnTo>
                <a:lnTo>
                  <a:pt x="46781" y="24133"/>
                </a:lnTo>
                <a:lnTo>
                  <a:pt x="303605" y="24133"/>
                </a:lnTo>
                <a:lnTo>
                  <a:pt x="306268" y="9043"/>
                </a:lnTo>
                <a:lnTo>
                  <a:pt x="111674" y="9043"/>
                </a:lnTo>
                <a:lnTo>
                  <a:pt x="15085" y="6033"/>
                </a:lnTo>
                <a:close/>
              </a:path>
              <a:path w="307975" h="26035">
                <a:moveTo>
                  <a:pt x="303605" y="24133"/>
                </a:moveTo>
                <a:lnTo>
                  <a:pt x="46781" y="24133"/>
                </a:lnTo>
                <a:lnTo>
                  <a:pt x="175054" y="25644"/>
                </a:lnTo>
                <a:lnTo>
                  <a:pt x="303339" y="25644"/>
                </a:lnTo>
                <a:lnTo>
                  <a:pt x="303605" y="24133"/>
                </a:lnTo>
                <a:close/>
              </a:path>
              <a:path w="307975" h="26035">
                <a:moveTo>
                  <a:pt x="307863" y="0"/>
                </a:moveTo>
                <a:lnTo>
                  <a:pt x="227885" y="6033"/>
                </a:lnTo>
                <a:lnTo>
                  <a:pt x="111674" y="9043"/>
                </a:lnTo>
                <a:lnTo>
                  <a:pt x="306268" y="9043"/>
                </a:lnTo>
                <a:lnTo>
                  <a:pt x="307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92393" y="4204333"/>
            <a:ext cx="564515" cy="1864360"/>
          </a:xfrm>
          <a:custGeom>
            <a:avLst/>
            <a:gdLst/>
            <a:ahLst/>
            <a:cxnLst/>
            <a:rect l="l" t="t" r="r" b="b"/>
            <a:pathLst>
              <a:path w="564515" h="1864360">
                <a:moveTo>
                  <a:pt x="564420" y="0"/>
                </a:moveTo>
                <a:lnTo>
                  <a:pt x="528200" y="9018"/>
                </a:lnTo>
                <a:lnTo>
                  <a:pt x="501028" y="97929"/>
                </a:lnTo>
                <a:lnTo>
                  <a:pt x="482917" y="211101"/>
                </a:lnTo>
                <a:lnTo>
                  <a:pt x="455758" y="300139"/>
                </a:lnTo>
                <a:lnTo>
                  <a:pt x="357657" y="618316"/>
                </a:lnTo>
                <a:lnTo>
                  <a:pt x="316912" y="748063"/>
                </a:lnTo>
                <a:lnTo>
                  <a:pt x="268618" y="855151"/>
                </a:lnTo>
                <a:lnTo>
                  <a:pt x="241458" y="986372"/>
                </a:lnTo>
                <a:lnTo>
                  <a:pt x="200713" y="1125137"/>
                </a:lnTo>
                <a:lnTo>
                  <a:pt x="173554" y="1245790"/>
                </a:lnTo>
                <a:lnTo>
                  <a:pt x="147895" y="1352890"/>
                </a:lnTo>
                <a:lnTo>
                  <a:pt x="102612" y="1491643"/>
                </a:lnTo>
                <a:lnTo>
                  <a:pt x="61867" y="1621365"/>
                </a:lnTo>
                <a:lnTo>
                  <a:pt x="34708" y="1729952"/>
                </a:lnTo>
                <a:lnTo>
                  <a:pt x="0" y="1823474"/>
                </a:lnTo>
                <a:lnTo>
                  <a:pt x="18110" y="1864194"/>
                </a:lnTo>
                <a:lnTo>
                  <a:pt x="48294" y="1778218"/>
                </a:lnTo>
                <a:lnTo>
                  <a:pt x="70929" y="1716386"/>
                </a:lnTo>
                <a:lnTo>
                  <a:pt x="89039" y="1618342"/>
                </a:lnTo>
                <a:lnTo>
                  <a:pt x="125260" y="1518799"/>
                </a:lnTo>
                <a:lnTo>
                  <a:pt x="161480" y="1420755"/>
                </a:lnTo>
                <a:lnTo>
                  <a:pt x="191652" y="1291046"/>
                </a:lnTo>
                <a:lnTo>
                  <a:pt x="214299" y="1173403"/>
                </a:lnTo>
                <a:lnTo>
                  <a:pt x="277679" y="941128"/>
                </a:lnTo>
                <a:lnTo>
                  <a:pt x="316912" y="811406"/>
                </a:lnTo>
                <a:lnTo>
                  <a:pt x="362194" y="672679"/>
                </a:lnTo>
                <a:lnTo>
                  <a:pt x="407464" y="555062"/>
                </a:lnTo>
                <a:lnTo>
                  <a:pt x="439160" y="475041"/>
                </a:lnTo>
                <a:lnTo>
                  <a:pt x="455758" y="372539"/>
                </a:lnTo>
                <a:lnTo>
                  <a:pt x="478393" y="286549"/>
                </a:lnTo>
                <a:lnTo>
                  <a:pt x="514614" y="174901"/>
                </a:lnTo>
                <a:lnTo>
                  <a:pt x="541773" y="67826"/>
                </a:lnTo>
                <a:lnTo>
                  <a:pt x="5644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23763" y="4186170"/>
            <a:ext cx="555625" cy="1819275"/>
          </a:xfrm>
          <a:custGeom>
            <a:avLst/>
            <a:gdLst/>
            <a:ahLst/>
            <a:cxnLst/>
            <a:rect l="l" t="t" r="r" b="b"/>
            <a:pathLst>
              <a:path w="555625" h="1819275">
                <a:moveTo>
                  <a:pt x="555359" y="0"/>
                </a:moveTo>
                <a:lnTo>
                  <a:pt x="532724" y="0"/>
                </a:lnTo>
                <a:lnTo>
                  <a:pt x="519151" y="89038"/>
                </a:lnTo>
                <a:lnTo>
                  <a:pt x="469344" y="215674"/>
                </a:lnTo>
                <a:lnTo>
                  <a:pt x="425574" y="358948"/>
                </a:lnTo>
                <a:lnTo>
                  <a:pt x="384829" y="511368"/>
                </a:lnTo>
                <a:lnTo>
                  <a:pt x="339559" y="659088"/>
                </a:lnTo>
                <a:lnTo>
                  <a:pt x="300314" y="788848"/>
                </a:lnTo>
                <a:lnTo>
                  <a:pt x="245996" y="927614"/>
                </a:lnTo>
                <a:lnTo>
                  <a:pt x="182603" y="1125201"/>
                </a:lnTo>
                <a:lnTo>
                  <a:pt x="125260" y="1330320"/>
                </a:lnTo>
                <a:lnTo>
                  <a:pt x="48294" y="1591262"/>
                </a:lnTo>
                <a:lnTo>
                  <a:pt x="0" y="1784315"/>
                </a:lnTo>
                <a:lnTo>
                  <a:pt x="22634" y="1819003"/>
                </a:lnTo>
                <a:lnTo>
                  <a:pt x="52818" y="1698350"/>
                </a:lnTo>
                <a:lnTo>
                  <a:pt x="93563" y="1536963"/>
                </a:lnTo>
                <a:lnTo>
                  <a:pt x="134309" y="1384619"/>
                </a:lnTo>
                <a:lnTo>
                  <a:pt x="187140" y="1214188"/>
                </a:lnTo>
                <a:lnTo>
                  <a:pt x="232410" y="1039223"/>
                </a:lnTo>
                <a:lnTo>
                  <a:pt x="277679" y="941192"/>
                </a:lnTo>
                <a:lnTo>
                  <a:pt x="330498" y="761705"/>
                </a:lnTo>
                <a:lnTo>
                  <a:pt x="371243" y="618443"/>
                </a:lnTo>
                <a:lnTo>
                  <a:pt x="425574" y="470596"/>
                </a:lnTo>
                <a:lnTo>
                  <a:pt x="464820" y="331894"/>
                </a:lnTo>
                <a:lnTo>
                  <a:pt x="514614" y="184046"/>
                </a:lnTo>
                <a:lnTo>
                  <a:pt x="546310" y="76972"/>
                </a:lnTo>
                <a:lnTo>
                  <a:pt x="5553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21464" y="2964525"/>
            <a:ext cx="635635" cy="288290"/>
          </a:xfrm>
          <a:custGeom>
            <a:avLst/>
            <a:gdLst/>
            <a:ahLst/>
            <a:cxnLst/>
            <a:rect l="l" t="t" r="r" b="b"/>
            <a:pathLst>
              <a:path w="635634" h="288289">
                <a:moveTo>
                  <a:pt x="0" y="126635"/>
                </a:moveTo>
                <a:lnTo>
                  <a:pt x="33195" y="188492"/>
                </a:lnTo>
                <a:lnTo>
                  <a:pt x="79977" y="223167"/>
                </a:lnTo>
                <a:lnTo>
                  <a:pt x="99600" y="256319"/>
                </a:lnTo>
                <a:lnTo>
                  <a:pt x="172042" y="263940"/>
                </a:lnTo>
                <a:lnTo>
                  <a:pt x="218824" y="288073"/>
                </a:lnTo>
                <a:lnTo>
                  <a:pt x="291265" y="277531"/>
                </a:lnTo>
                <a:lnTo>
                  <a:pt x="380305" y="271434"/>
                </a:lnTo>
                <a:lnTo>
                  <a:pt x="390965" y="263940"/>
                </a:lnTo>
                <a:lnTo>
                  <a:pt x="258056" y="263940"/>
                </a:lnTo>
                <a:lnTo>
                  <a:pt x="215799" y="260891"/>
                </a:lnTo>
                <a:lnTo>
                  <a:pt x="178078" y="248825"/>
                </a:lnTo>
                <a:lnTo>
                  <a:pt x="184115" y="238282"/>
                </a:lnTo>
                <a:lnTo>
                  <a:pt x="123747" y="226216"/>
                </a:lnTo>
                <a:lnTo>
                  <a:pt x="54331" y="185444"/>
                </a:lnTo>
                <a:lnTo>
                  <a:pt x="0" y="126635"/>
                </a:lnTo>
                <a:close/>
              </a:path>
              <a:path w="635634" h="288289">
                <a:moveTo>
                  <a:pt x="631848" y="27054"/>
                </a:moveTo>
                <a:lnTo>
                  <a:pt x="600628" y="27054"/>
                </a:lnTo>
                <a:lnTo>
                  <a:pt x="556871" y="45217"/>
                </a:lnTo>
                <a:lnTo>
                  <a:pt x="526687" y="66302"/>
                </a:lnTo>
                <a:lnTo>
                  <a:pt x="499515" y="99453"/>
                </a:lnTo>
                <a:lnTo>
                  <a:pt x="473868" y="141750"/>
                </a:lnTo>
                <a:lnTo>
                  <a:pt x="449721" y="179474"/>
                </a:lnTo>
                <a:lnTo>
                  <a:pt x="399915" y="223167"/>
                </a:lnTo>
                <a:lnTo>
                  <a:pt x="353133" y="245776"/>
                </a:lnTo>
                <a:lnTo>
                  <a:pt x="300314" y="257843"/>
                </a:lnTo>
                <a:lnTo>
                  <a:pt x="258056" y="263940"/>
                </a:lnTo>
                <a:lnTo>
                  <a:pt x="390965" y="263940"/>
                </a:lnTo>
                <a:lnTo>
                  <a:pt x="461795" y="214149"/>
                </a:lnTo>
                <a:lnTo>
                  <a:pt x="487454" y="188492"/>
                </a:lnTo>
                <a:lnTo>
                  <a:pt x="529699" y="114568"/>
                </a:lnTo>
                <a:lnTo>
                  <a:pt x="550834" y="84465"/>
                </a:lnTo>
                <a:lnTo>
                  <a:pt x="591580" y="61730"/>
                </a:lnTo>
                <a:lnTo>
                  <a:pt x="627800" y="49663"/>
                </a:lnTo>
                <a:lnTo>
                  <a:pt x="631848" y="27054"/>
                </a:lnTo>
                <a:close/>
              </a:path>
              <a:path w="635634" h="288289">
                <a:moveTo>
                  <a:pt x="606665" y="0"/>
                </a:moveTo>
                <a:lnTo>
                  <a:pt x="499515" y="2921"/>
                </a:lnTo>
                <a:lnTo>
                  <a:pt x="452733" y="27054"/>
                </a:lnTo>
                <a:lnTo>
                  <a:pt x="375767" y="54236"/>
                </a:lnTo>
                <a:lnTo>
                  <a:pt x="306351" y="57284"/>
                </a:lnTo>
                <a:lnTo>
                  <a:pt x="273155" y="104026"/>
                </a:lnTo>
                <a:lnTo>
                  <a:pt x="347096" y="87387"/>
                </a:lnTo>
                <a:lnTo>
                  <a:pt x="399915" y="69351"/>
                </a:lnTo>
                <a:lnTo>
                  <a:pt x="430099" y="49663"/>
                </a:lnTo>
                <a:lnTo>
                  <a:pt x="507064" y="31627"/>
                </a:lnTo>
                <a:lnTo>
                  <a:pt x="600628" y="27054"/>
                </a:lnTo>
                <a:lnTo>
                  <a:pt x="631848" y="27054"/>
                </a:lnTo>
                <a:lnTo>
                  <a:pt x="635349" y="7493"/>
                </a:lnTo>
                <a:lnTo>
                  <a:pt x="6066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974198" y="3133457"/>
            <a:ext cx="118110" cy="54610"/>
          </a:xfrm>
          <a:custGeom>
            <a:avLst/>
            <a:gdLst/>
            <a:ahLst/>
            <a:cxnLst/>
            <a:rect l="l" t="t" r="r" b="b"/>
            <a:pathLst>
              <a:path w="118109" h="54610">
                <a:moveTo>
                  <a:pt x="39245" y="0"/>
                </a:moveTo>
                <a:lnTo>
                  <a:pt x="0" y="24133"/>
                </a:lnTo>
                <a:lnTo>
                  <a:pt x="63392" y="52711"/>
                </a:lnTo>
                <a:lnTo>
                  <a:pt x="117723" y="54236"/>
                </a:lnTo>
                <a:lnTo>
                  <a:pt x="66404" y="31627"/>
                </a:lnTo>
                <a:lnTo>
                  <a:pt x="392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64507" y="3091160"/>
            <a:ext cx="57785" cy="146685"/>
          </a:xfrm>
          <a:custGeom>
            <a:avLst/>
            <a:gdLst/>
            <a:ahLst/>
            <a:cxnLst/>
            <a:rect l="l" t="t" r="r" b="b"/>
            <a:pathLst>
              <a:path w="57784" h="146685">
                <a:moveTo>
                  <a:pt x="57355" y="0"/>
                </a:moveTo>
                <a:lnTo>
                  <a:pt x="25659" y="61857"/>
                </a:lnTo>
                <a:lnTo>
                  <a:pt x="0" y="146323"/>
                </a:lnTo>
                <a:lnTo>
                  <a:pt x="34708" y="114695"/>
                </a:lnTo>
                <a:lnTo>
                  <a:pt x="45282" y="42296"/>
                </a:lnTo>
                <a:lnTo>
                  <a:pt x="573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97317" y="3210302"/>
            <a:ext cx="394335" cy="312420"/>
          </a:xfrm>
          <a:custGeom>
            <a:avLst/>
            <a:gdLst/>
            <a:ahLst/>
            <a:cxnLst/>
            <a:rect l="l" t="t" r="r" b="b"/>
            <a:pathLst>
              <a:path w="394334" h="312420">
                <a:moveTo>
                  <a:pt x="393878" y="0"/>
                </a:moveTo>
                <a:lnTo>
                  <a:pt x="297302" y="27181"/>
                </a:lnTo>
                <a:lnTo>
                  <a:pt x="324461" y="54363"/>
                </a:lnTo>
                <a:lnTo>
                  <a:pt x="301826" y="114695"/>
                </a:lnTo>
                <a:lnTo>
                  <a:pt x="277679" y="149371"/>
                </a:lnTo>
                <a:lnTo>
                  <a:pt x="255044" y="191540"/>
                </a:lnTo>
                <a:lnTo>
                  <a:pt x="205238" y="227740"/>
                </a:lnTo>
                <a:lnTo>
                  <a:pt x="150907" y="253397"/>
                </a:lnTo>
                <a:lnTo>
                  <a:pt x="131297" y="280579"/>
                </a:lnTo>
                <a:lnTo>
                  <a:pt x="21122" y="295694"/>
                </a:lnTo>
                <a:lnTo>
                  <a:pt x="0" y="312206"/>
                </a:lnTo>
                <a:lnTo>
                  <a:pt x="138833" y="300139"/>
                </a:lnTo>
                <a:lnTo>
                  <a:pt x="173554" y="277531"/>
                </a:lnTo>
                <a:lnTo>
                  <a:pt x="259569" y="218722"/>
                </a:lnTo>
                <a:lnTo>
                  <a:pt x="335022" y="129683"/>
                </a:lnTo>
                <a:lnTo>
                  <a:pt x="350121" y="64905"/>
                </a:lnTo>
                <a:lnTo>
                  <a:pt x="3938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637" y="5830681"/>
            <a:ext cx="3663315" cy="976630"/>
          </a:xfrm>
          <a:custGeom>
            <a:avLst/>
            <a:gdLst/>
            <a:ahLst/>
            <a:cxnLst/>
            <a:rect l="l" t="t" r="r" b="b"/>
            <a:pathLst>
              <a:path w="3663315" h="976629">
                <a:moveTo>
                  <a:pt x="1044285" y="0"/>
                </a:moveTo>
                <a:lnTo>
                  <a:pt x="0" y="829914"/>
                </a:lnTo>
                <a:lnTo>
                  <a:pt x="2552934" y="976523"/>
                </a:lnTo>
                <a:lnTo>
                  <a:pt x="3662950" y="604761"/>
                </a:lnTo>
                <a:lnTo>
                  <a:pt x="1044285" y="0"/>
                </a:lnTo>
                <a:close/>
              </a:path>
            </a:pathLst>
          </a:custGeom>
          <a:solidFill>
            <a:srgbClr val="FFE8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8435" y="4613273"/>
            <a:ext cx="3366388" cy="2002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032" y="5767861"/>
            <a:ext cx="118110" cy="62865"/>
          </a:xfrm>
          <a:custGeom>
            <a:avLst/>
            <a:gdLst/>
            <a:ahLst/>
            <a:cxnLst/>
            <a:rect l="l" t="t" r="r" b="b"/>
            <a:pathLst>
              <a:path w="118110" h="62864">
                <a:moveTo>
                  <a:pt x="36733" y="0"/>
                </a:moveTo>
                <a:lnTo>
                  <a:pt x="18368" y="10462"/>
                </a:lnTo>
                <a:lnTo>
                  <a:pt x="0" y="23546"/>
                </a:lnTo>
                <a:lnTo>
                  <a:pt x="7871" y="39251"/>
                </a:lnTo>
                <a:lnTo>
                  <a:pt x="39358" y="47114"/>
                </a:lnTo>
                <a:lnTo>
                  <a:pt x="83964" y="62819"/>
                </a:lnTo>
                <a:lnTo>
                  <a:pt x="118073" y="62819"/>
                </a:lnTo>
                <a:lnTo>
                  <a:pt x="99705" y="26167"/>
                </a:lnTo>
                <a:lnTo>
                  <a:pt x="367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7840" y="1515165"/>
            <a:ext cx="7687309" cy="352488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375920" indent="-363220">
              <a:lnSpc>
                <a:spcPct val="100000"/>
              </a:lnSpc>
              <a:spcBef>
                <a:spcPts val="919"/>
              </a:spcBef>
              <a:buClr>
                <a:srgbClr val="FF6600"/>
              </a:buClr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lang="es-AR" sz="2400" b="1" spc="-5" dirty="0">
                <a:latin typeface="Garamond"/>
                <a:cs typeface="Garamond"/>
              </a:rPr>
              <a:t>Acciones </a:t>
            </a:r>
            <a:r>
              <a:rPr sz="2400" b="1" spc="-5">
                <a:latin typeface="Garamond"/>
                <a:cs typeface="Garamond"/>
              </a:rPr>
              <a:t>Relacionadas </a:t>
            </a:r>
            <a:r>
              <a:rPr sz="2400" b="1">
                <a:latin typeface="Garamond"/>
                <a:cs typeface="Garamond"/>
              </a:rPr>
              <a:t>con</a:t>
            </a:r>
            <a:r>
              <a:rPr sz="2400" b="1" spc="5">
                <a:latin typeface="Garamond"/>
                <a:cs typeface="Garamond"/>
              </a:rPr>
              <a:t> </a:t>
            </a:r>
            <a:r>
              <a:rPr lang="es-AR" sz="2400" b="1" spc="5" dirty="0">
                <a:latin typeface="Garamond"/>
                <a:cs typeface="Garamond"/>
              </a:rPr>
              <a:t>los C</a:t>
            </a:r>
            <a:r>
              <a:rPr sz="2400" b="1">
                <a:latin typeface="Garamond"/>
                <a:cs typeface="Garamond"/>
              </a:rPr>
              <a:t>lientes</a:t>
            </a:r>
          </a:p>
          <a:p>
            <a:pPr marL="756285" lvl="1" indent="-286385">
              <a:lnSpc>
                <a:spcPct val="100000"/>
              </a:lnSpc>
              <a:spcBef>
                <a:spcPts val="715"/>
              </a:spcBef>
              <a:buClr>
                <a:srgbClr val="FF6600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5" dirty="0">
                <a:latin typeface="Garamond"/>
                <a:cs typeface="Garamond"/>
              </a:rPr>
              <a:t>Trabajar para el</a:t>
            </a:r>
            <a:r>
              <a:rPr sz="2800" spc="-15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cliente</a:t>
            </a:r>
            <a:endParaRPr sz="2800">
              <a:latin typeface="Garamond"/>
              <a:cs typeface="Garamond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Clr>
                <a:srgbClr val="FF6600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10" dirty="0">
                <a:latin typeface="Garamond"/>
                <a:cs typeface="Garamond"/>
              </a:rPr>
              <a:t>Conseguir </a:t>
            </a:r>
            <a:r>
              <a:rPr sz="2800" spc="-5" dirty="0">
                <a:latin typeface="Garamond"/>
                <a:cs typeface="Garamond"/>
              </a:rPr>
              <a:t>que el cliente trabaje para</a:t>
            </a:r>
            <a:r>
              <a:rPr sz="2800" spc="5" dirty="0">
                <a:latin typeface="Garamond"/>
                <a:cs typeface="Garamond"/>
              </a:rPr>
              <a:t> </a:t>
            </a:r>
            <a:r>
              <a:rPr sz="2800" spc="-10" dirty="0">
                <a:latin typeface="Garamond"/>
                <a:cs typeface="Garamond"/>
              </a:rPr>
              <a:t>nosotros</a:t>
            </a:r>
            <a:endParaRPr sz="2800">
              <a:latin typeface="Garamond"/>
              <a:cs typeface="Garamond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670"/>
              </a:spcBef>
              <a:buClr>
                <a:srgbClr val="FF6600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5" dirty="0">
                <a:latin typeface="Garamond"/>
                <a:cs typeface="Garamond"/>
              </a:rPr>
              <a:t>Facilitar a los clientes </a:t>
            </a:r>
            <a:r>
              <a:rPr sz="2800" spc="-10" dirty="0">
                <a:latin typeface="Garamond"/>
                <a:cs typeface="Garamond"/>
              </a:rPr>
              <a:t>acceder </a:t>
            </a:r>
            <a:r>
              <a:rPr sz="2800" spc="-5" dirty="0">
                <a:latin typeface="Garamond"/>
                <a:cs typeface="Garamond"/>
              </a:rPr>
              <a:t>a </a:t>
            </a:r>
            <a:r>
              <a:rPr sz="2800" spc="-10" dirty="0">
                <a:latin typeface="Garamond"/>
                <a:cs typeface="Garamond"/>
              </a:rPr>
              <a:t>nuestro </a:t>
            </a:r>
            <a:r>
              <a:rPr sz="2800" spc="-5" dirty="0">
                <a:latin typeface="Garamond"/>
                <a:cs typeface="Garamond"/>
              </a:rPr>
              <a:t>sistema de  </a:t>
            </a:r>
            <a:r>
              <a:rPr sz="2800" spc="-10" dirty="0">
                <a:latin typeface="Garamond"/>
                <a:cs typeface="Garamond"/>
              </a:rPr>
              <a:t>transacciones</a:t>
            </a:r>
            <a:endParaRPr sz="2800">
              <a:latin typeface="Garamond"/>
              <a:cs typeface="Garamond"/>
            </a:endParaRPr>
          </a:p>
          <a:p>
            <a:pPr marL="756285" marR="379095" lvl="1" indent="-286385">
              <a:lnSpc>
                <a:spcPct val="100000"/>
              </a:lnSpc>
              <a:spcBef>
                <a:spcPts val="670"/>
              </a:spcBef>
              <a:buClr>
                <a:srgbClr val="FF6600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10" dirty="0">
                <a:latin typeface="Garamond"/>
                <a:cs typeface="Garamond"/>
              </a:rPr>
              <a:t>Acceder </a:t>
            </a:r>
            <a:r>
              <a:rPr sz="2800" spc="-5" dirty="0">
                <a:latin typeface="Garamond"/>
                <a:cs typeface="Garamond"/>
              </a:rPr>
              <a:t>al sistema de transacciones de </a:t>
            </a:r>
            <a:r>
              <a:rPr sz="2800" spc="-10" dirty="0">
                <a:latin typeface="Garamond"/>
                <a:cs typeface="Garamond"/>
              </a:rPr>
              <a:t>nuestros  </a:t>
            </a:r>
            <a:r>
              <a:rPr sz="2800" spc="-5" dirty="0">
                <a:latin typeface="Garamond"/>
                <a:cs typeface="Garamond"/>
              </a:rPr>
              <a:t>clientes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13" name="object 6"/>
          <p:cNvSpPr txBox="1">
            <a:spLocks/>
          </p:cNvSpPr>
          <p:nvPr/>
        </p:nvSpPr>
        <p:spPr>
          <a:xfrm>
            <a:off x="485342" y="728217"/>
            <a:ext cx="743945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/>
                <a:ea typeface="+mj-ea"/>
                <a:cs typeface="Garamond"/>
              </a:rPr>
              <a:t>ITSGA (Acciones Genéricas de Estrategia en Tecnologías de Información)</a:t>
            </a:r>
            <a:r>
              <a:rPr kumimoji="0" lang="es-AR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/>
                <a:ea typeface="+mj-ea"/>
                <a:cs typeface="Garamond"/>
              </a:rPr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36143" y="1614296"/>
            <a:ext cx="4855058" cy="3122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291465" indent="-342265">
              <a:lnSpc>
                <a:spcPct val="100000"/>
              </a:lnSpc>
              <a:spcBef>
                <a:spcPts val="105"/>
              </a:spcBef>
              <a:buClr>
                <a:srgbClr val="FF6600"/>
              </a:buClr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b="1" spc="-5" dirty="0">
                <a:latin typeface="Garamond"/>
                <a:cs typeface="Garamond"/>
              </a:rPr>
              <a:t>Relacionadas </a:t>
            </a:r>
            <a:r>
              <a:rPr sz="3200" b="1">
                <a:latin typeface="Garamond"/>
                <a:cs typeface="Garamond"/>
              </a:rPr>
              <a:t>con </a:t>
            </a:r>
            <a:r>
              <a:rPr lang="es-AR" sz="3200" b="1" dirty="0">
                <a:latin typeface="Garamond"/>
                <a:cs typeface="Garamond"/>
              </a:rPr>
              <a:t>los C</a:t>
            </a:r>
            <a:r>
              <a:rPr sz="3200" b="1">
                <a:latin typeface="Garamond"/>
                <a:cs typeface="Garamond"/>
              </a:rPr>
              <a:t>anales de  </a:t>
            </a:r>
            <a:r>
              <a:rPr lang="es-AR" sz="3200" b="1" dirty="0">
                <a:latin typeface="Garamond"/>
                <a:cs typeface="Garamond"/>
              </a:rPr>
              <a:t>D</a:t>
            </a:r>
            <a:r>
              <a:rPr sz="3200" b="1">
                <a:latin typeface="Garamond"/>
                <a:cs typeface="Garamond"/>
              </a:rPr>
              <a:t>istribución</a:t>
            </a:r>
          </a:p>
          <a:p>
            <a:pPr marL="1155700" lvl="1" indent="-229235">
              <a:lnSpc>
                <a:spcPct val="100000"/>
              </a:lnSpc>
              <a:spcBef>
                <a:spcPts val="645"/>
              </a:spcBef>
              <a:buClr>
                <a:srgbClr val="FF6600"/>
              </a:buClr>
              <a:buChar char="o"/>
              <a:tabLst>
                <a:tab pos="1156335" algn="l"/>
              </a:tabLst>
            </a:pPr>
            <a:r>
              <a:rPr sz="2400" spc="-5" dirty="0">
                <a:latin typeface="Garamond"/>
                <a:cs typeface="Garamond"/>
              </a:rPr>
              <a:t>Controlar </a:t>
            </a:r>
            <a:r>
              <a:rPr sz="2400" spc="-10" dirty="0">
                <a:latin typeface="Garamond"/>
                <a:cs typeface="Garamond"/>
              </a:rPr>
              <a:t>el </a:t>
            </a:r>
            <a:r>
              <a:rPr sz="2400" dirty="0">
                <a:latin typeface="Garamond"/>
                <a:cs typeface="Garamond"/>
              </a:rPr>
              <a:t>canal de</a:t>
            </a:r>
            <a:r>
              <a:rPr sz="2400" spc="-35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distribución</a:t>
            </a:r>
            <a:endParaRPr sz="2400">
              <a:latin typeface="Garamond"/>
              <a:cs typeface="Garamond"/>
            </a:endParaRPr>
          </a:p>
          <a:p>
            <a:pPr marL="1155700" marR="431800" lvl="1" indent="-229235">
              <a:lnSpc>
                <a:spcPct val="100000"/>
              </a:lnSpc>
              <a:spcBef>
                <a:spcPts val="575"/>
              </a:spcBef>
              <a:buClr>
                <a:srgbClr val="FF6600"/>
              </a:buClr>
              <a:buChar char="o"/>
              <a:tabLst>
                <a:tab pos="1156335" algn="l"/>
              </a:tabLst>
            </a:pPr>
            <a:r>
              <a:rPr sz="2400" spc="-5" dirty="0">
                <a:latin typeface="Garamond"/>
                <a:cs typeface="Garamond"/>
              </a:rPr>
              <a:t>Desarrollar nuevos </a:t>
            </a:r>
            <a:r>
              <a:rPr sz="2400" spc="-10" dirty="0">
                <a:latin typeface="Garamond"/>
                <a:cs typeface="Garamond"/>
              </a:rPr>
              <a:t>canales </a:t>
            </a:r>
            <a:r>
              <a:rPr sz="2400" dirty="0">
                <a:latin typeface="Garamond"/>
                <a:cs typeface="Garamond"/>
              </a:rPr>
              <a:t>de  distribución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12937" y="5501169"/>
            <a:ext cx="2684780" cy="455295"/>
          </a:xfrm>
          <a:custGeom>
            <a:avLst/>
            <a:gdLst/>
            <a:ahLst/>
            <a:cxnLst/>
            <a:rect l="l" t="t" r="r" b="b"/>
            <a:pathLst>
              <a:path w="2684779" h="455295">
                <a:moveTo>
                  <a:pt x="2494958" y="216199"/>
                </a:moveTo>
                <a:lnTo>
                  <a:pt x="395752" y="216199"/>
                </a:lnTo>
                <a:lnTo>
                  <a:pt x="617266" y="244775"/>
                </a:lnTo>
                <a:lnTo>
                  <a:pt x="902262" y="344179"/>
                </a:lnTo>
                <a:lnTo>
                  <a:pt x="1199679" y="424946"/>
                </a:lnTo>
                <a:lnTo>
                  <a:pt x="1560620" y="454767"/>
                </a:lnTo>
                <a:lnTo>
                  <a:pt x="1851758" y="448554"/>
                </a:lnTo>
                <a:lnTo>
                  <a:pt x="2038455" y="424946"/>
                </a:lnTo>
                <a:lnTo>
                  <a:pt x="2177850" y="401338"/>
                </a:lnTo>
                <a:lnTo>
                  <a:pt x="2494958" y="216199"/>
                </a:lnTo>
                <a:close/>
              </a:path>
              <a:path w="2684779" h="455295">
                <a:moveTo>
                  <a:pt x="1339074" y="0"/>
                </a:moveTo>
                <a:lnTo>
                  <a:pt x="1024180" y="0"/>
                </a:lnTo>
                <a:lnTo>
                  <a:pt x="680737" y="17400"/>
                </a:lnTo>
                <a:lnTo>
                  <a:pt x="495306" y="52192"/>
                </a:lnTo>
                <a:lnTo>
                  <a:pt x="256368" y="134195"/>
                </a:lnTo>
                <a:lnTo>
                  <a:pt x="0" y="238570"/>
                </a:lnTo>
                <a:lnTo>
                  <a:pt x="209076" y="221169"/>
                </a:lnTo>
                <a:lnTo>
                  <a:pt x="395752" y="216199"/>
                </a:lnTo>
                <a:lnTo>
                  <a:pt x="2494958" y="216199"/>
                </a:lnTo>
                <a:lnTo>
                  <a:pt x="2565177" y="175202"/>
                </a:lnTo>
                <a:lnTo>
                  <a:pt x="2282396" y="175202"/>
                </a:lnTo>
                <a:lnTo>
                  <a:pt x="2008630" y="127980"/>
                </a:lnTo>
                <a:lnTo>
                  <a:pt x="1677619" y="47222"/>
                </a:lnTo>
                <a:lnTo>
                  <a:pt x="1339074" y="0"/>
                </a:lnTo>
                <a:close/>
              </a:path>
              <a:path w="2684779" h="455295">
                <a:moveTo>
                  <a:pt x="2684360" y="105619"/>
                </a:moveTo>
                <a:lnTo>
                  <a:pt x="2503942" y="157801"/>
                </a:lnTo>
                <a:lnTo>
                  <a:pt x="2282396" y="175202"/>
                </a:lnTo>
                <a:lnTo>
                  <a:pt x="2565177" y="175202"/>
                </a:lnTo>
                <a:lnTo>
                  <a:pt x="2684360" y="105619"/>
                </a:lnTo>
                <a:close/>
              </a:path>
            </a:pathLst>
          </a:custGeom>
          <a:solidFill>
            <a:srgbClr val="B9D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65498" y="3149096"/>
            <a:ext cx="1921510" cy="1625600"/>
          </a:xfrm>
          <a:custGeom>
            <a:avLst/>
            <a:gdLst/>
            <a:ahLst/>
            <a:cxnLst/>
            <a:rect l="l" t="t" r="r" b="b"/>
            <a:pathLst>
              <a:path w="1921509" h="1625600">
                <a:moveTo>
                  <a:pt x="1004291" y="0"/>
                </a:moveTo>
                <a:lnTo>
                  <a:pt x="0" y="737998"/>
                </a:lnTo>
                <a:lnTo>
                  <a:pt x="180449" y="1335679"/>
                </a:lnTo>
                <a:lnTo>
                  <a:pt x="313606" y="1614011"/>
                </a:lnTo>
                <a:lnTo>
                  <a:pt x="568735" y="1625207"/>
                </a:lnTo>
                <a:lnTo>
                  <a:pt x="1184709" y="1503411"/>
                </a:lnTo>
                <a:lnTo>
                  <a:pt x="1480975" y="1312031"/>
                </a:lnTo>
                <a:lnTo>
                  <a:pt x="1886602" y="1144300"/>
                </a:lnTo>
                <a:lnTo>
                  <a:pt x="1921450" y="1079739"/>
                </a:lnTo>
                <a:lnTo>
                  <a:pt x="1637742" y="162709"/>
                </a:lnTo>
                <a:lnTo>
                  <a:pt x="1004291" y="0"/>
                </a:lnTo>
                <a:close/>
              </a:path>
            </a:pathLst>
          </a:custGeom>
          <a:solidFill>
            <a:srgbClr val="D2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59423" y="1981201"/>
            <a:ext cx="2549920" cy="3538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1511" y="5599328"/>
            <a:ext cx="1113790" cy="184150"/>
          </a:xfrm>
          <a:custGeom>
            <a:avLst/>
            <a:gdLst/>
            <a:ahLst/>
            <a:cxnLst/>
            <a:rect l="l" t="t" r="r" b="b"/>
            <a:pathLst>
              <a:path w="1113790" h="184150">
                <a:moveTo>
                  <a:pt x="384570" y="0"/>
                </a:moveTo>
                <a:lnTo>
                  <a:pt x="313617" y="2490"/>
                </a:lnTo>
                <a:lnTo>
                  <a:pt x="120746" y="33546"/>
                </a:lnTo>
                <a:lnTo>
                  <a:pt x="23640" y="42252"/>
                </a:lnTo>
                <a:lnTo>
                  <a:pt x="0" y="63367"/>
                </a:lnTo>
                <a:lnTo>
                  <a:pt x="2480" y="75798"/>
                </a:lnTo>
                <a:lnTo>
                  <a:pt x="21149" y="84493"/>
                </a:lnTo>
                <a:lnTo>
                  <a:pt x="139373" y="89463"/>
                </a:lnTo>
                <a:lnTo>
                  <a:pt x="247687" y="99404"/>
                </a:lnTo>
                <a:lnTo>
                  <a:pt x="299908" y="121765"/>
                </a:lnTo>
                <a:lnTo>
                  <a:pt x="394512" y="157801"/>
                </a:lnTo>
                <a:lnTo>
                  <a:pt x="486605" y="181407"/>
                </a:lnTo>
                <a:lnTo>
                  <a:pt x="576186" y="183897"/>
                </a:lnTo>
                <a:lnTo>
                  <a:pt x="647139" y="176437"/>
                </a:lnTo>
                <a:lnTo>
                  <a:pt x="739232" y="152831"/>
                </a:lnTo>
                <a:lnTo>
                  <a:pt x="873603" y="141645"/>
                </a:lnTo>
                <a:lnTo>
                  <a:pt x="1052870" y="134195"/>
                </a:lnTo>
                <a:lnTo>
                  <a:pt x="1102579" y="121765"/>
                </a:lnTo>
                <a:lnTo>
                  <a:pt x="1113777" y="103129"/>
                </a:lnTo>
                <a:lnTo>
                  <a:pt x="1092637" y="75798"/>
                </a:lnTo>
                <a:lnTo>
                  <a:pt x="1050358" y="60887"/>
                </a:lnTo>
                <a:lnTo>
                  <a:pt x="1003056" y="54672"/>
                </a:lnTo>
                <a:lnTo>
                  <a:pt x="915987" y="47222"/>
                </a:lnTo>
                <a:lnTo>
                  <a:pt x="821382" y="33546"/>
                </a:lnTo>
                <a:lnTo>
                  <a:pt x="793362" y="18635"/>
                </a:lnTo>
                <a:lnTo>
                  <a:pt x="429361" y="18635"/>
                </a:lnTo>
                <a:lnTo>
                  <a:pt x="384570" y="0"/>
                </a:lnTo>
                <a:close/>
              </a:path>
              <a:path w="1113790" h="184150">
                <a:moveTo>
                  <a:pt x="686906" y="0"/>
                </a:moveTo>
                <a:lnTo>
                  <a:pt x="632174" y="4970"/>
                </a:lnTo>
                <a:lnTo>
                  <a:pt x="512767" y="9940"/>
                </a:lnTo>
                <a:lnTo>
                  <a:pt x="429361" y="18635"/>
                </a:lnTo>
                <a:lnTo>
                  <a:pt x="793362" y="18635"/>
                </a:lnTo>
                <a:lnTo>
                  <a:pt x="784022" y="13665"/>
                </a:lnTo>
                <a:lnTo>
                  <a:pt x="736720" y="2490"/>
                </a:lnTo>
                <a:lnTo>
                  <a:pt x="6869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/>
          <p:cNvSpPr txBox="1">
            <a:spLocks/>
          </p:cNvSpPr>
          <p:nvPr/>
        </p:nvSpPr>
        <p:spPr>
          <a:xfrm>
            <a:off x="485342" y="728217"/>
            <a:ext cx="743945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/>
                <a:ea typeface="+mj-ea"/>
                <a:cs typeface="Garamond"/>
              </a:rPr>
              <a:t>ITSGA (Acciones Genéricas de Estrategia en Tecnologías de Información)</a:t>
            </a:r>
            <a:r>
              <a:rPr kumimoji="0" lang="es-AR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/>
                <a:ea typeface="+mj-ea"/>
                <a:cs typeface="Garamond"/>
              </a:rPr>
              <a:t>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69920" y="2100072"/>
            <a:ext cx="1600200" cy="41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16985" y="2149220"/>
            <a:ext cx="12827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Garamond"/>
                <a:cs typeface="Garamond"/>
              </a:rPr>
              <a:t>NEGOCIO</a:t>
            </a:r>
            <a:endParaRPr sz="20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1800" y="2438400"/>
            <a:ext cx="2971800" cy="1732280"/>
          </a:xfrm>
          <a:custGeom>
            <a:avLst/>
            <a:gdLst/>
            <a:ahLst/>
            <a:cxnLst/>
            <a:rect l="l" t="t" r="r" b="b"/>
            <a:pathLst>
              <a:path w="2971800" h="1732279">
                <a:moveTo>
                  <a:pt x="2516759" y="0"/>
                </a:moveTo>
                <a:lnTo>
                  <a:pt x="0" y="0"/>
                </a:lnTo>
                <a:lnTo>
                  <a:pt x="0" y="1731899"/>
                </a:lnTo>
                <a:lnTo>
                  <a:pt x="2516759" y="1731899"/>
                </a:lnTo>
                <a:lnTo>
                  <a:pt x="2971800" y="993901"/>
                </a:lnTo>
                <a:lnTo>
                  <a:pt x="25167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71800" y="2438400"/>
            <a:ext cx="2971800" cy="1732280"/>
          </a:xfrm>
          <a:custGeom>
            <a:avLst/>
            <a:gdLst/>
            <a:ahLst/>
            <a:cxnLst/>
            <a:rect l="l" t="t" r="r" b="b"/>
            <a:pathLst>
              <a:path w="2971800" h="1732279">
                <a:moveTo>
                  <a:pt x="0" y="255904"/>
                </a:moveTo>
                <a:lnTo>
                  <a:pt x="0" y="1731899"/>
                </a:lnTo>
                <a:lnTo>
                  <a:pt x="2516759" y="1731899"/>
                </a:lnTo>
                <a:lnTo>
                  <a:pt x="2971800" y="993901"/>
                </a:lnTo>
                <a:lnTo>
                  <a:pt x="2516759" y="0"/>
                </a:lnTo>
                <a:lnTo>
                  <a:pt x="0" y="0"/>
                </a:lnTo>
                <a:lnTo>
                  <a:pt x="0" y="495300"/>
                </a:lnTo>
                <a:lnTo>
                  <a:pt x="0" y="255904"/>
                </a:lnTo>
                <a:close/>
              </a:path>
            </a:pathLst>
          </a:custGeom>
          <a:ln w="12700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71800" y="2438400"/>
            <a:ext cx="2971800" cy="1732280"/>
          </a:xfrm>
          <a:custGeom>
            <a:avLst/>
            <a:gdLst/>
            <a:ahLst/>
            <a:cxnLst/>
            <a:rect l="l" t="t" r="r" b="b"/>
            <a:pathLst>
              <a:path w="2971800" h="1732279">
                <a:moveTo>
                  <a:pt x="0" y="255904"/>
                </a:moveTo>
                <a:lnTo>
                  <a:pt x="0" y="1731899"/>
                </a:lnTo>
                <a:lnTo>
                  <a:pt x="2516759" y="1731899"/>
                </a:lnTo>
                <a:lnTo>
                  <a:pt x="2971800" y="993901"/>
                </a:lnTo>
                <a:lnTo>
                  <a:pt x="2516759" y="0"/>
                </a:lnTo>
                <a:lnTo>
                  <a:pt x="0" y="0"/>
                </a:lnTo>
                <a:lnTo>
                  <a:pt x="0" y="495300"/>
                </a:lnTo>
              </a:path>
            </a:pathLst>
          </a:custGeom>
          <a:ln w="20637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71800" y="2933700"/>
            <a:ext cx="2517140" cy="0"/>
          </a:xfrm>
          <a:custGeom>
            <a:avLst/>
            <a:gdLst/>
            <a:ahLst/>
            <a:cxnLst/>
            <a:rect l="l" t="t" r="r" b="b"/>
            <a:pathLst>
              <a:path w="2517140">
                <a:moveTo>
                  <a:pt x="2516759" y="0"/>
                </a:moveTo>
                <a:lnTo>
                  <a:pt x="0" y="0"/>
                </a:lnTo>
                <a:lnTo>
                  <a:pt x="2516759" y="0"/>
                </a:lnTo>
                <a:close/>
              </a:path>
            </a:pathLst>
          </a:custGeom>
          <a:ln w="12700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1800" y="2933700"/>
            <a:ext cx="2517140" cy="3810"/>
          </a:xfrm>
          <a:custGeom>
            <a:avLst/>
            <a:gdLst/>
            <a:ahLst/>
            <a:cxnLst/>
            <a:rect l="l" t="t" r="r" b="b"/>
            <a:pathLst>
              <a:path w="2517140" h="3810">
                <a:moveTo>
                  <a:pt x="2516759" y="0"/>
                </a:moveTo>
                <a:lnTo>
                  <a:pt x="0" y="3301"/>
                </a:lnTo>
              </a:path>
            </a:pathLst>
          </a:custGeom>
          <a:ln w="20637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1800" y="2694304"/>
            <a:ext cx="2517140" cy="3175"/>
          </a:xfrm>
          <a:custGeom>
            <a:avLst/>
            <a:gdLst/>
            <a:ahLst/>
            <a:cxnLst/>
            <a:rect l="l" t="t" r="r" b="b"/>
            <a:pathLst>
              <a:path w="2517140" h="3175">
                <a:moveTo>
                  <a:pt x="0" y="0"/>
                </a:moveTo>
                <a:lnTo>
                  <a:pt x="2516759" y="3175"/>
                </a:lnTo>
              </a:path>
            </a:pathLst>
          </a:custGeom>
          <a:ln w="20637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5640" y="2438400"/>
            <a:ext cx="688340" cy="1732280"/>
          </a:xfrm>
          <a:custGeom>
            <a:avLst/>
            <a:gdLst/>
            <a:ahLst/>
            <a:cxnLst/>
            <a:rect l="l" t="t" r="r" b="b"/>
            <a:pathLst>
              <a:path w="688339" h="1732279">
                <a:moveTo>
                  <a:pt x="232918" y="0"/>
                </a:moveTo>
                <a:lnTo>
                  <a:pt x="0" y="0"/>
                </a:lnTo>
                <a:lnTo>
                  <a:pt x="468122" y="993901"/>
                </a:lnTo>
                <a:lnTo>
                  <a:pt x="0" y="1731899"/>
                </a:lnTo>
                <a:lnTo>
                  <a:pt x="232918" y="1731899"/>
                </a:lnTo>
                <a:lnTo>
                  <a:pt x="687959" y="993901"/>
                </a:lnTo>
                <a:lnTo>
                  <a:pt x="2329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55640" y="2438400"/>
            <a:ext cx="688340" cy="1732280"/>
          </a:xfrm>
          <a:custGeom>
            <a:avLst/>
            <a:gdLst/>
            <a:ahLst/>
            <a:cxnLst/>
            <a:rect l="l" t="t" r="r" b="b"/>
            <a:pathLst>
              <a:path w="688339" h="1732279">
                <a:moveTo>
                  <a:pt x="0" y="0"/>
                </a:moveTo>
                <a:lnTo>
                  <a:pt x="468122" y="993901"/>
                </a:lnTo>
                <a:lnTo>
                  <a:pt x="0" y="1731899"/>
                </a:lnTo>
                <a:lnTo>
                  <a:pt x="232918" y="1731899"/>
                </a:lnTo>
                <a:lnTo>
                  <a:pt x="687959" y="993901"/>
                </a:lnTo>
                <a:lnTo>
                  <a:pt x="232918" y="0"/>
                </a:lnTo>
                <a:lnTo>
                  <a:pt x="0" y="0"/>
                </a:lnTo>
                <a:close/>
              </a:path>
            </a:pathLst>
          </a:custGeom>
          <a:ln w="20637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9759" y="2933700"/>
            <a:ext cx="2540" cy="1236980"/>
          </a:xfrm>
          <a:custGeom>
            <a:avLst/>
            <a:gdLst/>
            <a:ahLst/>
            <a:cxnLst/>
            <a:rect l="l" t="t" r="r" b="b"/>
            <a:pathLst>
              <a:path w="2539" h="1236979">
                <a:moveTo>
                  <a:pt x="0" y="0"/>
                </a:moveTo>
                <a:lnTo>
                  <a:pt x="2158" y="1236599"/>
                </a:lnTo>
              </a:path>
            </a:pathLst>
          </a:custGeom>
          <a:ln w="20637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7717" y="2933700"/>
            <a:ext cx="2540" cy="1236980"/>
          </a:xfrm>
          <a:custGeom>
            <a:avLst/>
            <a:gdLst/>
            <a:ahLst/>
            <a:cxnLst/>
            <a:rect l="l" t="t" r="r" b="b"/>
            <a:pathLst>
              <a:path w="2539" h="1236979">
                <a:moveTo>
                  <a:pt x="0" y="0"/>
                </a:moveTo>
                <a:lnTo>
                  <a:pt x="2159" y="1236599"/>
                </a:lnTo>
              </a:path>
            </a:pathLst>
          </a:custGeom>
          <a:ln w="20637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35677" y="2933700"/>
            <a:ext cx="2540" cy="1236980"/>
          </a:xfrm>
          <a:custGeom>
            <a:avLst/>
            <a:gdLst/>
            <a:ahLst/>
            <a:cxnLst/>
            <a:rect l="l" t="t" r="r" b="b"/>
            <a:pathLst>
              <a:path w="2539" h="1236979">
                <a:moveTo>
                  <a:pt x="0" y="0"/>
                </a:moveTo>
                <a:lnTo>
                  <a:pt x="2286" y="1236599"/>
                </a:lnTo>
              </a:path>
            </a:pathLst>
          </a:custGeom>
          <a:ln w="20637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81800" y="4167123"/>
            <a:ext cx="2167255" cy="838200"/>
          </a:xfrm>
          <a:custGeom>
            <a:avLst/>
            <a:gdLst/>
            <a:ahLst/>
            <a:cxnLst/>
            <a:rect l="l" t="t" r="r" b="b"/>
            <a:pathLst>
              <a:path w="2167254" h="838200">
                <a:moveTo>
                  <a:pt x="1836801" y="0"/>
                </a:moveTo>
                <a:lnTo>
                  <a:pt x="0" y="0"/>
                </a:lnTo>
                <a:lnTo>
                  <a:pt x="0" y="838200"/>
                </a:lnTo>
                <a:lnTo>
                  <a:pt x="1836801" y="838200"/>
                </a:lnTo>
                <a:lnTo>
                  <a:pt x="2167001" y="481075"/>
                </a:lnTo>
                <a:lnTo>
                  <a:pt x="18368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81800" y="4167123"/>
            <a:ext cx="2167255" cy="838200"/>
          </a:xfrm>
          <a:custGeom>
            <a:avLst/>
            <a:gdLst/>
            <a:ahLst/>
            <a:cxnLst/>
            <a:rect l="l" t="t" r="r" b="b"/>
            <a:pathLst>
              <a:path w="2167254" h="838200">
                <a:moveTo>
                  <a:pt x="0" y="123825"/>
                </a:moveTo>
                <a:lnTo>
                  <a:pt x="0" y="838200"/>
                </a:lnTo>
                <a:lnTo>
                  <a:pt x="1836801" y="838200"/>
                </a:lnTo>
                <a:lnTo>
                  <a:pt x="2167001" y="481075"/>
                </a:lnTo>
                <a:lnTo>
                  <a:pt x="1836801" y="0"/>
                </a:lnTo>
                <a:lnTo>
                  <a:pt x="0" y="0"/>
                </a:lnTo>
                <a:lnTo>
                  <a:pt x="0" y="239775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81800" y="4406900"/>
            <a:ext cx="1837055" cy="1905"/>
          </a:xfrm>
          <a:custGeom>
            <a:avLst/>
            <a:gdLst/>
            <a:ahLst/>
            <a:cxnLst/>
            <a:rect l="l" t="t" r="r" b="b"/>
            <a:pathLst>
              <a:path w="1837054" h="1904">
                <a:moveTo>
                  <a:pt x="1836801" y="0"/>
                </a:moveTo>
                <a:lnTo>
                  <a:pt x="0" y="1650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81800" y="4290948"/>
            <a:ext cx="1837055" cy="1905"/>
          </a:xfrm>
          <a:custGeom>
            <a:avLst/>
            <a:gdLst/>
            <a:ahLst/>
            <a:cxnLst/>
            <a:rect l="l" t="t" r="r" b="b"/>
            <a:pathLst>
              <a:path w="1837054" h="1904">
                <a:moveTo>
                  <a:pt x="0" y="0"/>
                </a:moveTo>
                <a:lnTo>
                  <a:pt x="1836801" y="1650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47151" y="4167123"/>
            <a:ext cx="501650" cy="838200"/>
          </a:xfrm>
          <a:custGeom>
            <a:avLst/>
            <a:gdLst/>
            <a:ahLst/>
            <a:cxnLst/>
            <a:rect l="l" t="t" r="r" b="b"/>
            <a:pathLst>
              <a:path w="501650" h="838200">
                <a:moveTo>
                  <a:pt x="171450" y="0"/>
                </a:moveTo>
                <a:lnTo>
                  <a:pt x="0" y="0"/>
                </a:lnTo>
                <a:lnTo>
                  <a:pt x="341249" y="481075"/>
                </a:lnTo>
                <a:lnTo>
                  <a:pt x="0" y="838200"/>
                </a:lnTo>
                <a:lnTo>
                  <a:pt x="171450" y="838200"/>
                </a:lnTo>
                <a:lnTo>
                  <a:pt x="501650" y="481075"/>
                </a:lnTo>
                <a:lnTo>
                  <a:pt x="1714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47151" y="4167123"/>
            <a:ext cx="501650" cy="838200"/>
          </a:xfrm>
          <a:custGeom>
            <a:avLst/>
            <a:gdLst/>
            <a:ahLst/>
            <a:cxnLst/>
            <a:rect l="l" t="t" r="r" b="b"/>
            <a:pathLst>
              <a:path w="501650" h="838200">
                <a:moveTo>
                  <a:pt x="0" y="0"/>
                </a:moveTo>
                <a:lnTo>
                  <a:pt x="341249" y="481075"/>
                </a:lnTo>
                <a:lnTo>
                  <a:pt x="0" y="838200"/>
                </a:lnTo>
                <a:lnTo>
                  <a:pt x="171450" y="838200"/>
                </a:lnTo>
                <a:lnTo>
                  <a:pt x="501650" y="481075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83450" y="4406900"/>
            <a:ext cx="1905" cy="598805"/>
          </a:xfrm>
          <a:custGeom>
            <a:avLst/>
            <a:gdLst/>
            <a:ahLst/>
            <a:cxnLst/>
            <a:rect l="l" t="t" r="r" b="b"/>
            <a:pathLst>
              <a:path w="1904" h="598804">
                <a:moveTo>
                  <a:pt x="0" y="0"/>
                </a:moveTo>
                <a:lnTo>
                  <a:pt x="1650" y="598551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85100" y="4406900"/>
            <a:ext cx="1905" cy="598805"/>
          </a:xfrm>
          <a:custGeom>
            <a:avLst/>
            <a:gdLst/>
            <a:ahLst/>
            <a:cxnLst/>
            <a:rect l="l" t="t" r="r" b="b"/>
            <a:pathLst>
              <a:path w="1904" h="598804">
                <a:moveTo>
                  <a:pt x="0" y="0"/>
                </a:moveTo>
                <a:lnTo>
                  <a:pt x="1650" y="598551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86750" y="4406900"/>
            <a:ext cx="1905" cy="598805"/>
          </a:xfrm>
          <a:custGeom>
            <a:avLst/>
            <a:gdLst/>
            <a:ahLst/>
            <a:cxnLst/>
            <a:rect l="l" t="t" r="r" b="b"/>
            <a:pathLst>
              <a:path w="1904" h="598804">
                <a:moveTo>
                  <a:pt x="0" y="0"/>
                </a:moveTo>
                <a:lnTo>
                  <a:pt x="1650" y="598551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55535" y="3898391"/>
            <a:ext cx="1822703" cy="260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041642" y="3925570"/>
            <a:ext cx="1630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Garamond"/>
                <a:cs typeface="Garamond"/>
              </a:rPr>
              <a:t>CONSUMIDOR</a:t>
            </a:r>
            <a:r>
              <a:rPr sz="1200" b="1" spc="-60" dirty="0">
                <a:latin typeface="Garamond"/>
                <a:cs typeface="Garamond"/>
              </a:rPr>
              <a:t> </a:t>
            </a:r>
            <a:r>
              <a:rPr sz="1200" b="1" spc="-10" dirty="0">
                <a:latin typeface="Garamond"/>
                <a:cs typeface="Garamond"/>
              </a:rPr>
              <a:t>FINAL</a:t>
            </a:r>
            <a:endParaRPr sz="1200">
              <a:latin typeface="Garamond"/>
              <a:cs typeface="Garamond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24926" y="4594225"/>
            <a:ext cx="88900" cy="88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67726" y="4594225"/>
            <a:ext cx="88900" cy="88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10526" y="4594225"/>
            <a:ext cx="88900" cy="88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53326" y="4594225"/>
            <a:ext cx="88900" cy="88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81800" y="5614987"/>
            <a:ext cx="2167255" cy="838200"/>
          </a:xfrm>
          <a:custGeom>
            <a:avLst/>
            <a:gdLst/>
            <a:ahLst/>
            <a:cxnLst/>
            <a:rect l="l" t="t" r="r" b="b"/>
            <a:pathLst>
              <a:path w="2167254" h="838200">
                <a:moveTo>
                  <a:pt x="1836801" y="0"/>
                </a:moveTo>
                <a:lnTo>
                  <a:pt x="0" y="0"/>
                </a:lnTo>
                <a:lnTo>
                  <a:pt x="0" y="838200"/>
                </a:lnTo>
                <a:lnTo>
                  <a:pt x="1836801" y="838200"/>
                </a:lnTo>
                <a:lnTo>
                  <a:pt x="2167001" y="481012"/>
                </a:lnTo>
                <a:lnTo>
                  <a:pt x="18368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81800" y="5614987"/>
            <a:ext cx="2167255" cy="838200"/>
          </a:xfrm>
          <a:custGeom>
            <a:avLst/>
            <a:gdLst/>
            <a:ahLst/>
            <a:cxnLst/>
            <a:rect l="l" t="t" r="r" b="b"/>
            <a:pathLst>
              <a:path w="2167254" h="838200">
                <a:moveTo>
                  <a:pt x="0" y="123825"/>
                </a:moveTo>
                <a:lnTo>
                  <a:pt x="0" y="838200"/>
                </a:lnTo>
                <a:lnTo>
                  <a:pt x="1836801" y="838200"/>
                </a:lnTo>
                <a:lnTo>
                  <a:pt x="2167001" y="481012"/>
                </a:lnTo>
                <a:lnTo>
                  <a:pt x="1836801" y="0"/>
                </a:lnTo>
                <a:lnTo>
                  <a:pt x="0" y="0"/>
                </a:lnTo>
                <a:lnTo>
                  <a:pt x="0" y="239712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81800" y="5854700"/>
            <a:ext cx="1837055" cy="1905"/>
          </a:xfrm>
          <a:custGeom>
            <a:avLst/>
            <a:gdLst/>
            <a:ahLst/>
            <a:cxnLst/>
            <a:rect l="l" t="t" r="r" b="b"/>
            <a:pathLst>
              <a:path w="1837054" h="1904">
                <a:moveTo>
                  <a:pt x="1836801" y="0"/>
                </a:moveTo>
                <a:lnTo>
                  <a:pt x="0" y="1587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81800" y="5738812"/>
            <a:ext cx="1837055" cy="1905"/>
          </a:xfrm>
          <a:custGeom>
            <a:avLst/>
            <a:gdLst/>
            <a:ahLst/>
            <a:cxnLst/>
            <a:rect l="l" t="t" r="r" b="b"/>
            <a:pathLst>
              <a:path w="1837054" h="1904">
                <a:moveTo>
                  <a:pt x="0" y="0"/>
                </a:moveTo>
                <a:lnTo>
                  <a:pt x="1836801" y="1587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47151" y="5614987"/>
            <a:ext cx="501650" cy="838200"/>
          </a:xfrm>
          <a:custGeom>
            <a:avLst/>
            <a:gdLst/>
            <a:ahLst/>
            <a:cxnLst/>
            <a:rect l="l" t="t" r="r" b="b"/>
            <a:pathLst>
              <a:path w="501650" h="838200">
                <a:moveTo>
                  <a:pt x="171450" y="0"/>
                </a:moveTo>
                <a:lnTo>
                  <a:pt x="0" y="0"/>
                </a:lnTo>
                <a:lnTo>
                  <a:pt x="341249" y="481012"/>
                </a:lnTo>
                <a:lnTo>
                  <a:pt x="0" y="838200"/>
                </a:lnTo>
                <a:lnTo>
                  <a:pt x="171450" y="838200"/>
                </a:lnTo>
                <a:lnTo>
                  <a:pt x="501650" y="481012"/>
                </a:lnTo>
                <a:lnTo>
                  <a:pt x="1714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447151" y="5614987"/>
            <a:ext cx="501650" cy="838200"/>
          </a:xfrm>
          <a:custGeom>
            <a:avLst/>
            <a:gdLst/>
            <a:ahLst/>
            <a:cxnLst/>
            <a:rect l="l" t="t" r="r" b="b"/>
            <a:pathLst>
              <a:path w="501650" h="838200">
                <a:moveTo>
                  <a:pt x="0" y="0"/>
                </a:moveTo>
                <a:lnTo>
                  <a:pt x="341249" y="481012"/>
                </a:lnTo>
                <a:lnTo>
                  <a:pt x="0" y="838200"/>
                </a:lnTo>
                <a:lnTo>
                  <a:pt x="171450" y="838200"/>
                </a:lnTo>
                <a:lnTo>
                  <a:pt x="501650" y="481012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83450" y="5854700"/>
            <a:ext cx="1905" cy="598805"/>
          </a:xfrm>
          <a:custGeom>
            <a:avLst/>
            <a:gdLst/>
            <a:ahLst/>
            <a:cxnLst/>
            <a:rect l="l" t="t" r="r" b="b"/>
            <a:pathLst>
              <a:path w="1904" h="598804">
                <a:moveTo>
                  <a:pt x="0" y="0"/>
                </a:moveTo>
                <a:lnTo>
                  <a:pt x="1650" y="598487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85100" y="5854700"/>
            <a:ext cx="1905" cy="598805"/>
          </a:xfrm>
          <a:custGeom>
            <a:avLst/>
            <a:gdLst/>
            <a:ahLst/>
            <a:cxnLst/>
            <a:rect l="l" t="t" r="r" b="b"/>
            <a:pathLst>
              <a:path w="1904" h="598804">
                <a:moveTo>
                  <a:pt x="0" y="0"/>
                </a:moveTo>
                <a:lnTo>
                  <a:pt x="1650" y="598487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86750" y="5854700"/>
            <a:ext cx="1905" cy="598805"/>
          </a:xfrm>
          <a:custGeom>
            <a:avLst/>
            <a:gdLst/>
            <a:ahLst/>
            <a:cxnLst/>
            <a:rect l="l" t="t" r="r" b="b"/>
            <a:pathLst>
              <a:path w="1904" h="598804">
                <a:moveTo>
                  <a:pt x="0" y="0"/>
                </a:moveTo>
                <a:lnTo>
                  <a:pt x="1650" y="598487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55535" y="5346191"/>
            <a:ext cx="1112520" cy="2606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041642" y="5373751"/>
            <a:ext cx="9207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Garamond"/>
                <a:cs typeface="Garamond"/>
              </a:rPr>
              <a:t>M</a:t>
            </a:r>
            <a:r>
              <a:rPr sz="1200" b="1" spc="-10" dirty="0">
                <a:latin typeface="Garamond"/>
                <a:cs typeface="Garamond"/>
              </a:rPr>
              <a:t>A</a:t>
            </a:r>
            <a:r>
              <a:rPr sz="1200" b="1" spc="-35" dirty="0">
                <a:latin typeface="Garamond"/>
                <a:cs typeface="Garamond"/>
              </a:rPr>
              <a:t>Y</a:t>
            </a:r>
            <a:r>
              <a:rPr sz="1200" b="1" dirty="0">
                <a:latin typeface="Garamond"/>
                <a:cs typeface="Garamond"/>
              </a:rPr>
              <a:t>ORI</a:t>
            </a:r>
            <a:r>
              <a:rPr sz="1200" b="1" spc="-5" dirty="0">
                <a:latin typeface="Garamond"/>
                <a:cs typeface="Garamond"/>
              </a:rPr>
              <a:t>S</a:t>
            </a:r>
            <a:r>
              <a:rPr sz="1200" b="1" spc="-85" dirty="0">
                <a:latin typeface="Garamond"/>
                <a:cs typeface="Garamond"/>
              </a:rPr>
              <a:t>T</a:t>
            </a:r>
            <a:r>
              <a:rPr sz="1200" b="1" dirty="0">
                <a:latin typeface="Garamond"/>
                <a:cs typeface="Garamond"/>
              </a:rPr>
              <a:t>A</a:t>
            </a:r>
            <a:endParaRPr sz="1200">
              <a:latin typeface="Garamond"/>
              <a:cs typeface="Garamond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375650" y="6089650"/>
            <a:ext cx="88900" cy="88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18450" y="6089650"/>
            <a:ext cx="88900" cy="88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461250" y="6089650"/>
            <a:ext cx="88900" cy="88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004050" y="6089650"/>
            <a:ext cx="88900" cy="88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81800" y="2338451"/>
            <a:ext cx="2167255" cy="838200"/>
          </a:xfrm>
          <a:custGeom>
            <a:avLst/>
            <a:gdLst/>
            <a:ahLst/>
            <a:cxnLst/>
            <a:rect l="l" t="t" r="r" b="b"/>
            <a:pathLst>
              <a:path w="2167254" h="838200">
                <a:moveTo>
                  <a:pt x="1836801" y="0"/>
                </a:moveTo>
                <a:lnTo>
                  <a:pt x="0" y="0"/>
                </a:lnTo>
                <a:lnTo>
                  <a:pt x="0" y="838073"/>
                </a:lnTo>
                <a:lnTo>
                  <a:pt x="1836801" y="838073"/>
                </a:lnTo>
                <a:lnTo>
                  <a:pt x="2167001" y="480949"/>
                </a:lnTo>
                <a:lnTo>
                  <a:pt x="18368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81800" y="2338451"/>
            <a:ext cx="2167255" cy="838200"/>
          </a:xfrm>
          <a:custGeom>
            <a:avLst/>
            <a:gdLst/>
            <a:ahLst/>
            <a:cxnLst/>
            <a:rect l="l" t="t" r="r" b="b"/>
            <a:pathLst>
              <a:path w="2167254" h="838200">
                <a:moveTo>
                  <a:pt x="0" y="123825"/>
                </a:moveTo>
                <a:lnTo>
                  <a:pt x="0" y="838073"/>
                </a:lnTo>
                <a:lnTo>
                  <a:pt x="1836801" y="838073"/>
                </a:lnTo>
                <a:lnTo>
                  <a:pt x="2167001" y="480949"/>
                </a:lnTo>
                <a:lnTo>
                  <a:pt x="1836801" y="0"/>
                </a:lnTo>
                <a:lnTo>
                  <a:pt x="0" y="0"/>
                </a:lnTo>
                <a:lnTo>
                  <a:pt x="0" y="239649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81800" y="2578100"/>
            <a:ext cx="1837055" cy="1905"/>
          </a:xfrm>
          <a:custGeom>
            <a:avLst/>
            <a:gdLst/>
            <a:ahLst/>
            <a:cxnLst/>
            <a:rect l="l" t="t" r="r" b="b"/>
            <a:pathLst>
              <a:path w="1837054" h="1905">
                <a:moveTo>
                  <a:pt x="1836801" y="0"/>
                </a:moveTo>
                <a:lnTo>
                  <a:pt x="0" y="1650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81800" y="2462276"/>
            <a:ext cx="1837055" cy="1905"/>
          </a:xfrm>
          <a:custGeom>
            <a:avLst/>
            <a:gdLst/>
            <a:ahLst/>
            <a:cxnLst/>
            <a:rect l="l" t="t" r="r" b="b"/>
            <a:pathLst>
              <a:path w="1837054" h="1905">
                <a:moveTo>
                  <a:pt x="0" y="0"/>
                </a:moveTo>
                <a:lnTo>
                  <a:pt x="1836801" y="1524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47151" y="2338451"/>
            <a:ext cx="501650" cy="838200"/>
          </a:xfrm>
          <a:custGeom>
            <a:avLst/>
            <a:gdLst/>
            <a:ahLst/>
            <a:cxnLst/>
            <a:rect l="l" t="t" r="r" b="b"/>
            <a:pathLst>
              <a:path w="501650" h="838200">
                <a:moveTo>
                  <a:pt x="171450" y="0"/>
                </a:moveTo>
                <a:lnTo>
                  <a:pt x="0" y="0"/>
                </a:lnTo>
                <a:lnTo>
                  <a:pt x="341249" y="480949"/>
                </a:lnTo>
                <a:lnTo>
                  <a:pt x="0" y="838073"/>
                </a:lnTo>
                <a:lnTo>
                  <a:pt x="171450" y="838073"/>
                </a:lnTo>
                <a:lnTo>
                  <a:pt x="501650" y="480949"/>
                </a:lnTo>
                <a:lnTo>
                  <a:pt x="1714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447151" y="2338451"/>
            <a:ext cx="501650" cy="838200"/>
          </a:xfrm>
          <a:custGeom>
            <a:avLst/>
            <a:gdLst/>
            <a:ahLst/>
            <a:cxnLst/>
            <a:rect l="l" t="t" r="r" b="b"/>
            <a:pathLst>
              <a:path w="501650" h="838200">
                <a:moveTo>
                  <a:pt x="0" y="0"/>
                </a:moveTo>
                <a:lnTo>
                  <a:pt x="341249" y="480949"/>
                </a:lnTo>
                <a:lnTo>
                  <a:pt x="0" y="838073"/>
                </a:lnTo>
                <a:lnTo>
                  <a:pt x="171450" y="838073"/>
                </a:lnTo>
                <a:lnTo>
                  <a:pt x="501650" y="480949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83450" y="2578100"/>
            <a:ext cx="1905" cy="598805"/>
          </a:xfrm>
          <a:custGeom>
            <a:avLst/>
            <a:gdLst/>
            <a:ahLst/>
            <a:cxnLst/>
            <a:rect l="l" t="t" r="r" b="b"/>
            <a:pathLst>
              <a:path w="1904" h="598805">
                <a:moveTo>
                  <a:pt x="0" y="0"/>
                </a:moveTo>
                <a:lnTo>
                  <a:pt x="1650" y="598551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85100" y="2578100"/>
            <a:ext cx="1905" cy="598805"/>
          </a:xfrm>
          <a:custGeom>
            <a:avLst/>
            <a:gdLst/>
            <a:ahLst/>
            <a:cxnLst/>
            <a:rect l="l" t="t" r="r" b="b"/>
            <a:pathLst>
              <a:path w="1904" h="598805">
                <a:moveTo>
                  <a:pt x="0" y="0"/>
                </a:moveTo>
                <a:lnTo>
                  <a:pt x="1650" y="598551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286750" y="2578100"/>
            <a:ext cx="1905" cy="598805"/>
          </a:xfrm>
          <a:custGeom>
            <a:avLst/>
            <a:gdLst/>
            <a:ahLst/>
            <a:cxnLst/>
            <a:rect l="l" t="t" r="r" b="b"/>
            <a:pathLst>
              <a:path w="1904" h="598805">
                <a:moveTo>
                  <a:pt x="0" y="0"/>
                </a:moveTo>
                <a:lnTo>
                  <a:pt x="1650" y="598551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955535" y="2069592"/>
            <a:ext cx="1557527" cy="2606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41642" y="2096515"/>
            <a:ext cx="13658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Garamond"/>
                <a:cs typeface="Garamond"/>
              </a:rPr>
              <a:t>DISTRIBUIDORES</a:t>
            </a:r>
            <a:endParaRPr sz="1200">
              <a:latin typeface="Garamond"/>
              <a:cs typeface="Garamond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375650" y="2736850"/>
            <a:ext cx="88900" cy="88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18450" y="2736850"/>
            <a:ext cx="88900" cy="88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461250" y="2736850"/>
            <a:ext cx="88900" cy="88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04050" y="2736850"/>
            <a:ext cx="88900" cy="88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1000" y="5081523"/>
            <a:ext cx="2168525" cy="838835"/>
          </a:xfrm>
          <a:custGeom>
            <a:avLst/>
            <a:gdLst/>
            <a:ahLst/>
            <a:cxnLst/>
            <a:rect l="l" t="t" r="r" b="b"/>
            <a:pathLst>
              <a:path w="2168525" h="838835">
                <a:moveTo>
                  <a:pt x="1836674" y="0"/>
                </a:moveTo>
                <a:lnTo>
                  <a:pt x="0" y="0"/>
                </a:lnTo>
                <a:lnTo>
                  <a:pt x="0" y="838263"/>
                </a:lnTo>
                <a:lnTo>
                  <a:pt x="1836674" y="838263"/>
                </a:lnTo>
                <a:lnTo>
                  <a:pt x="2168525" y="481075"/>
                </a:lnTo>
                <a:lnTo>
                  <a:pt x="18366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81000" y="5081523"/>
            <a:ext cx="2168525" cy="838835"/>
          </a:xfrm>
          <a:custGeom>
            <a:avLst/>
            <a:gdLst/>
            <a:ahLst/>
            <a:cxnLst/>
            <a:rect l="l" t="t" r="r" b="b"/>
            <a:pathLst>
              <a:path w="2168525" h="838835">
                <a:moveTo>
                  <a:pt x="0" y="123825"/>
                </a:moveTo>
                <a:lnTo>
                  <a:pt x="0" y="838263"/>
                </a:lnTo>
                <a:lnTo>
                  <a:pt x="1836674" y="838263"/>
                </a:lnTo>
                <a:lnTo>
                  <a:pt x="2168525" y="481075"/>
                </a:lnTo>
                <a:lnTo>
                  <a:pt x="1836674" y="0"/>
                </a:lnTo>
                <a:lnTo>
                  <a:pt x="0" y="0"/>
                </a:lnTo>
                <a:lnTo>
                  <a:pt x="0" y="239775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1000" y="5321300"/>
            <a:ext cx="1837055" cy="1905"/>
          </a:xfrm>
          <a:custGeom>
            <a:avLst/>
            <a:gdLst/>
            <a:ahLst/>
            <a:cxnLst/>
            <a:rect l="l" t="t" r="r" b="b"/>
            <a:pathLst>
              <a:path w="1837055" h="1904">
                <a:moveTo>
                  <a:pt x="1836801" y="0"/>
                </a:moveTo>
                <a:lnTo>
                  <a:pt x="0" y="1650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1000" y="5205348"/>
            <a:ext cx="1837055" cy="1905"/>
          </a:xfrm>
          <a:custGeom>
            <a:avLst/>
            <a:gdLst/>
            <a:ahLst/>
            <a:cxnLst/>
            <a:rect l="l" t="t" r="r" b="b"/>
            <a:pathLst>
              <a:path w="1837055" h="1904">
                <a:moveTo>
                  <a:pt x="0" y="0"/>
                </a:moveTo>
                <a:lnTo>
                  <a:pt x="1836801" y="1650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047875" y="5081523"/>
            <a:ext cx="501650" cy="838835"/>
          </a:xfrm>
          <a:custGeom>
            <a:avLst/>
            <a:gdLst/>
            <a:ahLst/>
            <a:cxnLst/>
            <a:rect l="l" t="t" r="r" b="b"/>
            <a:pathLst>
              <a:path w="501650" h="838835">
                <a:moveTo>
                  <a:pt x="169799" y="0"/>
                </a:moveTo>
                <a:lnTo>
                  <a:pt x="0" y="0"/>
                </a:lnTo>
                <a:lnTo>
                  <a:pt x="341249" y="481075"/>
                </a:lnTo>
                <a:lnTo>
                  <a:pt x="0" y="838263"/>
                </a:lnTo>
                <a:lnTo>
                  <a:pt x="169799" y="838263"/>
                </a:lnTo>
                <a:lnTo>
                  <a:pt x="501650" y="481075"/>
                </a:lnTo>
                <a:lnTo>
                  <a:pt x="1697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047875" y="5081523"/>
            <a:ext cx="501650" cy="838835"/>
          </a:xfrm>
          <a:custGeom>
            <a:avLst/>
            <a:gdLst/>
            <a:ahLst/>
            <a:cxnLst/>
            <a:rect l="l" t="t" r="r" b="b"/>
            <a:pathLst>
              <a:path w="501650" h="838835">
                <a:moveTo>
                  <a:pt x="0" y="0"/>
                </a:moveTo>
                <a:lnTo>
                  <a:pt x="341249" y="481075"/>
                </a:lnTo>
                <a:lnTo>
                  <a:pt x="0" y="838263"/>
                </a:lnTo>
                <a:lnTo>
                  <a:pt x="169799" y="838263"/>
                </a:lnTo>
                <a:lnTo>
                  <a:pt x="501650" y="481075"/>
                </a:lnTo>
                <a:lnTo>
                  <a:pt x="169799" y="0"/>
                </a:lnTo>
                <a:lnTo>
                  <a:pt x="0" y="0"/>
                </a:lnTo>
                <a:close/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82650" y="5321300"/>
            <a:ext cx="1905" cy="598805"/>
          </a:xfrm>
          <a:custGeom>
            <a:avLst/>
            <a:gdLst/>
            <a:ahLst/>
            <a:cxnLst/>
            <a:rect l="l" t="t" r="r" b="b"/>
            <a:pathLst>
              <a:path w="1905" h="598804">
                <a:moveTo>
                  <a:pt x="0" y="0"/>
                </a:moveTo>
                <a:lnTo>
                  <a:pt x="1587" y="598487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384300" y="5321300"/>
            <a:ext cx="1905" cy="598805"/>
          </a:xfrm>
          <a:custGeom>
            <a:avLst/>
            <a:gdLst/>
            <a:ahLst/>
            <a:cxnLst/>
            <a:rect l="l" t="t" r="r" b="b"/>
            <a:pathLst>
              <a:path w="1905" h="598804">
                <a:moveTo>
                  <a:pt x="0" y="0"/>
                </a:moveTo>
                <a:lnTo>
                  <a:pt x="1650" y="598487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885950" y="5321300"/>
            <a:ext cx="1905" cy="598805"/>
          </a:xfrm>
          <a:custGeom>
            <a:avLst/>
            <a:gdLst/>
            <a:ahLst/>
            <a:cxnLst/>
            <a:rect l="l" t="t" r="r" b="b"/>
            <a:pathLst>
              <a:path w="1905" h="598804">
                <a:moveTo>
                  <a:pt x="0" y="0"/>
                </a:moveTo>
                <a:lnTo>
                  <a:pt x="1650" y="598487"/>
                </a:lnTo>
              </a:path>
            </a:pathLst>
          </a:custGeom>
          <a:ln w="206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26008" y="4812791"/>
            <a:ext cx="1193292" cy="2606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911453" y="4839970"/>
            <a:ext cx="1002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Garamond"/>
                <a:cs typeface="Garamond"/>
              </a:rPr>
              <a:t>P</a:t>
            </a:r>
            <a:r>
              <a:rPr sz="1200" b="1" spc="-25" dirty="0">
                <a:latin typeface="Garamond"/>
                <a:cs typeface="Garamond"/>
              </a:rPr>
              <a:t>R</a:t>
            </a:r>
            <a:r>
              <a:rPr sz="1200" b="1" spc="-40" dirty="0">
                <a:latin typeface="Garamond"/>
                <a:cs typeface="Garamond"/>
              </a:rPr>
              <a:t>O</a:t>
            </a:r>
            <a:r>
              <a:rPr sz="1200" b="1" dirty="0">
                <a:latin typeface="Garamond"/>
                <a:cs typeface="Garamond"/>
              </a:rPr>
              <a:t>V</a:t>
            </a:r>
            <a:r>
              <a:rPr sz="1200" b="1" spc="-5" dirty="0">
                <a:latin typeface="Garamond"/>
                <a:cs typeface="Garamond"/>
              </a:rPr>
              <a:t>E</a:t>
            </a:r>
            <a:r>
              <a:rPr sz="1200" b="1" dirty="0">
                <a:latin typeface="Garamond"/>
                <a:cs typeface="Garamond"/>
              </a:rPr>
              <a:t>E</a:t>
            </a:r>
            <a:r>
              <a:rPr sz="1200" b="1" spc="-5" dirty="0">
                <a:latin typeface="Garamond"/>
                <a:cs typeface="Garamond"/>
              </a:rPr>
              <a:t>DO</a:t>
            </a:r>
            <a:r>
              <a:rPr sz="1200" b="1" dirty="0">
                <a:latin typeface="Garamond"/>
                <a:cs typeface="Garamond"/>
              </a:rPr>
              <a:t>R</a:t>
            </a:r>
            <a:endParaRPr sz="1200">
              <a:latin typeface="Garamond"/>
              <a:cs typeface="Garamond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965325" y="5508625"/>
            <a:ext cx="88900" cy="88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508125" y="5508625"/>
            <a:ext cx="88900" cy="88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50925" y="5508625"/>
            <a:ext cx="88900" cy="88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3725" y="5508625"/>
            <a:ext cx="88900" cy="88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95551" y="3657600"/>
            <a:ext cx="1399540" cy="2176780"/>
          </a:xfrm>
          <a:custGeom>
            <a:avLst/>
            <a:gdLst/>
            <a:ahLst/>
            <a:cxnLst/>
            <a:rect l="l" t="t" r="r" b="b"/>
            <a:pathLst>
              <a:path w="1399539" h="2176779">
                <a:moveTo>
                  <a:pt x="28448" y="1932317"/>
                </a:moveTo>
                <a:lnTo>
                  <a:pt x="0" y="1934832"/>
                </a:lnTo>
                <a:lnTo>
                  <a:pt x="888" y="1945589"/>
                </a:lnTo>
                <a:lnTo>
                  <a:pt x="1143" y="1947240"/>
                </a:lnTo>
                <a:lnTo>
                  <a:pt x="1397" y="1948027"/>
                </a:lnTo>
                <a:lnTo>
                  <a:pt x="4191" y="1958695"/>
                </a:lnTo>
                <a:lnTo>
                  <a:pt x="26416" y="1995589"/>
                </a:lnTo>
                <a:lnTo>
                  <a:pt x="63118" y="2028850"/>
                </a:lnTo>
                <a:lnTo>
                  <a:pt x="112649" y="2059330"/>
                </a:lnTo>
                <a:lnTo>
                  <a:pt x="152019" y="2078278"/>
                </a:lnTo>
                <a:lnTo>
                  <a:pt x="195834" y="2095957"/>
                </a:lnTo>
                <a:lnTo>
                  <a:pt x="243712" y="2112238"/>
                </a:lnTo>
                <a:lnTo>
                  <a:pt x="295148" y="2127084"/>
                </a:lnTo>
                <a:lnTo>
                  <a:pt x="349885" y="2140280"/>
                </a:lnTo>
                <a:lnTo>
                  <a:pt x="407288" y="2151735"/>
                </a:lnTo>
                <a:lnTo>
                  <a:pt x="497078" y="2165083"/>
                </a:lnTo>
                <a:lnTo>
                  <a:pt x="559181" y="2171357"/>
                </a:lnTo>
                <a:lnTo>
                  <a:pt x="622173" y="2175205"/>
                </a:lnTo>
                <a:lnTo>
                  <a:pt x="685546" y="2176551"/>
                </a:lnTo>
                <a:lnTo>
                  <a:pt x="702182" y="2175776"/>
                </a:lnTo>
                <a:lnTo>
                  <a:pt x="719328" y="2173249"/>
                </a:lnTo>
                <a:lnTo>
                  <a:pt x="736346" y="2169083"/>
                </a:lnTo>
                <a:lnTo>
                  <a:pt x="753237" y="2163419"/>
                </a:lnTo>
                <a:lnTo>
                  <a:pt x="785133" y="2147976"/>
                </a:lnTo>
                <a:lnTo>
                  <a:pt x="685926" y="2147976"/>
                </a:lnTo>
                <a:lnTo>
                  <a:pt x="654685" y="2147608"/>
                </a:lnTo>
                <a:lnTo>
                  <a:pt x="592582" y="2145068"/>
                </a:lnTo>
                <a:lnTo>
                  <a:pt x="531113" y="2140064"/>
                </a:lnTo>
                <a:lnTo>
                  <a:pt x="441579" y="2128558"/>
                </a:lnTo>
                <a:lnTo>
                  <a:pt x="384175" y="2118283"/>
                </a:lnTo>
                <a:lnTo>
                  <a:pt x="329184" y="2106218"/>
                </a:lnTo>
                <a:lnTo>
                  <a:pt x="277368" y="2092477"/>
                </a:lnTo>
                <a:lnTo>
                  <a:pt x="228854" y="2077364"/>
                </a:lnTo>
                <a:lnTo>
                  <a:pt x="184404" y="2060879"/>
                </a:lnTo>
                <a:lnTo>
                  <a:pt x="144525" y="2043391"/>
                </a:lnTo>
                <a:lnTo>
                  <a:pt x="109855" y="2025141"/>
                </a:lnTo>
                <a:lnTo>
                  <a:pt x="68453" y="1996732"/>
                </a:lnTo>
                <a:lnTo>
                  <a:pt x="41401" y="1968779"/>
                </a:lnTo>
                <a:lnTo>
                  <a:pt x="32049" y="1951304"/>
                </a:lnTo>
                <a:lnTo>
                  <a:pt x="31876" y="1951304"/>
                </a:lnTo>
                <a:lnTo>
                  <a:pt x="31115" y="1949183"/>
                </a:lnTo>
                <a:lnTo>
                  <a:pt x="31296" y="1949183"/>
                </a:lnTo>
                <a:lnTo>
                  <a:pt x="29623" y="1943074"/>
                </a:lnTo>
                <a:lnTo>
                  <a:pt x="29463" y="1943074"/>
                </a:lnTo>
                <a:lnTo>
                  <a:pt x="28956" y="1940636"/>
                </a:lnTo>
                <a:lnTo>
                  <a:pt x="29233" y="1940636"/>
                </a:lnTo>
                <a:lnTo>
                  <a:pt x="28448" y="1932317"/>
                </a:lnTo>
                <a:close/>
              </a:path>
              <a:path w="1399539" h="2176779">
                <a:moveTo>
                  <a:pt x="1342140" y="85598"/>
                </a:moveTo>
                <a:lnTo>
                  <a:pt x="1339214" y="201802"/>
                </a:lnTo>
                <a:lnTo>
                  <a:pt x="1334389" y="302260"/>
                </a:lnTo>
                <a:lnTo>
                  <a:pt x="1327912" y="402081"/>
                </a:lnTo>
                <a:lnTo>
                  <a:pt x="1319657" y="501142"/>
                </a:lnTo>
                <a:lnTo>
                  <a:pt x="1309877" y="599313"/>
                </a:lnTo>
                <a:lnTo>
                  <a:pt x="1298448" y="696213"/>
                </a:lnTo>
                <a:lnTo>
                  <a:pt x="1285366" y="791844"/>
                </a:lnTo>
                <a:lnTo>
                  <a:pt x="1271015" y="885825"/>
                </a:lnTo>
                <a:lnTo>
                  <a:pt x="1255141" y="977900"/>
                </a:lnTo>
                <a:lnTo>
                  <a:pt x="1237869" y="1068070"/>
                </a:lnTo>
                <a:lnTo>
                  <a:pt x="1219454" y="1156081"/>
                </a:lnTo>
                <a:lnTo>
                  <a:pt x="1199642" y="1241679"/>
                </a:lnTo>
                <a:lnTo>
                  <a:pt x="1178814" y="1324610"/>
                </a:lnTo>
                <a:lnTo>
                  <a:pt x="1156716" y="1405001"/>
                </a:lnTo>
                <a:lnTo>
                  <a:pt x="1133856" y="1482217"/>
                </a:lnTo>
                <a:lnTo>
                  <a:pt x="1109853" y="1556258"/>
                </a:lnTo>
                <a:lnTo>
                  <a:pt x="1084961" y="1626870"/>
                </a:lnTo>
                <a:lnTo>
                  <a:pt x="1059307" y="1693926"/>
                </a:lnTo>
                <a:lnTo>
                  <a:pt x="1032763" y="1757172"/>
                </a:lnTo>
                <a:lnTo>
                  <a:pt x="1005586" y="1816481"/>
                </a:lnTo>
                <a:lnTo>
                  <a:pt x="977773" y="1871599"/>
                </a:lnTo>
                <a:lnTo>
                  <a:pt x="949451" y="1922145"/>
                </a:lnTo>
                <a:lnTo>
                  <a:pt x="920750" y="1968157"/>
                </a:lnTo>
                <a:lnTo>
                  <a:pt x="891413" y="2009343"/>
                </a:lnTo>
                <a:lnTo>
                  <a:pt x="862076" y="2045500"/>
                </a:lnTo>
                <a:lnTo>
                  <a:pt x="832485" y="2076373"/>
                </a:lnTo>
                <a:lnTo>
                  <a:pt x="803021" y="2101850"/>
                </a:lnTo>
                <a:lnTo>
                  <a:pt x="743966" y="2136355"/>
                </a:lnTo>
                <a:lnTo>
                  <a:pt x="700786" y="2147239"/>
                </a:lnTo>
                <a:lnTo>
                  <a:pt x="685926" y="2147976"/>
                </a:lnTo>
                <a:lnTo>
                  <a:pt x="785133" y="2147976"/>
                </a:lnTo>
                <a:lnTo>
                  <a:pt x="819023" y="2125535"/>
                </a:lnTo>
                <a:lnTo>
                  <a:pt x="851154" y="2098052"/>
                </a:lnTo>
                <a:lnTo>
                  <a:pt x="882776" y="2065299"/>
                </a:lnTo>
                <a:lnTo>
                  <a:pt x="913638" y="2027351"/>
                </a:lnTo>
                <a:lnTo>
                  <a:pt x="943991" y="1984717"/>
                </a:lnTo>
                <a:lnTo>
                  <a:pt x="973709" y="1937346"/>
                </a:lnTo>
                <a:lnTo>
                  <a:pt x="1002665" y="1885441"/>
                </a:lnTo>
                <a:lnTo>
                  <a:pt x="1031113" y="1829308"/>
                </a:lnTo>
                <a:lnTo>
                  <a:pt x="1058799" y="1769110"/>
                </a:lnTo>
                <a:lnTo>
                  <a:pt x="1085596" y="1704975"/>
                </a:lnTo>
                <a:lnTo>
                  <a:pt x="1111631" y="1637157"/>
                </a:lnTo>
                <a:lnTo>
                  <a:pt x="1136777" y="1565656"/>
                </a:lnTo>
                <a:lnTo>
                  <a:pt x="1161034" y="1490980"/>
                </a:lnTo>
                <a:lnTo>
                  <a:pt x="1184148" y="1413129"/>
                </a:lnTo>
                <a:lnTo>
                  <a:pt x="1206373" y="1332230"/>
                </a:lnTo>
                <a:lnTo>
                  <a:pt x="1227328" y="1248664"/>
                </a:lnTo>
                <a:lnTo>
                  <a:pt x="1247267" y="1162558"/>
                </a:lnTo>
                <a:lnTo>
                  <a:pt x="1265936" y="1073912"/>
                </a:lnTo>
                <a:lnTo>
                  <a:pt x="1283208" y="983233"/>
                </a:lnTo>
                <a:lnTo>
                  <a:pt x="1299083" y="890651"/>
                </a:lnTo>
                <a:lnTo>
                  <a:pt x="1313688" y="796163"/>
                </a:lnTo>
                <a:lnTo>
                  <a:pt x="1326769" y="700151"/>
                </a:lnTo>
                <a:lnTo>
                  <a:pt x="1338199" y="602742"/>
                </a:lnTo>
                <a:lnTo>
                  <a:pt x="1348104" y="504063"/>
                </a:lnTo>
                <a:lnTo>
                  <a:pt x="1356487" y="404494"/>
                </a:lnTo>
                <a:lnTo>
                  <a:pt x="1362964" y="304164"/>
                </a:lnTo>
                <a:lnTo>
                  <a:pt x="1367663" y="203200"/>
                </a:lnTo>
                <a:lnTo>
                  <a:pt x="1370584" y="101726"/>
                </a:lnTo>
                <a:lnTo>
                  <a:pt x="1370717" y="85852"/>
                </a:lnTo>
                <a:lnTo>
                  <a:pt x="1342140" y="85598"/>
                </a:lnTo>
                <a:close/>
              </a:path>
              <a:path w="1399539" h="2176779">
                <a:moveTo>
                  <a:pt x="31115" y="1949183"/>
                </a:moveTo>
                <a:lnTo>
                  <a:pt x="31876" y="1951304"/>
                </a:lnTo>
                <a:lnTo>
                  <a:pt x="31594" y="1950270"/>
                </a:lnTo>
                <a:lnTo>
                  <a:pt x="31115" y="1949183"/>
                </a:lnTo>
                <a:close/>
              </a:path>
              <a:path w="1399539" h="2176779">
                <a:moveTo>
                  <a:pt x="31594" y="1950270"/>
                </a:moveTo>
                <a:lnTo>
                  <a:pt x="31876" y="1951304"/>
                </a:lnTo>
                <a:lnTo>
                  <a:pt x="32049" y="1951304"/>
                </a:lnTo>
                <a:lnTo>
                  <a:pt x="31594" y="1950270"/>
                </a:lnTo>
                <a:close/>
              </a:path>
              <a:path w="1399539" h="2176779">
                <a:moveTo>
                  <a:pt x="31296" y="1949183"/>
                </a:moveTo>
                <a:lnTo>
                  <a:pt x="31115" y="1949183"/>
                </a:lnTo>
                <a:lnTo>
                  <a:pt x="31594" y="1950270"/>
                </a:lnTo>
                <a:lnTo>
                  <a:pt x="31296" y="1949183"/>
                </a:lnTo>
                <a:close/>
              </a:path>
              <a:path w="1399539" h="2176779">
                <a:moveTo>
                  <a:pt x="28956" y="1940636"/>
                </a:moveTo>
                <a:lnTo>
                  <a:pt x="29463" y="1943074"/>
                </a:lnTo>
                <a:lnTo>
                  <a:pt x="29379" y="1942184"/>
                </a:lnTo>
                <a:lnTo>
                  <a:pt x="28956" y="1940636"/>
                </a:lnTo>
                <a:close/>
              </a:path>
              <a:path w="1399539" h="2176779">
                <a:moveTo>
                  <a:pt x="29379" y="1942184"/>
                </a:moveTo>
                <a:lnTo>
                  <a:pt x="29463" y="1943074"/>
                </a:lnTo>
                <a:lnTo>
                  <a:pt x="29623" y="1943074"/>
                </a:lnTo>
                <a:lnTo>
                  <a:pt x="29379" y="1942184"/>
                </a:lnTo>
                <a:close/>
              </a:path>
              <a:path w="1399539" h="2176779">
                <a:moveTo>
                  <a:pt x="29233" y="1940636"/>
                </a:moveTo>
                <a:lnTo>
                  <a:pt x="28956" y="1940636"/>
                </a:lnTo>
                <a:lnTo>
                  <a:pt x="29379" y="1942184"/>
                </a:lnTo>
                <a:lnTo>
                  <a:pt x="29233" y="1940636"/>
                </a:lnTo>
                <a:close/>
              </a:path>
              <a:path w="1399539" h="2176779">
                <a:moveTo>
                  <a:pt x="1392031" y="71247"/>
                </a:moveTo>
                <a:lnTo>
                  <a:pt x="1342263" y="71247"/>
                </a:lnTo>
                <a:lnTo>
                  <a:pt x="1370838" y="71627"/>
                </a:lnTo>
                <a:lnTo>
                  <a:pt x="1370717" y="85852"/>
                </a:lnTo>
                <a:lnTo>
                  <a:pt x="1399286" y="86106"/>
                </a:lnTo>
                <a:lnTo>
                  <a:pt x="1392031" y="71247"/>
                </a:lnTo>
                <a:close/>
              </a:path>
              <a:path w="1399539" h="2176779">
                <a:moveTo>
                  <a:pt x="1342263" y="71247"/>
                </a:moveTo>
                <a:lnTo>
                  <a:pt x="1342140" y="85598"/>
                </a:lnTo>
                <a:lnTo>
                  <a:pt x="1370717" y="85852"/>
                </a:lnTo>
                <a:lnTo>
                  <a:pt x="1370838" y="71627"/>
                </a:lnTo>
                <a:lnTo>
                  <a:pt x="1342263" y="71247"/>
                </a:lnTo>
                <a:close/>
              </a:path>
              <a:path w="1399539" h="2176779">
                <a:moveTo>
                  <a:pt x="1357249" y="0"/>
                </a:moveTo>
                <a:lnTo>
                  <a:pt x="1313561" y="85343"/>
                </a:lnTo>
                <a:lnTo>
                  <a:pt x="1342140" y="85598"/>
                </a:lnTo>
                <a:lnTo>
                  <a:pt x="1342263" y="71247"/>
                </a:lnTo>
                <a:lnTo>
                  <a:pt x="1392031" y="71247"/>
                </a:lnTo>
                <a:lnTo>
                  <a:pt x="1357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511300" y="3262376"/>
            <a:ext cx="1841500" cy="2264410"/>
          </a:xfrm>
          <a:custGeom>
            <a:avLst/>
            <a:gdLst/>
            <a:ahLst/>
            <a:cxnLst/>
            <a:rect l="l" t="t" r="r" b="b"/>
            <a:pathLst>
              <a:path w="1841500" h="2264410">
                <a:moveTo>
                  <a:pt x="927354" y="0"/>
                </a:moveTo>
                <a:lnTo>
                  <a:pt x="882523" y="3556"/>
                </a:lnTo>
                <a:lnTo>
                  <a:pt x="837819" y="13588"/>
                </a:lnTo>
                <a:lnTo>
                  <a:pt x="793369" y="30352"/>
                </a:lnTo>
                <a:lnTo>
                  <a:pt x="749681" y="52832"/>
                </a:lnTo>
                <a:lnTo>
                  <a:pt x="706627" y="81279"/>
                </a:lnTo>
                <a:lnTo>
                  <a:pt x="664210" y="115188"/>
                </a:lnTo>
                <a:lnTo>
                  <a:pt x="622426" y="154304"/>
                </a:lnTo>
                <a:lnTo>
                  <a:pt x="581406" y="198627"/>
                </a:lnTo>
                <a:lnTo>
                  <a:pt x="541147" y="247776"/>
                </a:lnTo>
                <a:lnTo>
                  <a:pt x="501650" y="301625"/>
                </a:lnTo>
                <a:lnTo>
                  <a:pt x="463169" y="359918"/>
                </a:lnTo>
                <a:lnTo>
                  <a:pt x="425576" y="422656"/>
                </a:lnTo>
                <a:lnTo>
                  <a:pt x="389000" y="489457"/>
                </a:lnTo>
                <a:lnTo>
                  <a:pt x="353694" y="560069"/>
                </a:lnTo>
                <a:lnTo>
                  <a:pt x="319531" y="634238"/>
                </a:lnTo>
                <a:lnTo>
                  <a:pt x="286512" y="712088"/>
                </a:lnTo>
                <a:lnTo>
                  <a:pt x="254888" y="793115"/>
                </a:lnTo>
                <a:lnTo>
                  <a:pt x="224789" y="877316"/>
                </a:lnTo>
                <a:lnTo>
                  <a:pt x="196214" y="964311"/>
                </a:lnTo>
                <a:lnTo>
                  <a:pt x="169163" y="1053973"/>
                </a:lnTo>
                <a:lnTo>
                  <a:pt x="143763" y="1146175"/>
                </a:lnTo>
                <a:lnTo>
                  <a:pt x="120268" y="1240409"/>
                </a:lnTo>
                <a:lnTo>
                  <a:pt x="98552" y="1337056"/>
                </a:lnTo>
                <a:lnTo>
                  <a:pt x="78740" y="1435354"/>
                </a:lnTo>
                <a:lnTo>
                  <a:pt x="60959" y="1535303"/>
                </a:lnTo>
                <a:lnTo>
                  <a:pt x="45338" y="1636649"/>
                </a:lnTo>
                <a:lnTo>
                  <a:pt x="31877" y="1739265"/>
                </a:lnTo>
                <a:lnTo>
                  <a:pt x="20574" y="1843024"/>
                </a:lnTo>
                <a:lnTo>
                  <a:pt x="11811" y="1947545"/>
                </a:lnTo>
                <a:lnTo>
                  <a:pt x="5334" y="2052574"/>
                </a:lnTo>
                <a:lnTo>
                  <a:pt x="1391" y="2158492"/>
                </a:lnTo>
                <a:lnTo>
                  <a:pt x="0" y="2263521"/>
                </a:lnTo>
                <a:lnTo>
                  <a:pt x="28575" y="2263902"/>
                </a:lnTo>
                <a:lnTo>
                  <a:pt x="29985" y="2158111"/>
                </a:lnTo>
                <a:lnTo>
                  <a:pt x="33781" y="2053717"/>
                </a:lnTo>
                <a:lnTo>
                  <a:pt x="40259" y="1949196"/>
                </a:lnTo>
                <a:lnTo>
                  <a:pt x="49021" y="1845310"/>
                </a:lnTo>
                <a:lnTo>
                  <a:pt x="60197" y="1742313"/>
                </a:lnTo>
                <a:lnTo>
                  <a:pt x="73659" y="1640332"/>
                </a:lnTo>
                <a:lnTo>
                  <a:pt x="89153" y="1539621"/>
                </a:lnTo>
                <a:lnTo>
                  <a:pt x="106934" y="1440307"/>
                </a:lnTo>
                <a:lnTo>
                  <a:pt x="126492" y="1342644"/>
                </a:lnTo>
                <a:lnTo>
                  <a:pt x="148208" y="1246759"/>
                </a:lnTo>
                <a:lnTo>
                  <a:pt x="171576" y="1153033"/>
                </a:lnTo>
                <a:lnTo>
                  <a:pt x="196723" y="1061593"/>
                </a:lnTo>
                <a:lnTo>
                  <a:pt x="223519" y="972566"/>
                </a:lnTo>
                <a:lnTo>
                  <a:pt x="251968" y="886206"/>
                </a:lnTo>
                <a:lnTo>
                  <a:pt x="281813" y="802767"/>
                </a:lnTo>
                <a:lnTo>
                  <a:pt x="313181" y="722503"/>
                </a:lnTo>
                <a:lnTo>
                  <a:pt x="345820" y="645413"/>
                </a:lnTo>
                <a:lnTo>
                  <a:pt x="379602" y="572007"/>
                </a:lnTo>
                <a:lnTo>
                  <a:pt x="414527" y="502157"/>
                </a:lnTo>
                <a:lnTo>
                  <a:pt x="450595" y="436372"/>
                </a:lnTo>
                <a:lnTo>
                  <a:pt x="487680" y="374650"/>
                </a:lnTo>
                <a:lnTo>
                  <a:pt x="525526" y="317373"/>
                </a:lnTo>
                <a:lnTo>
                  <a:pt x="564261" y="264540"/>
                </a:lnTo>
                <a:lnTo>
                  <a:pt x="603504" y="216788"/>
                </a:lnTo>
                <a:lnTo>
                  <a:pt x="643508" y="173609"/>
                </a:lnTo>
                <a:lnTo>
                  <a:pt x="683768" y="136016"/>
                </a:lnTo>
                <a:lnTo>
                  <a:pt x="724407" y="103632"/>
                </a:lnTo>
                <a:lnTo>
                  <a:pt x="765429" y="76708"/>
                </a:lnTo>
                <a:lnTo>
                  <a:pt x="806323" y="55752"/>
                </a:lnTo>
                <a:lnTo>
                  <a:pt x="846963" y="40766"/>
                </a:lnTo>
                <a:lnTo>
                  <a:pt x="887857" y="31623"/>
                </a:lnTo>
                <a:lnTo>
                  <a:pt x="928497" y="28575"/>
                </a:lnTo>
                <a:lnTo>
                  <a:pt x="1332430" y="28575"/>
                </a:lnTo>
                <a:lnTo>
                  <a:pt x="1305052" y="24764"/>
                </a:lnTo>
                <a:lnTo>
                  <a:pt x="1264920" y="19685"/>
                </a:lnTo>
                <a:lnTo>
                  <a:pt x="1224280" y="15366"/>
                </a:lnTo>
                <a:lnTo>
                  <a:pt x="1183132" y="11429"/>
                </a:lnTo>
                <a:lnTo>
                  <a:pt x="1141349" y="8000"/>
                </a:lnTo>
                <a:lnTo>
                  <a:pt x="1099058" y="5207"/>
                </a:lnTo>
                <a:lnTo>
                  <a:pt x="1056639" y="3048"/>
                </a:lnTo>
                <a:lnTo>
                  <a:pt x="1013841" y="1397"/>
                </a:lnTo>
                <a:lnTo>
                  <a:pt x="970788" y="253"/>
                </a:lnTo>
                <a:lnTo>
                  <a:pt x="927354" y="0"/>
                </a:lnTo>
                <a:close/>
              </a:path>
              <a:path w="1841500" h="2264410">
                <a:moveTo>
                  <a:pt x="1776380" y="184733"/>
                </a:moveTo>
                <a:lnTo>
                  <a:pt x="1755394" y="200787"/>
                </a:lnTo>
                <a:lnTo>
                  <a:pt x="1841500" y="242824"/>
                </a:lnTo>
                <a:lnTo>
                  <a:pt x="1832568" y="196214"/>
                </a:lnTo>
                <a:lnTo>
                  <a:pt x="1788033" y="196214"/>
                </a:lnTo>
                <a:lnTo>
                  <a:pt x="1776380" y="184733"/>
                </a:lnTo>
                <a:close/>
              </a:path>
              <a:path w="1841500" h="2264410">
                <a:moveTo>
                  <a:pt x="1799250" y="167240"/>
                </a:moveTo>
                <a:lnTo>
                  <a:pt x="1776380" y="184733"/>
                </a:lnTo>
                <a:lnTo>
                  <a:pt x="1788033" y="196214"/>
                </a:lnTo>
                <a:lnTo>
                  <a:pt x="1808099" y="175895"/>
                </a:lnTo>
                <a:lnTo>
                  <a:pt x="1799250" y="167240"/>
                </a:lnTo>
                <a:close/>
              </a:path>
              <a:path w="1841500" h="2264410">
                <a:moveTo>
                  <a:pt x="1823465" y="148716"/>
                </a:moveTo>
                <a:lnTo>
                  <a:pt x="1799250" y="167240"/>
                </a:lnTo>
                <a:lnTo>
                  <a:pt x="1808099" y="175895"/>
                </a:lnTo>
                <a:lnTo>
                  <a:pt x="1788033" y="196214"/>
                </a:lnTo>
                <a:lnTo>
                  <a:pt x="1832568" y="196214"/>
                </a:lnTo>
                <a:lnTo>
                  <a:pt x="1823465" y="148716"/>
                </a:lnTo>
                <a:close/>
              </a:path>
              <a:path w="1841500" h="2264410">
                <a:moveTo>
                  <a:pt x="1771979" y="180397"/>
                </a:moveTo>
                <a:lnTo>
                  <a:pt x="1776380" y="184733"/>
                </a:lnTo>
                <a:lnTo>
                  <a:pt x="1780796" y="181356"/>
                </a:lnTo>
                <a:lnTo>
                  <a:pt x="1773682" y="181356"/>
                </a:lnTo>
                <a:lnTo>
                  <a:pt x="1771979" y="180397"/>
                </a:lnTo>
                <a:close/>
              </a:path>
              <a:path w="1841500" h="2264410">
                <a:moveTo>
                  <a:pt x="1770761" y="179197"/>
                </a:moveTo>
                <a:lnTo>
                  <a:pt x="1771979" y="180397"/>
                </a:lnTo>
                <a:lnTo>
                  <a:pt x="1773682" y="181356"/>
                </a:lnTo>
                <a:lnTo>
                  <a:pt x="1770761" y="179197"/>
                </a:lnTo>
                <a:close/>
              </a:path>
              <a:path w="1841500" h="2264410">
                <a:moveTo>
                  <a:pt x="1783618" y="179197"/>
                </a:moveTo>
                <a:lnTo>
                  <a:pt x="1770761" y="179197"/>
                </a:lnTo>
                <a:lnTo>
                  <a:pt x="1773682" y="181356"/>
                </a:lnTo>
                <a:lnTo>
                  <a:pt x="1780796" y="181356"/>
                </a:lnTo>
                <a:lnTo>
                  <a:pt x="1783618" y="179197"/>
                </a:lnTo>
                <a:close/>
              </a:path>
              <a:path w="1841500" h="2264410">
                <a:moveTo>
                  <a:pt x="1332430" y="28575"/>
                </a:moveTo>
                <a:lnTo>
                  <a:pt x="928497" y="28575"/>
                </a:lnTo>
                <a:lnTo>
                  <a:pt x="970661" y="28828"/>
                </a:lnTo>
                <a:lnTo>
                  <a:pt x="1055497" y="31496"/>
                </a:lnTo>
                <a:lnTo>
                  <a:pt x="1139444" y="36449"/>
                </a:lnTo>
                <a:lnTo>
                  <a:pt x="1180719" y="39877"/>
                </a:lnTo>
                <a:lnTo>
                  <a:pt x="1221613" y="43814"/>
                </a:lnTo>
                <a:lnTo>
                  <a:pt x="1261872" y="48133"/>
                </a:lnTo>
                <a:lnTo>
                  <a:pt x="1301495" y="53086"/>
                </a:lnTo>
                <a:lnTo>
                  <a:pt x="1340358" y="58420"/>
                </a:lnTo>
                <a:lnTo>
                  <a:pt x="1378331" y="64388"/>
                </a:lnTo>
                <a:lnTo>
                  <a:pt x="1451356" y="77343"/>
                </a:lnTo>
                <a:lnTo>
                  <a:pt x="1520189" y="91821"/>
                </a:lnTo>
                <a:lnTo>
                  <a:pt x="1583817" y="107823"/>
                </a:lnTo>
                <a:lnTo>
                  <a:pt x="1641729" y="124968"/>
                </a:lnTo>
                <a:lnTo>
                  <a:pt x="1693164" y="143128"/>
                </a:lnTo>
                <a:lnTo>
                  <a:pt x="1737360" y="162051"/>
                </a:lnTo>
                <a:lnTo>
                  <a:pt x="1771979" y="180397"/>
                </a:lnTo>
                <a:lnTo>
                  <a:pt x="1770761" y="179197"/>
                </a:lnTo>
                <a:lnTo>
                  <a:pt x="1783618" y="179197"/>
                </a:lnTo>
                <a:lnTo>
                  <a:pt x="1799250" y="167240"/>
                </a:lnTo>
                <a:lnTo>
                  <a:pt x="1749171" y="136016"/>
                </a:lnTo>
                <a:lnTo>
                  <a:pt x="1703070" y="116204"/>
                </a:lnTo>
                <a:lnTo>
                  <a:pt x="1650238" y="97662"/>
                </a:lnTo>
                <a:lnTo>
                  <a:pt x="1591056" y="80137"/>
                </a:lnTo>
                <a:lnTo>
                  <a:pt x="1526413" y="63881"/>
                </a:lnTo>
                <a:lnTo>
                  <a:pt x="1420114" y="42418"/>
                </a:lnTo>
                <a:lnTo>
                  <a:pt x="1344295" y="30225"/>
                </a:lnTo>
                <a:lnTo>
                  <a:pt x="1332430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33976" y="2127250"/>
            <a:ext cx="3340480" cy="4279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81250" y="4267200"/>
            <a:ext cx="514350" cy="609600"/>
          </a:xfrm>
          <a:custGeom>
            <a:avLst/>
            <a:gdLst/>
            <a:ahLst/>
            <a:cxnLst/>
            <a:rect l="l" t="t" r="r" b="b"/>
            <a:pathLst>
              <a:path w="514350" h="609600">
                <a:moveTo>
                  <a:pt x="361950" y="0"/>
                </a:moveTo>
                <a:lnTo>
                  <a:pt x="361950" y="152400"/>
                </a:lnTo>
                <a:lnTo>
                  <a:pt x="0" y="152400"/>
                </a:lnTo>
                <a:lnTo>
                  <a:pt x="0" y="457200"/>
                </a:lnTo>
                <a:lnTo>
                  <a:pt x="361950" y="457200"/>
                </a:lnTo>
                <a:lnTo>
                  <a:pt x="361950" y="609600"/>
                </a:lnTo>
                <a:lnTo>
                  <a:pt x="514350" y="304800"/>
                </a:lnTo>
                <a:lnTo>
                  <a:pt x="36195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324100" y="4419600"/>
            <a:ext cx="38100" cy="304800"/>
          </a:xfrm>
          <a:custGeom>
            <a:avLst/>
            <a:gdLst/>
            <a:ahLst/>
            <a:cxnLst/>
            <a:rect l="l" t="t" r="r" b="b"/>
            <a:pathLst>
              <a:path w="38100" h="304800">
                <a:moveTo>
                  <a:pt x="0" y="304800"/>
                </a:moveTo>
                <a:lnTo>
                  <a:pt x="38100" y="304800"/>
                </a:lnTo>
                <a:lnTo>
                  <a:pt x="381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295525" y="4413250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500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44068" y="469391"/>
            <a:ext cx="1684020" cy="2606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628904" y="495757"/>
            <a:ext cx="5499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0" dirty="0">
                <a:latin typeface="Garamond"/>
                <a:cs typeface="Garamond"/>
              </a:rPr>
              <a:t>O</a:t>
            </a:r>
            <a:r>
              <a:rPr sz="1200" b="1" dirty="0">
                <a:latin typeface="Garamond"/>
                <a:cs typeface="Garamond"/>
              </a:rPr>
              <a:t>T</a:t>
            </a:r>
            <a:r>
              <a:rPr sz="1200" b="1" spc="-25" dirty="0">
                <a:latin typeface="Garamond"/>
                <a:cs typeface="Garamond"/>
              </a:rPr>
              <a:t>R</a:t>
            </a:r>
            <a:r>
              <a:rPr sz="1200" b="1" spc="-5" dirty="0">
                <a:latin typeface="Garamond"/>
                <a:cs typeface="Garamond"/>
              </a:rPr>
              <a:t>O</a:t>
            </a:r>
            <a:r>
              <a:rPr sz="1200" b="1" dirty="0">
                <a:latin typeface="Garamond"/>
                <a:cs typeface="Garamond"/>
              </a:rPr>
              <a:t>S</a:t>
            </a:r>
            <a:endParaRPr sz="1200">
              <a:latin typeface="Garamond"/>
              <a:cs typeface="Garamond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265988" y="495757"/>
            <a:ext cx="8559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Garamond"/>
                <a:cs typeface="Garamond"/>
              </a:rPr>
              <a:t>NEGOCIOS</a:t>
            </a:r>
            <a:endParaRPr sz="1200">
              <a:latin typeface="Garamond"/>
              <a:cs typeface="Garamond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81000" y="738251"/>
            <a:ext cx="2167255" cy="838200"/>
          </a:xfrm>
          <a:custGeom>
            <a:avLst/>
            <a:gdLst/>
            <a:ahLst/>
            <a:cxnLst/>
            <a:rect l="l" t="t" r="r" b="b"/>
            <a:pathLst>
              <a:path w="2167255" h="838200">
                <a:moveTo>
                  <a:pt x="1835150" y="0"/>
                </a:moveTo>
                <a:lnTo>
                  <a:pt x="0" y="0"/>
                </a:lnTo>
                <a:lnTo>
                  <a:pt x="0" y="838200"/>
                </a:lnTo>
                <a:lnTo>
                  <a:pt x="1835150" y="838200"/>
                </a:lnTo>
                <a:lnTo>
                  <a:pt x="2167001" y="480949"/>
                </a:lnTo>
                <a:lnTo>
                  <a:pt x="18351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1000" y="738251"/>
            <a:ext cx="2167255" cy="838200"/>
          </a:xfrm>
          <a:custGeom>
            <a:avLst/>
            <a:gdLst/>
            <a:ahLst/>
            <a:cxnLst/>
            <a:rect l="l" t="t" r="r" b="b"/>
            <a:pathLst>
              <a:path w="2167255" h="838200">
                <a:moveTo>
                  <a:pt x="0" y="123825"/>
                </a:moveTo>
                <a:lnTo>
                  <a:pt x="0" y="838200"/>
                </a:lnTo>
                <a:lnTo>
                  <a:pt x="1835150" y="838200"/>
                </a:lnTo>
                <a:lnTo>
                  <a:pt x="2167001" y="480949"/>
                </a:lnTo>
                <a:lnTo>
                  <a:pt x="1835150" y="0"/>
                </a:lnTo>
                <a:lnTo>
                  <a:pt x="0" y="0"/>
                </a:lnTo>
                <a:lnTo>
                  <a:pt x="0" y="239649"/>
                </a:lnTo>
                <a:lnTo>
                  <a:pt x="0" y="123825"/>
                </a:lnTo>
                <a:close/>
              </a:path>
            </a:pathLst>
          </a:custGeom>
          <a:ln w="12700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81000" y="738251"/>
            <a:ext cx="2167255" cy="838200"/>
          </a:xfrm>
          <a:custGeom>
            <a:avLst/>
            <a:gdLst/>
            <a:ahLst/>
            <a:cxnLst/>
            <a:rect l="l" t="t" r="r" b="b"/>
            <a:pathLst>
              <a:path w="2167255" h="838200">
                <a:moveTo>
                  <a:pt x="0" y="123825"/>
                </a:moveTo>
                <a:lnTo>
                  <a:pt x="0" y="838200"/>
                </a:lnTo>
                <a:lnTo>
                  <a:pt x="1835150" y="838200"/>
                </a:lnTo>
                <a:lnTo>
                  <a:pt x="2167001" y="480949"/>
                </a:lnTo>
                <a:lnTo>
                  <a:pt x="1835150" y="0"/>
                </a:lnTo>
                <a:lnTo>
                  <a:pt x="0" y="0"/>
                </a:lnTo>
                <a:lnTo>
                  <a:pt x="0" y="239649"/>
                </a:lnTo>
              </a:path>
            </a:pathLst>
          </a:custGeom>
          <a:ln w="20637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81000" y="977900"/>
            <a:ext cx="1835150" cy="0"/>
          </a:xfrm>
          <a:custGeom>
            <a:avLst/>
            <a:gdLst/>
            <a:ahLst/>
            <a:cxnLst/>
            <a:rect l="l" t="t" r="r" b="b"/>
            <a:pathLst>
              <a:path w="1835150">
                <a:moveTo>
                  <a:pt x="1835150" y="0"/>
                </a:moveTo>
                <a:lnTo>
                  <a:pt x="0" y="0"/>
                </a:lnTo>
                <a:lnTo>
                  <a:pt x="1835150" y="0"/>
                </a:lnTo>
                <a:close/>
              </a:path>
            </a:pathLst>
          </a:custGeom>
          <a:ln w="12700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81000" y="977900"/>
            <a:ext cx="1835150" cy="1905"/>
          </a:xfrm>
          <a:custGeom>
            <a:avLst/>
            <a:gdLst/>
            <a:ahLst/>
            <a:cxnLst/>
            <a:rect l="l" t="t" r="r" b="b"/>
            <a:pathLst>
              <a:path w="1835150" h="1905">
                <a:moveTo>
                  <a:pt x="1835150" y="0"/>
                </a:moveTo>
                <a:lnTo>
                  <a:pt x="0" y="1650"/>
                </a:lnTo>
              </a:path>
            </a:pathLst>
          </a:custGeom>
          <a:ln w="20637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81000" y="862075"/>
            <a:ext cx="1835150" cy="1905"/>
          </a:xfrm>
          <a:custGeom>
            <a:avLst/>
            <a:gdLst/>
            <a:ahLst/>
            <a:cxnLst/>
            <a:rect l="l" t="t" r="r" b="b"/>
            <a:pathLst>
              <a:path w="1835150" h="1905">
                <a:moveTo>
                  <a:pt x="0" y="0"/>
                </a:moveTo>
                <a:lnTo>
                  <a:pt x="1835150" y="1524"/>
                </a:lnTo>
              </a:path>
            </a:pathLst>
          </a:custGeom>
          <a:ln w="20637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46351" y="738251"/>
            <a:ext cx="501650" cy="838200"/>
          </a:xfrm>
          <a:custGeom>
            <a:avLst/>
            <a:gdLst/>
            <a:ahLst/>
            <a:cxnLst/>
            <a:rect l="l" t="t" r="r" b="b"/>
            <a:pathLst>
              <a:path w="501650" h="838200">
                <a:moveTo>
                  <a:pt x="169799" y="0"/>
                </a:moveTo>
                <a:lnTo>
                  <a:pt x="0" y="0"/>
                </a:lnTo>
                <a:lnTo>
                  <a:pt x="341249" y="480949"/>
                </a:lnTo>
                <a:lnTo>
                  <a:pt x="0" y="838200"/>
                </a:lnTo>
                <a:lnTo>
                  <a:pt x="169799" y="838200"/>
                </a:lnTo>
                <a:lnTo>
                  <a:pt x="501650" y="480949"/>
                </a:lnTo>
                <a:lnTo>
                  <a:pt x="1697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46351" y="738251"/>
            <a:ext cx="501650" cy="838200"/>
          </a:xfrm>
          <a:custGeom>
            <a:avLst/>
            <a:gdLst/>
            <a:ahLst/>
            <a:cxnLst/>
            <a:rect l="l" t="t" r="r" b="b"/>
            <a:pathLst>
              <a:path w="501650" h="838200">
                <a:moveTo>
                  <a:pt x="0" y="0"/>
                </a:moveTo>
                <a:lnTo>
                  <a:pt x="341249" y="480949"/>
                </a:lnTo>
                <a:lnTo>
                  <a:pt x="0" y="838200"/>
                </a:lnTo>
                <a:lnTo>
                  <a:pt x="169799" y="838200"/>
                </a:lnTo>
                <a:lnTo>
                  <a:pt x="501650" y="480949"/>
                </a:lnTo>
                <a:lnTo>
                  <a:pt x="169799" y="0"/>
                </a:lnTo>
                <a:lnTo>
                  <a:pt x="0" y="0"/>
                </a:lnTo>
                <a:close/>
              </a:path>
            </a:pathLst>
          </a:custGeom>
          <a:ln w="20637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82650" y="977900"/>
            <a:ext cx="1905" cy="598805"/>
          </a:xfrm>
          <a:custGeom>
            <a:avLst/>
            <a:gdLst/>
            <a:ahLst/>
            <a:cxnLst/>
            <a:rect l="l" t="t" r="r" b="b"/>
            <a:pathLst>
              <a:path w="1905" h="598805">
                <a:moveTo>
                  <a:pt x="0" y="0"/>
                </a:moveTo>
                <a:lnTo>
                  <a:pt x="1587" y="598551"/>
                </a:lnTo>
              </a:path>
            </a:pathLst>
          </a:custGeom>
          <a:ln w="20637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384300" y="977900"/>
            <a:ext cx="1905" cy="598805"/>
          </a:xfrm>
          <a:custGeom>
            <a:avLst/>
            <a:gdLst/>
            <a:ahLst/>
            <a:cxnLst/>
            <a:rect l="l" t="t" r="r" b="b"/>
            <a:pathLst>
              <a:path w="1905" h="598805">
                <a:moveTo>
                  <a:pt x="0" y="0"/>
                </a:moveTo>
                <a:lnTo>
                  <a:pt x="1650" y="598551"/>
                </a:lnTo>
              </a:path>
            </a:pathLst>
          </a:custGeom>
          <a:ln w="20637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885950" y="977900"/>
            <a:ext cx="1905" cy="598805"/>
          </a:xfrm>
          <a:custGeom>
            <a:avLst/>
            <a:gdLst/>
            <a:ahLst/>
            <a:cxnLst/>
            <a:rect l="l" t="t" r="r" b="b"/>
            <a:pathLst>
              <a:path w="1905" h="598805">
                <a:moveTo>
                  <a:pt x="0" y="0"/>
                </a:moveTo>
                <a:lnTo>
                  <a:pt x="1650" y="598551"/>
                </a:lnTo>
              </a:path>
            </a:pathLst>
          </a:custGeom>
          <a:ln w="20637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17776" y="1165225"/>
            <a:ext cx="88900" cy="88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560575" y="1165225"/>
            <a:ext cx="88900" cy="88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103312" y="1165225"/>
            <a:ext cx="88900" cy="88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46112" y="1165225"/>
            <a:ext cx="88900" cy="88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944868" y="240791"/>
            <a:ext cx="1684020" cy="2606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7030593" y="267080"/>
            <a:ext cx="14941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Garamond"/>
                <a:cs typeface="Garamond"/>
              </a:rPr>
              <a:t>OTROS</a:t>
            </a:r>
            <a:r>
              <a:rPr sz="1200" b="1" spc="235" dirty="0">
                <a:latin typeface="Garamond"/>
                <a:cs typeface="Garamond"/>
              </a:rPr>
              <a:t> </a:t>
            </a:r>
            <a:r>
              <a:rPr sz="1200" b="1" spc="-5" dirty="0">
                <a:latin typeface="Garamond"/>
                <a:cs typeface="Garamond"/>
              </a:rPr>
              <a:t>NEGOCIOS</a:t>
            </a:r>
            <a:endParaRPr sz="1200">
              <a:latin typeface="Garamond"/>
              <a:cs typeface="Garamond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781800" y="509651"/>
            <a:ext cx="2167255" cy="838200"/>
          </a:xfrm>
          <a:custGeom>
            <a:avLst/>
            <a:gdLst/>
            <a:ahLst/>
            <a:cxnLst/>
            <a:rect l="l" t="t" r="r" b="b"/>
            <a:pathLst>
              <a:path w="2167254" h="838200">
                <a:moveTo>
                  <a:pt x="1835150" y="0"/>
                </a:moveTo>
                <a:lnTo>
                  <a:pt x="0" y="0"/>
                </a:lnTo>
                <a:lnTo>
                  <a:pt x="0" y="838200"/>
                </a:lnTo>
                <a:lnTo>
                  <a:pt x="1835150" y="838200"/>
                </a:lnTo>
                <a:lnTo>
                  <a:pt x="2167001" y="480949"/>
                </a:lnTo>
                <a:lnTo>
                  <a:pt x="18351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781800" y="509651"/>
            <a:ext cx="2167255" cy="838200"/>
          </a:xfrm>
          <a:custGeom>
            <a:avLst/>
            <a:gdLst/>
            <a:ahLst/>
            <a:cxnLst/>
            <a:rect l="l" t="t" r="r" b="b"/>
            <a:pathLst>
              <a:path w="2167254" h="838200">
                <a:moveTo>
                  <a:pt x="0" y="123825"/>
                </a:moveTo>
                <a:lnTo>
                  <a:pt x="0" y="838200"/>
                </a:lnTo>
                <a:lnTo>
                  <a:pt x="1835150" y="838200"/>
                </a:lnTo>
                <a:lnTo>
                  <a:pt x="2167001" y="480949"/>
                </a:lnTo>
                <a:lnTo>
                  <a:pt x="1835150" y="0"/>
                </a:lnTo>
                <a:lnTo>
                  <a:pt x="0" y="0"/>
                </a:lnTo>
                <a:lnTo>
                  <a:pt x="0" y="239649"/>
                </a:lnTo>
                <a:lnTo>
                  <a:pt x="0" y="123825"/>
                </a:lnTo>
                <a:close/>
              </a:path>
            </a:pathLst>
          </a:custGeom>
          <a:ln w="12700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781800" y="509651"/>
            <a:ext cx="2167255" cy="838200"/>
          </a:xfrm>
          <a:custGeom>
            <a:avLst/>
            <a:gdLst/>
            <a:ahLst/>
            <a:cxnLst/>
            <a:rect l="l" t="t" r="r" b="b"/>
            <a:pathLst>
              <a:path w="2167254" h="838200">
                <a:moveTo>
                  <a:pt x="0" y="123825"/>
                </a:moveTo>
                <a:lnTo>
                  <a:pt x="0" y="838200"/>
                </a:lnTo>
                <a:lnTo>
                  <a:pt x="1835150" y="838200"/>
                </a:lnTo>
                <a:lnTo>
                  <a:pt x="2167001" y="480949"/>
                </a:lnTo>
                <a:lnTo>
                  <a:pt x="1835150" y="0"/>
                </a:lnTo>
                <a:lnTo>
                  <a:pt x="0" y="0"/>
                </a:lnTo>
                <a:lnTo>
                  <a:pt x="0" y="239649"/>
                </a:lnTo>
              </a:path>
            </a:pathLst>
          </a:custGeom>
          <a:ln w="20637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17613" y="499332"/>
            <a:ext cx="8241506" cy="316461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175250" y="3498850"/>
            <a:ext cx="165100" cy="165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9988" y="5500115"/>
            <a:ext cx="714756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059" y="5481828"/>
            <a:ext cx="705612" cy="4587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2043" y="4370832"/>
            <a:ext cx="3064763" cy="2281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6188" y="4891023"/>
            <a:ext cx="2449830" cy="1823085"/>
          </a:xfrm>
          <a:custGeom>
            <a:avLst/>
            <a:gdLst/>
            <a:ahLst/>
            <a:cxnLst/>
            <a:rect l="l" t="t" r="r" b="b"/>
            <a:pathLst>
              <a:path w="2449830" h="1823084">
                <a:moveTo>
                  <a:pt x="1224699" y="0"/>
                </a:moveTo>
                <a:lnTo>
                  <a:pt x="1170144" y="887"/>
                </a:lnTo>
                <a:lnTo>
                  <a:pt x="1116201" y="3526"/>
                </a:lnTo>
                <a:lnTo>
                  <a:pt x="1062919" y="7878"/>
                </a:lnTo>
                <a:lnTo>
                  <a:pt x="1010348" y="13907"/>
                </a:lnTo>
                <a:lnTo>
                  <a:pt x="958537" y="21576"/>
                </a:lnTo>
                <a:lnTo>
                  <a:pt x="907536" y="30848"/>
                </a:lnTo>
                <a:lnTo>
                  <a:pt x="857396" y="41685"/>
                </a:lnTo>
                <a:lnTo>
                  <a:pt x="808165" y="54051"/>
                </a:lnTo>
                <a:lnTo>
                  <a:pt x="759894" y="67909"/>
                </a:lnTo>
                <a:lnTo>
                  <a:pt x="712633" y="83221"/>
                </a:lnTo>
                <a:lnTo>
                  <a:pt x="666430" y="99951"/>
                </a:lnTo>
                <a:lnTo>
                  <a:pt x="621337" y="118061"/>
                </a:lnTo>
                <a:lnTo>
                  <a:pt x="577402" y="137515"/>
                </a:lnTo>
                <a:lnTo>
                  <a:pt x="534676" y="158276"/>
                </a:lnTo>
                <a:lnTo>
                  <a:pt x="493208" y="180306"/>
                </a:lnTo>
                <a:lnTo>
                  <a:pt x="453049" y="203568"/>
                </a:lnTo>
                <a:lnTo>
                  <a:pt x="414247" y="228026"/>
                </a:lnTo>
                <a:lnTo>
                  <a:pt x="376852" y="253643"/>
                </a:lnTo>
                <a:lnTo>
                  <a:pt x="340915" y="280381"/>
                </a:lnTo>
                <a:lnTo>
                  <a:pt x="306485" y="308203"/>
                </a:lnTo>
                <a:lnTo>
                  <a:pt x="273612" y="337073"/>
                </a:lnTo>
                <a:lnTo>
                  <a:pt x="242346" y="366953"/>
                </a:lnTo>
                <a:lnTo>
                  <a:pt x="212736" y="397807"/>
                </a:lnTo>
                <a:lnTo>
                  <a:pt x="184832" y="429597"/>
                </a:lnTo>
                <a:lnTo>
                  <a:pt x="158685" y="462286"/>
                </a:lnTo>
                <a:lnTo>
                  <a:pt x="134343" y="495837"/>
                </a:lnTo>
                <a:lnTo>
                  <a:pt x="111857" y="530214"/>
                </a:lnTo>
                <a:lnTo>
                  <a:pt x="91276" y="565379"/>
                </a:lnTo>
                <a:lnTo>
                  <a:pt x="72650" y="601295"/>
                </a:lnTo>
                <a:lnTo>
                  <a:pt x="56029" y="637925"/>
                </a:lnTo>
                <a:lnTo>
                  <a:pt x="41463" y="675232"/>
                </a:lnTo>
                <a:lnTo>
                  <a:pt x="29001" y="713180"/>
                </a:lnTo>
                <a:lnTo>
                  <a:pt x="18693" y="751731"/>
                </a:lnTo>
                <a:lnTo>
                  <a:pt x="10589" y="790848"/>
                </a:lnTo>
                <a:lnTo>
                  <a:pt x="4739" y="830494"/>
                </a:lnTo>
                <a:lnTo>
                  <a:pt x="1193" y="870631"/>
                </a:lnTo>
                <a:lnTo>
                  <a:pt x="0" y="911225"/>
                </a:lnTo>
                <a:lnTo>
                  <a:pt x="1193" y="951829"/>
                </a:lnTo>
                <a:lnTo>
                  <a:pt x="4739" y="991967"/>
                </a:lnTo>
                <a:lnTo>
                  <a:pt x="10589" y="1031612"/>
                </a:lnTo>
                <a:lnTo>
                  <a:pt x="18693" y="1070729"/>
                </a:lnTo>
                <a:lnTo>
                  <a:pt x="29001" y="1109280"/>
                </a:lnTo>
                <a:lnTo>
                  <a:pt x="41463" y="1147229"/>
                </a:lnTo>
                <a:lnTo>
                  <a:pt x="56029" y="1184537"/>
                </a:lnTo>
                <a:lnTo>
                  <a:pt x="72650" y="1221168"/>
                </a:lnTo>
                <a:lnTo>
                  <a:pt x="91276" y="1257085"/>
                </a:lnTo>
                <a:lnTo>
                  <a:pt x="111857" y="1292252"/>
                </a:lnTo>
                <a:lnTo>
                  <a:pt x="134343" y="1326630"/>
                </a:lnTo>
                <a:lnTo>
                  <a:pt x="158685" y="1360183"/>
                </a:lnTo>
                <a:lnTo>
                  <a:pt x="184832" y="1392874"/>
                </a:lnTo>
                <a:lnTo>
                  <a:pt x="212736" y="1424666"/>
                </a:lnTo>
                <a:lnTo>
                  <a:pt x="242346" y="1455521"/>
                </a:lnTo>
                <a:lnTo>
                  <a:pt x="273612" y="1485404"/>
                </a:lnTo>
                <a:lnTo>
                  <a:pt x="306485" y="1514276"/>
                </a:lnTo>
                <a:lnTo>
                  <a:pt x="340915" y="1542100"/>
                </a:lnTo>
                <a:lnTo>
                  <a:pt x="376852" y="1568840"/>
                </a:lnTo>
                <a:lnTo>
                  <a:pt x="414247" y="1594459"/>
                </a:lnTo>
                <a:lnTo>
                  <a:pt x="453049" y="1618920"/>
                </a:lnTo>
                <a:lnTo>
                  <a:pt x="493208" y="1642185"/>
                </a:lnTo>
                <a:lnTo>
                  <a:pt x="534676" y="1664217"/>
                </a:lnTo>
                <a:lnTo>
                  <a:pt x="577402" y="1684980"/>
                </a:lnTo>
                <a:lnTo>
                  <a:pt x="621337" y="1704436"/>
                </a:lnTo>
                <a:lnTo>
                  <a:pt x="666430" y="1722549"/>
                </a:lnTo>
                <a:lnTo>
                  <a:pt x="712633" y="1739281"/>
                </a:lnTo>
                <a:lnTo>
                  <a:pt x="759894" y="1754595"/>
                </a:lnTo>
                <a:lnTo>
                  <a:pt x="808165" y="1768454"/>
                </a:lnTo>
                <a:lnTo>
                  <a:pt x="857396" y="1780822"/>
                </a:lnTo>
                <a:lnTo>
                  <a:pt x="907536" y="1791660"/>
                </a:lnTo>
                <a:lnTo>
                  <a:pt x="958537" y="1800933"/>
                </a:lnTo>
                <a:lnTo>
                  <a:pt x="1010348" y="1808603"/>
                </a:lnTo>
                <a:lnTo>
                  <a:pt x="1062919" y="1814633"/>
                </a:lnTo>
                <a:lnTo>
                  <a:pt x="1116201" y="1818986"/>
                </a:lnTo>
                <a:lnTo>
                  <a:pt x="1170144" y="1821625"/>
                </a:lnTo>
                <a:lnTo>
                  <a:pt x="1224699" y="1822513"/>
                </a:lnTo>
                <a:lnTo>
                  <a:pt x="1279243" y="1821625"/>
                </a:lnTo>
                <a:lnTo>
                  <a:pt x="1333176" y="1818986"/>
                </a:lnTo>
                <a:lnTo>
                  <a:pt x="1386449" y="1814633"/>
                </a:lnTo>
                <a:lnTo>
                  <a:pt x="1439012" y="1808603"/>
                </a:lnTo>
                <a:lnTo>
                  <a:pt x="1490814" y="1800933"/>
                </a:lnTo>
                <a:lnTo>
                  <a:pt x="1541806" y="1791660"/>
                </a:lnTo>
                <a:lnTo>
                  <a:pt x="1591939" y="1780822"/>
                </a:lnTo>
                <a:lnTo>
                  <a:pt x="1641162" y="1768454"/>
                </a:lnTo>
                <a:lnTo>
                  <a:pt x="1689425" y="1754595"/>
                </a:lnTo>
                <a:lnTo>
                  <a:pt x="1736680" y="1739281"/>
                </a:lnTo>
                <a:lnTo>
                  <a:pt x="1782876" y="1722549"/>
                </a:lnTo>
                <a:lnTo>
                  <a:pt x="1827963" y="1704436"/>
                </a:lnTo>
                <a:lnTo>
                  <a:pt x="1871892" y="1684980"/>
                </a:lnTo>
                <a:lnTo>
                  <a:pt x="1914612" y="1664217"/>
                </a:lnTo>
                <a:lnTo>
                  <a:pt x="1956075" y="1642185"/>
                </a:lnTo>
                <a:lnTo>
                  <a:pt x="1996230" y="1618920"/>
                </a:lnTo>
                <a:lnTo>
                  <a:pt x="2035027" y="1594459"/>
                </a:lnTo>
                <a:lnTo>
                  <a:pt x="2072417" y="1568840"/>
                </a:lnTo>
                <a:lnTo>
                  <a:pt x="2108350" y="1542100"/>
                </a:lnTo>
                <a:lnTo>
                  <a:pt x="2142776" y="1514276"/>
                </a:lnTo>
                <a:lnTo>
                  <a:pt x="2175645" y="1485404"/>
                </a:lnTo>
                <a:lnTo>
                  <a:pt x="2206908" y="1455521"/>
                </a:lnTo>
                <a:lnTo>
                  <a:pt x="2236515" y="1424666"/>
                </a:lnTo>
                <a:lnTo>
                  <a:pt x="2264416" y="1392874"/>
                </a:lnTo>
                <a:lnTo>
                  <a:pt x="2290561" y="1360183"/>
                </a:lnTo>
                <a:lnTo>
                  <a:pt x="2314901" y="1326630"/>
                </a:lnTo>
                <a:lnTo>
                  <a:pt x="2337385" y="1292252"/>
                </a:lnTo>
                <a:lnTo>
                  <a:pt x="2357964" y="1257085"/>
                </a:lnTo>
                <a:lnTo>
                  <a:pt x="2376588" y="1221168"/>
                </a:lnTo>
                <a:lnTo>
                  <a:pt x="2393208" y="1184537"/>
                </a:lnTo>
                <a:lnTo>
                  <a:pt x="2407773" y="1147229"/>
                </a:lnTo>
                <a:lnTo>
                  <a:pt x="2420234" y="1109280"/>
                </a:lnTo>
                <a:lnTo>
                  <a:pt x="2430540" y="1070729"/>
                </a:lnTo>
                <a:lnTo>
                  <a:pt x="2438644" y="1031612"/>
                </a:lnTo>
                <a:lnTo>
                  <a:pt x="2444493" y="991967"/>
                </a:lnTo>
                <a:lnTo>
                  <a:pt x="2448039" y="951829"/>
                </a:lnTo>
                <a:lnTo>
                  <a:pt x="2449233" y="911225"/>
                </a:lnTo>
                <a:lnTo>
                  <a:pt x="2448039" y="870631"/>
                </a:lnTo>
                <a:lnTo>
                  <a:pt x="2444493" y="830494"/>
                </a:lnTo>
                <a:lnTo>
                  <a:pt x="2438644" y="790848"/>
                </a:lnTo>
                <a:lnTo>
                  <a:pt x="2430540" y="751731"/>
                </a:lnTo>
                <a:lnTo>
                  <a:pt x="2420234" y="713180"/>
                </a:lnTo>
                <a:lnTo>
                  <a:pt x="2407773" y="675232"/>
                </a:lnTo>
                <a:lnTo>
                  <a:pt x="2393208" y="637925"/>
                </a:lnTo>
                <a:lnTo>
                  <a:pt x="2376588" y="601295"/>
                </a:lnTo>
                <a:lnTo>
                  <a:pt x="2357964" y="565379"/>
                </a:lnTo>
                <a:lnTo>
                  <a:pt x="2337385" y="530214"/>
                </a:lnTo>
                <a:lnTo>
                  <a:pt x="2314901" y="495837"/>
                </a:lnTo>
                <a:lnTo>
                  <a:pt x="2290561" y="462286"/>
                </a:lnTo>
                <a:lnTo>
                  <a:pt x="2264416" y="429597"/>
                </a:lnTo>
                <a:lnTo>
                  <a:pt x="2236515" y="397807"/>
                </a:lnTo>
                <a:lnTo>
                  <a:pt x="2206908" y="366953"/>
                </a:lnTo>
                <a:lnTo>
                  <a:pt x="2175645" y="337073"/>
                </a:lnTo>
                <a:lnTo>
                  <a:pt x="2142776" y="308203"/>
                </a:lnTo>
                <a:lnTo>
                  <a:pt x="2108350" y="280381"/>
                </a:lnTo>
                <a:lnTo>
                  <a:pt x="2072417" y="253643"/>
                </a:lnTo>
                <a:lnTo>
                  <a:pt x="2035027" y="228026"/>
                </a:lnTo>
                <a:lnTo>
                  <a:pt x="1996230" y="203568"/>
                </a:lnTo>
                <a:lnTo>
                  <a:pt x="1956075" y="180306"/>
                </a:lnTo>
                <a:lnTo>
                  <a:pt x="1914612" y="158276"/>
                </a:lnTo>
                <a:lnTo>
                  <a:pt x="1871892" y="137515"/>
                </a:lnTo>
                <a:lnTo>
                  <a:pt x="1827963" y="118061"/>
                </a:lnTo>
                <a:lnTo>
                  <a:pt x="1782876" y="99951"/>
                </a:lnTo>
                <a:lnTo>
                  <a:pt x="1736680" y="83221"/>
                </a:lnTo>
                <a:lnTo>
                  <a:pt x="1689425" y="67909"/>
                </a:lnTo>
                <a:lnTo>
                  <a:pt x="1641162" y="54051"/>
                </a:lnTo>
                <a:lnTo>
                  <a:pt x="1591939" y="41685"/>
                </a:lnTo>
                <a:lnTo>
                  <a:pt x="1541806" y="30848"/>
                </a:lnTo>
                <a:lnTo>
                  <a:pt x="1490814" y="21576"/>
                </a:lnTo>
                <a:lnTo>
                  <a:pt x="1439012" y="13907"/>
                </a:lnTo>
                <a:lnTo>
                  <a:pt x="1386449" y="7878"/>
                </a:lnTo>
                <a:lnTo>
                  <a:pt x="1333176" y="3526"/>
                </a:lnTo>
                <a:lnTo>
                  <a:pt x="1279243" y="887"/>
                </a:lnTo>
                <a:lnTo>
                  <a:pt x="12246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78964" y="5315711"/>
            <a:ext cx="541019" cy="115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91155" y="5318759"/>
            <a:ext cx="533400" cy="373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39339" y="5318759"/>
            <a:ext cx="533400" cy="2209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39339" y="5471159"/>
            <a:ext cx="399288" cy="2209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2352" y="4922520"/>
            <a:ext cx="853440" cy="1859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03019" y="4925567"/>
            <a:ext cx="763524" cy="3733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2727" y="4925567"/>
            <a:ext cx="763523" cy="2209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52727" y="5077967"/>
            <a:ext cx="490728" cy="2209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22069" y="4958334"/>
            <a:ext cx="6064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b="1" i="1" spc="-5" dirty="0">
                <a:solidFill>
                  <a:srgbClr val="5E564E"/>
                </a:solidFill>
                <a:latin typeface="Verdana"/>
                <a:cs typeface="Verdana"/>
              </a:rPr>
              <a:t>Proveed  ores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3379" y="4651247"/>
            <a:ext cx="475488" cy="5074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3004" y="4683252"/>
            <a:ext cx="551688" cy="5608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3191" y="4637532"/>
            <a:ext cx="437388" cy="4602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5300" y="4727447"/>
            <a:ext cx="438912" cy="4602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2102" y="4739894"/>
            <a:ext cx="218440" cy="260985"/>
          </a:xfrm>
          <a:custGeom>
            <a:avLst/>
            <a:gdLst/>
            <a:ahLst/>
            <a:cxnLst/>
            <a:rect l="l" t="t" r="r" b="b"/>
            <a:pathLst>
              <a:path w="218440" h="260985">
                <a:moveTo>
                  <a:pt x="41719" y="155574"/>
                </a:moveTo>
                <a:lnTo>
                  <a:pt x="7802" y="184249"/>
                </a:lnTo>
                <a:lnTo>
                  <a:pt x="0" y="214502"/>
                </a:lnTo>
                <a:lnTo>
                  <a:pt x="1614" y="224984"/>
                </a:lnTo>
                <a:lnTo>
                  <a:pt x="24969" y="256401"/>
                </a:lnTo>
                <a:lnTo>
                  <a:pt x="37190" y="260488"/>
                </a:lnTo>
                <a:lnTo>
                  <a:pt x="43561" y="260222"/>
                </a:lnTo>
                <a:lnTo>
                  <a:pt x="72752" y="239648"/>
                </a:lnTo>
                <a:lnTo>
                  <a:pt x="41948" y="239648"/>
                </a:lnTo>
                <a:lnTo>
                  <a:pt x="37071" y="237870"/>
                </a:lnTo>
                <a:lnTo>
                  <a:pt x="18135" y="206120"/>
                </a:lnTo>
                <a:lnTo>
                  <a:pt x="18351" y="201802"/>
                </a:lnTo>
                <a:lnTo>
                  <a:pt x="19469" y="197611"/>
                </a:lnTo>
                <a:lnTo>
                  <a:pt x="20586" y="193293"/>
                </a:lnTo>
                <a:lnTo>
                  <a:pt x="51587" y="173862"/>
                </a:lnTo>
                <a:lnTo>
                  <a:pt x="53174" y="171957"/>
                </a:lnTo>
                <a:lnTo>
                  <a:pt x="41719" y="155574"/>
                </a:lnTo>
                <a:close/>
              </a:path>
              <a:path w="218440" h="260985">
                <a:moveTo>
                  <a:pt x="81836" y="211073"/>
                </a:moveTo>
                <a:lnTo>
                  <a:pt x="55753" y="211073"/>
                </a:lnTo>
                <a:lnTo>
                  <a:pt x="65443" y="224662"/>
                </a:lnTo>
                <a:lnTo>
                  <a:pt x="64947" y="225297"/>
                </a:lnTo>
                <a:lnTo>
                  <a:pt x="64401" y="226059"/>
                </a:lnTo>
                <a:lnTo>
                  <a:pt x="63792" y="226821"/>
                </a:lnTo>
                <a:lnTo>
                  <a:pt x="63169" y="227456"/>
                </a:lnTo>
                <a:lnTo>
                  <a:pt x="62598" y="228218"/>
                </a:lnTo>
                <a:lnTo>
                  <a:pt x="62052" y="228853"/>
                </a:lnTo>
                <a:lnTo>
                  <a:pt x="56603" y="234949"/>
                </a:lnTo>
                <a:lnTo>
                  <a:pt x="51498" y="238378"/>
                </a:lnTo>
                <a:lnTo>
                  <a:pt x="41948" y="239648"/>
                </a:lnTo>
                <a:lnTo>
                  <a:pt x="72752" y="239648"/>
                </a:lnTo>
                <a:lnTo>
                  <a:pt x="75450" y="235838"/>
                </a:lnTo>
                <a:lnTo>
                  <a:pt x="80924" y="225678"/>
                </a:lnTo>
                <a:lnTo>
                  <a:pt x="83286" y="220725"/>
                </a:lnTo>
                <a:lnTo>
                  <a:pt x="85280" y="215899"/>
                </a:lnTo>
                <a:lnTo>
                  <a:pt x="81836" y="211073"/>
                </a:lnTo>
                <a:close/>
              </a:path>
              <a:path w="218440" h="260985">
                <a:moveTo>
                  <a:pt x="60807" y="181609"/>
                </a:moveTo>
                <a:lnTo>
                  <a:pt x="35432" y="210438"/>
                </a:lnTo>
                <a:lnTo>
                  <a:pt x="44780" y="223519"/>
                </a:lnTo>
                <a:lnTo>
                  <a:pt x="55753" y="211073"/>
                </a:lnTo>
                <a:lnTo>
                  <a:pt x="81836" y="211073"/>
                </a:lnTo>
                <a:lnTo>
                  <a:pt x="60807" y="181609"/>
                </a:lnTo>
                <a:close/>
              </a:path>
              <a:path w="218440" h="260985">
                <a:moveTo>
                  <a:pt x="106591" y="117982"/>
                </a:moveTo>
                <a:lnTo>
                  <a:pt x="73558" y="140334"/>
                </a:lnTo>
                <a:lnTo>
                  <a:pt x="69342" y="156209"/>
                </a:lnTo>
                <a:lnTo>
                  <a:pt x="70281" y="166623"/>
                </a:lnTo>
                <a:lnTo>
                  <a:pt x="71780" y="171576"/>
                </a:lnTo>
                <a:lnTo>
                  <a:pt x="74641" y="176910"/>
                </a:lnTo>
                <a:lnTo>
                  <a:pt x="76847" y="181101"/>
                </a:lnTo>
                <a:lnTo>
                  <a:pt x="80200" y="185292"/>
                </a:lnTo>
                <a:lnTo>
                  <a:pt x="90297" y="194182"/>
                </a:lnTo>
                <a:lnTo>
                  <a:pt x="96570" y="196341"/>
                </a:lnTo>
                <a:lnTo>
                  <a:pt x="109867" y="194817"/>
                </a:lnTo>
                <a:lnTo>
                  <a:pt x="116281" y="190880"/>
                </a:lnTo>
                <a:lnTo>
                  <a:pt x="122466" y="183895"/>
                </a:lnTo>
                <a:lnTo>
                  <a:pt x="126796" y="179069"/>
                </a:lnTo>
                <a:lnTo>
                  <a:pt x="127930" y="177164"/>
                </a:lnTo>
                <a:lnTo>
                  <a:pt x="104076" y="177164"/>
                </a:lnTo>
                <a:lnTo>
                  <a:pt x="101155" y="175894"/>
                </a:lnTo>
                <a:lnTo>
                  <a:pt x="97942" y="172973"/>
                </a:lnTo>
                <a:lnTo>
                  <a:pt x="95211" y="170560"/>
                </a:lnTo>
                <a:lnTo>
                  <a:pt x="92837" y="167893"/>
                </a:lnTo>
                <a:lnTo>
                  <a:pt x="88811" y="162051"/>
                </a:lnTo>
                <a:lnTo>
                  <a:pt x="87426" y="159130"/>
                </a:lnTo>
                <a:lnTo>
                  <a:pt x="85864" y="153542"/>
                </a:lnTo>
                <a:lnTo>
                  <a:pt x="85661" y="150875"/>
                </a:lnTo>
                <a:lnTo>
                  <a:pt x="86423" y="145795"/>
                </a:lnTo>
                <a:lnTo>
                  <a:pt x="87553" y="143509"/>
                </a:lnTo>
                <a:lnTo>
                  <a:pt x="89420" y="141477"/>
                </a:lnTo>
                <a:lnTo>
                  <a:pt x="91833" y="138683"/>
                </a:lnTo>
                <a:lnTo>
                  <a:pt x="94373" y="137413"/>
                </a:lnTo>
                <a:lnTo>
                  <a:pt x="128522" y="137413"/>
                </a:lnTo>
                <a:lnTo>
                  <a:pt x="126517" y="133603"/>
                </a:lnTo>
                <a:lnTo>
                  <a:pt x="123037" y="129158"/>
                </a:lnTo>
                <a:lnTo>
                  <a:pt x="118630" y="125348"/>
                </a:lnTo>
                <a:lnTo>
                  <a:pt x="112801" y="120141"/>
                </a:lnTo>
                <a:lnTo>
                  <a:pt x="106591" y="117982"/>
                </a:lnTo>
                <a:close/>
              </a:path>
              <a:path w="218440" h="260985">
                <a:moveTo>
                  <a:pt x="128522" y="137413"/>
                </a:moveTo>
                <a:lnTo>
                  <a:pt x="94373" y="137413"/>
                </a:lnTo>
                <a:lnTo>
                  <a:pt x="97028" y="137540"/>
                </a:lnTo>
                <a:lnTo>
                  <a:pt x="99682" y="137540"/>
                </a:lnTo>
                <a:lnTo>
                  <a:pt x="102450" y="138937"/>
                </a:lnTo>
                <a:lnTo>
                  <a:pt x="117552" y="163956"/>
                </a:lnTo>
                <a:lnTo>
                  <a:pt x="116598" y="168909"/>
                </a:lnTo>
                <a:lnTo>
                  <a:pt x="106705" y="176910"/>
                </a:lnTo>
                <a:lnTo>
                  <a:pt x="104076" y="177164"/>
                </a:lnTo>
                <a:lnTo>
                  <a:pt x="127930" y="177164"/>
                </a:lnTo>
                <a:lnTo>
                  <a:pt x="129819" y="173989"/>
                </a:lnTo>
                <a:lnTo>
                  <a:pt x="133223" y="163956"/>
                </a:lnTo>
                <a:lnTo>
                  <a:pt x="133823" y="159130"/>
                </a:lnTo>
                <a:lnTo>
                  <a:pt x="133792" y="157733"/>
                </a:lnTo>
                <a:lnTo>
                  <a:pt x="133070" y="148335"/>
                </a:lnTo>
                <a:lnTo>
                  <a:pt x="131597" y="143382"/>
                </a:lnTo>
                <a:lnTo>
                  <a:pt x="128522" y="137413"/>
                </a:lnTo>
                <a:close/>
              </a:path>
              <a:path w="218440" h="260985">
                <a:moveTo>
                  <a:pt x="113576" y="59816"/>
                </a:moveTo>
                <a:lnTo>
                  <a:pt x="100190" y="75056"/>
                </a:lnTo>
                <a:lnTo>
                  <a:pt x="152019" y="147573"/>
                </a:lnTo>
                <a:lnTo>
                  <a:pt x="164884" y="132968"/>
                </a:lnTo>
                <a:lnTo>
                  <a:pt x="163499" y="129793"/>
                </a:lnTo>
                <a:lnTo>
                  <a:pt x="166052" y="129158"/>
                </a:lnTo>
                <a:lnTo>
                  <a:pt x="177657" y="120395"/>
                </a:lnTo>
                <a:lnTo>
                  <a:pt x="156819" y="120395"/>
                </a:lnTo>
                <a:lnTo>
                  <a:pt x="137985" y="94106"/>
                </a:lnTo>
                <a:lnTo>
                  <a:pt x="140984" y="85470"/>
                </a:lnTo>
                <a:lnTo>
                  <a:pt x="131902" y="85470"/>
                </a:lnTo>
                <a:lnTo>
                  <a:pt x="113576" y="59816"/>
                </a:lnTo>
                <a:close/>
              </a:path>
              <a:path w="218440" h="260985">
                <a:moveTo>
                  <a:pt x="180695" y="78612"/>
                </a:moveTo>
                <a:lnTo>
                  <a:pt x="150329" y="78612"/>
                </a:lnTo>
                <a:lnTo>
                  <a:pt x="152704" y="78739"/>
                </a:lnTo>
                <a:lnTo>
                  <a:pt x="155206" y="79882"/>
                </a:lnTo>
                <a:lnTo>
                  <a:pt x="163601" y="87248"/>
                </a:lnTo>
                <a:lnTo>
                  <a:pt x="167106" y="92836"/>
                </a:lnTo>
                <a:lnTo>
                  <a:pt x="169621" y="104774"/>
                </a:lnTo>
                <a:lnTo>
                  <a:pt x="168198" y="110108"/>
                </a:lnTo>
                <a:lnTo>
                  <a:pt x="164084" y="114680"/>
                </a:lnTo>
                <a:lnTo>
                  <a:pt x="162890" y="116077"/>
                </a:lnTo>
                <a:lnTo>
                  <a:pt x="161683" y="117220"/>
                </a:lnTo>
                <a:lnTo>
                  <a:pt x="159296" y="118998"/>
                </a:lnTo>
                <a:lnTo>
                  <a:pt x="158064" y="119760"/>
                </a:lnTo>
                <a:lnTo>
                  <a:pt x="156819" y="120395"/>
                </a:lnTo>
                <a:lnTo>
                  <a:pt x="177657" y="120395"/>
                </a:lnTo>
                <a:lnTo>
                  <a:pt x="181406" y="116077"/>
                </a:lnTo>
                <a:lnTo>
                  <a:pt x="183730" y="111632"/>
                </a:lnTo>
                <a:lnTo>
                  <a:pt x="185940" y="101980"/>
                </a:lnTo>
                <a:lnTo>
                  <a:pt x="186054" y="96900"/>
                </a:lnTo>
                <a:lnTo>
                  <a:pt x="184315" y="86740"/>
                </a:lnTo>
                <a:lnTo>
                  <a:pt x="182486" y="81787"/>
                </a:lnTo>
                <a:lnTo>
                  <a:pt x="180695" y="78612"/>
                </a:lnTo>
                <a:close/>
              </a:path>
              <a:path w="218440" h="260985">
                <a:moveTo>
                  <a:pt x="180530" y="20573"/>
                </a:moveTo>
                <a:lnTo>
                  <a:pt x="167144" y="35686"/>
                </a:lnTo>
                <a:lnTo>
                  <a:pt x="204495" y="88137"/>
                </a:lnTo>
                <a:lnTo>
                  <a:pt x="217881" y="73024"/>
                </a:lnTo>
                <a:lnTo>
                  <a:pt x="180530" y="20573"/>
                </a:lnTo>
                <a:close/>
              </a:path>
              <a:path w="218440" h="260985">
                <a:moveTo>
                  <a:pt x="153809" y="56895"/>
                </a:moveTo>
                <a:lnTo>
                  <a:pt x="148717" y="56895"/>
                </a:lnTo>
                <a:lnTo>
                  <a:pt x="144030" y="59308"/>
                </a:lnTo>
                <a:lnTo>
                  <a:pt x="131902" y="85470"/>
                </a:lnTo>
                <a:lnTo>
                  <a:pt x="140984" y="85470"/>
                </a:lnTo>
                <a:lnTo>
                  <a:pt x="141719" y="84200"/>
                </a:lnTo>
                <a:lnTo>
                  <a:pt x="143027" y="82803"/>
                </a:lnTo>
                <a:lnTo>
                  <a:pt x="145516" y="80009"/>
                </a:lnTo>
                <a:lnTo>
                  <a:pt x="147954" y="78612"/>
                </a:lnTo>
                <a:lnTo>
                  <a:pt x="180695" y="78612"/>
                </a:lnTo>
                <a:lnTo>
                  <a:pt x="176898" y="71881"/>
                </a:lnTo>
                <a:lnTo>
                  <a:pt x="173367" y="67563"/>
                </a:lnTo>
                <a:lnTo>
                  <a:pt x="169100" y="63753"/>
                </a:lnTo>
                <a:lnTo>
                  <a:pt x="163995" y="59308"/>
                </a:lnTo>
                <a:lnTo>
                  <a:pt x="158902" y="57022"/>
                </a:lnTo>
                <a:lnTo>
                  <a:pt x="153809" y="56895"/>
                </a:lnTo>
                <a:close/>
              </a:path>
              <a:path w="218440" h="260985">
                <a:moveTo>
                  <a:pt x="166484" y="0"/>
                </a:moveTo>
                <a:lnTo>
                  <a:pt x="152374" y="16001"/>
                </a:lnTo>
                <a:lnTo>
                  <a:pt x="161467" y="28701"/>
                </a:lnTo>
                <a:lnTo>
                  <a:pt x="175577" y="12699"/>
                </a:lnTo>
                <a:lnTo>
                  <a:pt x="166484" y="0"/>
                </a:lnTo>
                <a:close/>
              </a:path>
            </a:pathLst>
          </a:custGeom>
          <a:solidFill>
            <a:srgbClr val="5E56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2355" y="4858384"/>
            <a:ext cx="206099" cy="2374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23872" y="6149340"/>
            <a:ext cx="795527" cy="1569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36064" y="6152388"/>
            <a:ext cx="725424" cy="3733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84248" y="6152388"/>
            <a:ext cx="725424" cy="22097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84248" y="6304788"/>
            <a:ext cx="557784" cy="2209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0124" y="5477255"/>
            <a:ext cx="164592" cy="7574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3172" y="5480303"/>
            <a:ext cx="373380" cy="7330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8788" y="5428488"/>
            <a:ext cx="220980" cy="73304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1188" y="5660135"/>
            <a:ext cx="220980" cy="27127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38385" y="5518216"/>
            <a:ext cx="332105" cy="576580"/>
          </a:xfrm>
          <a:prstGeom prst="rect">
            <a:avLst/>
          </a:prstGeom>
        </p:spPr>
        <p:txBody>
          <a:bodyPr vert="vert270" wrap="square" lIns="0" tIns="12700" rIns="0" bIns="0" rtlCol="0">
            <a:spAutoFit/>
          </a:bodyPr>
          <a:lstStyle/>
          <a:p>
            <a:pPr marL="242570" marR="5080" indent="-230504">
              <a:lnSpc>
                <a:spcPct val="100000"/>
              </a:lnSpc>
              <a:spcBef>
                <a:spcPts val="100"/>
              </a:spcBef>
            </a:pPr>
            <a:r>
              <a:rPr sz="1000" b="1" i="1" spc="-5" dirty="0">
                <a:solidFill>
                  <a:srgbClr val="5E564E"/>
                </a:solidFill>
                <a:latin typeface="Verdana"/>
                <a:cs typeface="Verdana"/>
              </a:rPr>
              <a:t>So</a:t>
            </a:r>
            <a:r>
              <a:rPr sz="1000" b="1" i="1" dirty="0">
                <a:solidFill>
                  <a:srgbClr val="5E564E"/>
                </a:solidFill>
                <a:latin typeface="Verdana"/>
                <a:cs typeface="Verdana"/>
              </a:rPr>
              <a:t>c</a:t>
            </a:r>
            <a:r>
              <a:rPr sz="1000" b="1" i="1" spc="-5" dirty="0">
                <a:solidFill>
                  <a:srgbClr val="5E564E"/>
                </a:solidFill>
                <a:latin typeface="Verdana"/>
                <a:cs typeface="Verdana"/>
              </a:rPr>
              <a:t>ieda  d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17447" y="6103620"/>
            <a:ext cx="839724" cy="16611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8116" y="6108191"/>
            <a:ext cx="822960" cy="3733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7824" y="6108191"/>
            <a:ext cx="822960" cy="22097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7824" y="6260591"/>
            <a:ext cx="341375" cy="2209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67076" y="5577078"/>
            <a:ext cx="712724" cy="45538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20139" y="6286500"/>
            <a:ext cx="1490472" cy="2971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71219" y="6313423"/>
            <a:ext cx="1486409" cy="29399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2019" y="4280915"/>
            <a:ext cx="1607820" cy="32003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59878" y="4282122"/>
            <a:ext cx="1604871" cy="31762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453639" y="5724144"/>
            <a:ext cx="635507" cy="11887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64307" y="5728715"/>
            <a:ext cx="606551" cy="37338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14016" y="5728715"/>
            <a:ext cx="606551" cy="22097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14016" y="5881115"/>
            <a:ext cx="481583" cy="22097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053844" y="5350509"/>
            <a:ext cx="878205" cy="1163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300" marR="150495">
              <a:lnSpc>
                <a:spcPct val="100000"/>
              </a:lnSpc>
              <a:spcBef>
                <a:spcPts val="95"/>
              </a:spcBef>
            </a:pPr>
            <a:r>
              <a:rPr sz="1000" b="1" i="1" spc="-5" dirty="0">
                <a:solidFill>
                  <a:srgbClr val="5E564E"/>
                </a:solidFill>
                <a:latin typeface="Verdana"/>
                <a:cs typeface="Verdana"/>
              </a:rPr>
              <a:t>C</a:t>
            </a:r>
            <a:r>
              <a:rPr sz="1000" b="1" i="1" spc="-15" dirty="0">
                <a:solidFill>
                  <a:srgbClr val="5E564E"/>
                </a:solidFill>
                <a:latin typeface="Verdana"/>
                <a:cs typeface="Verdana"/>
              </a:rPr>
              <a:t>l</a:t>
            </a:r>
            <a:r>
              <a:rPr sz="1000" b="1" i="1" spc="-10" dirty="0">
                <a:solidFill>
                  <a:srgbClr val="5E564E"/>
                </a:solidFill>
                <a:latin typeface="Verdana"/>
                <a:cs typeface="Verdana"/>
              </a:rPr>
              <a:t>ien  </a:t>
            </a:r>
            <a:r>
              <a:rPr sz="1000" b="1" i="1" spc="-5" dirty="0">
                <a:solidFill>
                  <a:srgbClr val="5E564E"/>
                </a:solidFill>
                <a:latin typeface="Verdana"/>
                <a:cs typeface="Verdana"/>
              </a:rPr>
              <a:t>tes</a:t>
            </a:r>
            <a:endParaRPr sz="1000">
              <a:latin typeface="Verdana"/>
              <a:cs typeface="Verdana"/>
            </a:endParaRPr>
          </a:p>
          <a:p>
            <a:pPr marL="441325" marR="5080">
              <a:lnSpc>
                <a:spcPct val="100000"/>
              </a:lnSpc>
              <a:spcBef>
                <a:spcPts val="830"/>
              </a:spcBef>
            </a:pPr>
            <a:r>
              <a:rPr sz="1000" b="1" i="1" spc="-5" dirty="0">
                <a:solidFill>
                  <a:srgbClr val="5E564E"/>
                </a:solidFill>
                <a:latin typeface="Verdana"/>
                <a:cs typeface="Verdana"/>
              </a:rPr>
              <a:t>E</a:t>
            </a:r>
            <a:r>
              <a:rPr sz="1000" b="1" i="1" spc="-10" dirty="0">
                <a:solidFill>
                  <a:srgbClr val="5E564E"/>
                </a:solidFill>
                <a:latin typeface="Verdana"/>
                <a:cs typeface="Verdana"/>
              </a:rPr>
              <a:t>stra</a:t>
            </a:r>
            <a:r>
              <a:rPr sz="1000" b="1" i="1" spc="-5" dirty="0">
                <a:solidFill>
                  <a:srgbClr val="5E564E"/>
                </a:solidFill>
                <a:latin typeface="Verdana"/>
                <a:cs typeface="Verdana"/>
              </a:rPr>
              <a:t>t  </a:t>
            </a:r>
            <a:r>
              <a:rPr sz="1000" b="1" i="1" spc="-10" dirty="0">
                <a:solidFill>
                  <a:srgbClr val="5E564E"/>
                </a:solidFill>
                <a:latin typeface="Verdana"/>
                <a:cs typeface="Verdana"/>
              </a:rPr>
              <a:t>egia</a:t>
            </a:r>
            <a:endParaRPr sz="1000">
              <a:latin typeface="Verdana"/>
              <a:cs typeface="Verdana"/>
            </a:endParaRPr>
          </a:p>
          <a:p>
            <a:pPr marL="12700" marR="314960">
              <a:lnSpc>
                <a:spcPct val="100000"/>
              </a:lnSpc>
              <a:spcBef>
                <a:spcPts val="935"/>
              </a:spcBef>
            </a:pPr>
            <a:r>
              <a:rPr sz="1000" b="1" i="1" spc="-5" dirty="0">
                <a:solidFill>
                  <a:srgbClr val="5E564E"/>
                </a:solidFill>
                <a:latin typeface="Verdana"/>
                <a:cs typeface="Verdana"/>
              </a:rPr>
              <a:t>Compet  </a:t>
            </a:r>
            <a:r>
              <a:rPr sz="1000" b="1" i="1" spc="-10" dirty="0">
                <a:solidFill>
                  <a:srgbClr val="5E564E"/>
                </a:solidFill>
                <a:latin typeface="Verdana"/>
                <a:cs typeface="Verdana"/>
              </a:rPr>
              <a:t>encia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57390" y="5559678"/>
            <a:ext cx="703148" cy="45533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9223" y="5687567"/>
            <a:ext cx="635508" cy="11887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59891" y="5692140"/>
            <a:ext cx="615696" cy="37338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9600" y="5692140"/>
            <a:ext cx="615695" cy="22098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9600" y="5844540"/>
            <a:ext cx="509016" cy="22097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78891" y="5723940"/>
            <a:ext cx="934085" cy="746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80059">
              <a:lnSpc>
                <a:spcPct val="100000"/>
              </a:lnSpc>
              <a:spcBef>
                <a:spcPts val="95"/>
              </a:spcBef>
            </a:pPr>
            <a:r>
              <a:rPr sz="1000" b="1" i="1" spc="-10" dirty="0">
                <a:solidFill>
                  <a:srgbClr val="5E564E"/>
                </a:solidFill>
                <a:latin typeface="Verdana"/>
                <a:cs typeface="Verdana"/>
              </a:rPr>
              <a:t>Retroi  nput</a:t>
            </a:r>
            <a:endParaRPr sz="1000">
              <a:latin typeface="Verdana"/>
              <a:cs typeface="Verdana"/>
            </a:endParaRPr>
          </a:p>
          <a:p>
            <a:pPr marL="280670" marR="5080">
              <a:lnSpc>
                <a:spcPct val="100000"/>
              </a:lnSpc>
              <a:spcBef>
                <a:spcPts val="875"/>
              </a:spcBef>
            </a:pPr>
            <a:r>
              <a:rPr sz="1000" b="1" i="1" spc="-15" dirty="0">
                <a:solidFill>
                  <a:srgbClr val="5E564E"/>
                </a:solidFill>
                <a:latin typeface="Verdana"/>
                <a:cs typeface="Verdana"/>
              </a:rPr>
              <a:t>A</a:t>
            </a:r>
            <a:r>
              <a:rPr sz="1000" b="1" i="1" spc="-10" dirty="0">
                <a:solidFill>
                  <a:srgbClr val="5E564E"/>
                </a:solidFill>
                <a:latin typeface="Verdana"/>
                <a:cs typeface="Verdana"/>
              </a:rPr>
              <a:t>creedor  es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136903" y="5100828"/>
            <a:ext cx="1431036" cy="10408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07909" y="5373878"/>
            <a:ext cx="1143241" cy="83026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53311" y="5209032"/>
            <a:ext cx="821436" cy="16002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16227" y="5172455"/>
            <a:ext cx="818769" cy="15760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4994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Organización </a:t>
            </a:r>
            <a:r>
              <a:rPr dirty="0"/>
              <a:t>como</a:t>
            </a:r>
            <a:r>
              <a:rPr spc="-70" dirty="0"/>
              <a:t> </a:t>
            </a:r>
            <a:r>
              <a:rPr spc="-5" dirty="0"/>
              <a:t>Sistema</a:t>
            </a:r>
          </a:p>
        </p:txBody>
      </p:sp>
      <p:sp>
        <p:nvSpPr>
          <p:cNvPr id="59" name="object 59"/>
          <p:cNvSpPr/>
          <p:nvPr/>
        </p:nvSpPr>
        <p:spPr>
          <a:xfrm>
            <a:off x="2122932" y="2784348"/>
            <a:ext cx="537971" cy="47548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339339" y="2761488"/>
            <a:ext cx="3720084" cy="49834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122932" y="3223260"/>
            <a:ext cx="537971" cy="47548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39339" y="3200400"/>
            <a:ext cx="4466844" cy="49834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122932" y="3662171"/>
            <a:ext cx="537971" cy="47548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339339" y="3639311"/>
            <a:ext cx="4021836" cy="49834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122932" y="4101084"/>
            <a:ext cx="537971" cy="47548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39339" y="4078223"/>
            <a:ext cx="5730240" cy="49834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535940" y="1892045"/>
            <a:ext cx="7828280" cy="2637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FF6600"/>
              </a:buClr>
              <a:buFont typeface="Wingdings"/>
              <a:buChar char=""/>
              <a:tabLst>
                <a:tab pos="355600" algn="l"/>
              </a:tabLst>
            </a:pPr>
            <a:r>
              <a:rPr sz="2800" dirty="0">
                <a:latin typeface="Garamond"/>
                <a:cs typeface="Garamond"/>
              </a:rPr>
              <a:t>Dadas </a:t>
            </a:r>
            <a:r>
              <a:rPr sz="2800" spc="-5" dirty="0">
                <a:latin typeface="Garamond"/>
                <a:cs typeface="Garamond"/>
              </a:rPr>
              <a:t>las características de sistema </a:t>
            </a:r>
            <a:r>
              <a:rPr sz="2800" spc="-10" dirty="0">
                <a:latin typeface="Garamond"/>
                <a:cs typeface="Garamond"/>
              </a:rPr>
              <a:t>abierto </a:t>
            </a:r>
            <a:r>
              <a:rPr sz="2800" spc="-5" dirty="0">
                <a:latin typeface="Garamond"/>
                <a:cs typeface="Garamond"/>
              </a:rPr>
              <a:t>y complejo  los Subsistemas más importantes</a:t>
            </a:r>
            <a:r>
              <a:rPr sz="2800" spc="5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son:</a:t>
            </a:r>
            <a:endParaRPr sz="2800">
              <a:latin typeface="Garamond"/>
              <a:cs typeface="Garamond"/>
            </a:endParaRPr>
          </a:p>
          <a:p>
            <a:pPr marL="1993900" lvl="1" indent="-228600">
              <a:lnSpc>
                <a:spcPct val="100000"/>
              </a:lnSpc>
              <a:spcBef>
                <a:spcPts val="605"/>
              </a:spcBef>
              <a:buClr>
                <a:srgbClr val="FF6600"/>
              </a:buClr>
              <a:buFont typeface="Garamond"/>
              <a:buChar char="–"/>
              <a:tabLst>
                <a:tab pos="1994535" algn="l"/>
              </a:tabLst>
            </a:pPr>
            <a:r>
              <a:rPr sz="2400" b="1" spc="-5" dirty="0">
                <a:latin typeface="Garamond"/>
                <a:cs typeface="Garamond"/>
              </a:rPr>
              <a:t>Sub sistema Planificación</a:t>
            </a:r>
            <a:endParaRPr sz="2400">
              <a:latin typeface="Garamond"/>
              <a:cs typeface="Garamond"/>
            </a:endParaRPr>
          </a:p>
          <a:p>
            <a:pPr marL="1993900" lvl="1" indent="-228600">
              <a:lnSpc>
                <a:spcPct val="100000"/>
              </a:lnSpc>
              <a:spcBef>
                <a:spcPts val="575"/>
              </a:spcBef>
              <a:buClr>
                <a:srgbClr val="FF6600"/>
              </a:buClr>
              <a:buFont typeface="Garamond"/>
              <a:buChar char="–"/>
              <a:tabLst>
                <a:tab pos="1994535" algn="l"/>
              </a:tabLst>
            </a:pPr>
            <a:r>
              <a:rPr sz="2400" b="1" spc="-5" dirty="0">
                <a:latin typeface="Garamond"/>
                <a:cs typeface="Garamond"/>
              </a:rPr>
              <a:t>Sub sistema Control de</a:t>
            </a:r>
            <a:r>
              <a:rPr sz="2400" b="1" spc="-15" dirty="0">
                <a:latin typeface="Garamond"/>
                <a:cs typeface="Garamond"/>
              </a:rPr>
              <a:t> </a:t>
            </a:r>
            <a:r>
              <a:rPr sz="2400" b="1" dirty="0">
                <a:latin typeface="Garamond"/>
                <a:cs typeface="Garamond"/>
              </a:rPr>
              <a:t>Gestión</a:t>
            </a:r>
            <a:endParaRPr sz="2400">
              <a:latin typeface="Garamond"/>
              <a:cs typeface="Garamond"/>
            </a:endParaRPr>
          </a:p>
          <a:p>
            <a:pPr marL="1993900" lvl="1" indent="-228600">
              <a:lnSpc>
                <a:spcPct val="100000"/>
              </a:lnSpc>
              <a:spcBef>
                <a:spcPts val="580"/>
              </a:spcBef>
              <a:buClr>
                <a:srgbClr val="FF6600"/>
              </a:buClr>
              <a:buFont typeface="Garamond"/>
              <a:buChar char="–"/>
              <a:tabLst>
                <a:tab pos="1994535" algn="l"/>
              </a:tabLst>
            </a:pPr>
            <a:r>
              <a:rPr sz="2400" b="1" spc="-5" dirty="0">
                <a:latin typeface="Garamond"/>
                <a:cs typeface="Garamond"/>
              </a:rPr>
              <a:t>Sub sistema de</a:t>
            </a:r>
            <a:r>
              <a:rPr sz="2400" b="1" spc="-15" dirty="0">
                <a:latin typeface="Garamond"/>
                <a:cs typeface="Garamond"/>
              </a:rPr>
              <a:t> </a:t>
            </a:r>
            <a:r>
              <a:rPr sz="2400" b="1" spc="-5" dirty="0">
                <a:latin typeface="Garamond"/>
                <a:cs typeface="Garamond"/>
              </a:rPr>
              <a:t>Información</a:t>
            </a:r>
            <a:endParaRPr sz="2400">
              <a:latin typeface="Garamond"/>
              <a:cs typeface="Garamond"/>
            </a:endParaRPr>
          </a:p>
          <a:p>
            <a:pPr marL="1993900" lvl="1" indent="-228600">
              <a:lnSpc>
                <a:spcPct val="100000"/>
              </a:lnSpc>
              <a:spcBef>
                <a:spcPts val="575"/>
              </a:spcBef>
              <a:buClr>
                <a:srgbClr val="FF6600"/>
              </a:buClr>
              <a:buFont typeface="Garamond"/>
              <a:buChar char="–"/>
              <a:tabLst>
                <a:tab pos="1994535" algn="l"/>
              </a:tabLst>
            </a:pPr>
            <a:r>
              <a:rPr sz="2400" b="1" spc="-5" dirty="0">
                <a:latin typeface="Garamond"/>
                <a:cs typeface="Garamond"/>
              </a:rPr>
              <a:t>Sub sistema de Recompensa </a:t>
            </a:r>
            <a:r>
              <a:rPr sz="2400" b="1" dirty="0">
                <a:latin typeface="Garamond"/>
                <a:cs typeface="Garamond"/>
              </a:rPr>
              <a:t>e</a:t>
            </a:r>
            <a:r>
              <a:rPr sz="2400" b="1" spc="10" dirty="0">
                <a:latin typeface="Garamond"/>
                <a:cs typeface="Garamond"/>
              </a:rPr>
              <a:t> </a:t>
            </a:r>
            <a:r>
              <a:rPr sz="2400" b="1" spc="-10" dirty="0">
                <a:latin typeface="Garamond"/>
                <a:cs typeface="Garamond"/>
              </a:rPr>
              <a:t>Incentivos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91200" y="2590800"/>
            <a:ext cx="2813600" cy="3734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35941" y="1776898"/>
            <a:ext cx="4493260" cy="5032147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75920" indent="-363220">
              <a:lnSpc>
                <a:spcPct val="100000"/>
              </a:lnSpc>
              <a:spcBef>
                <a:spcPts val="960"/>
              </a:spcBef>
              <a:buClr>
                <a:srgbClr val="FF6600"/>
              </a:buClr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lang="es-AR" sz="3200" b="1" spc="-5" dirty="0">
                <a:latin typeface="Garamond"/>
                <a:cs typeface="Garamond"/>
              </a:rPr>
              <a:t>Acciones </a:t>
            </a:r>
            <a:r>
              <a:rPr sz="3200" b="1" spc="-5">
                <a:latin typeface="Garamond"/>
                <a:cs typeface="Garamond"/>
              </a:rPr>
              <a:t>Relacionadas </a:t>
            </a:r>
            <a:r>
              <a:rPr sz="3200" b="1">
                <a:latin typeface="Garamond"/>
                <a:cs typeface="Garamond"/>
              </a:rPr>
              <a:t>con</a:t>
            </a:r>
            <a:r>
              <a:rPr sz="3200" b="1" spc="5">
                <a:latin typeface="Garamond"/>
                <a:cs typeface="Garamond"/>
              </a:rPr>
              <a:t> </a:t>
            </a:r>
            <a:r>
              <a:rPr lang="es-AR" sz="3200" b="1" spc="5" dirty="0">
                <a:latin typeface="Garamond"/>
                <a:cs typeface="Garamond"/>
              </a:rPr>
              <a:t>los </a:t>
            </a:r>
            <a:r>
              <a:rPr lang="es-AR" sz="3200" b="1" spc="-5" dirty="0">
                <a:latin typeface="Garamond"/>
                <a:cs typeface="Garamond"/>
              </a:rPr>
              <a:t>P</a:t>
            </a:r>
            <a:r>
              <a:rPr sz="3200" b="1" spc="-5">
                <a:latin typeface="Garamond"/>
                <a:cs typeface="Garamond"/>
              </a:rPr>
              <a:t>roveedores</a:t>
            </a:r>
            <a:endParaRPr sz="3200" b="1">
              <a:latin typeface="Garamond"/>
              <a:cs typeface="Garamond"/>
            </a:endParaRPr>
          </a:p>
          <a:p>
            <a:pPr marL="1155700" marR="619760" lvl="1" indent="-228600">
              <a:lnSpc>
                <a:spcPct val="100000"/>
              </a:lnSpc>
              <a:spcBef>
                <a:spcPts val="645"/>
              </a:spcBef>
              <a:buClr>
                <a:srgbClr val="FF6600"/>
              </a:buClr>
              <a:buFont typeface="Garamond"/>
              <a:buChar char="o"/>
              <a:tabLst>
                <a:tab pos="1156335" algn="l"/>
              </a:tabLst>
            </a:pPr>
            <a:r>
              <a:rPr sz="2400" b="1" dirty="0">
                <a:latin typeface="Garamond"/>
                <a:cs typeface="Garamond"/>
              </a:rPr>
              <a:t>Facilitar a </a:t>
            </a:r>
            <a:r>
              <a:rPr sz="2400" b="1" spc="-5" dirty="0">
                <a:latin typeface="Garamond"/>
                <a:cs typeface="Garamond"/>
              </a:rPr>
              <a:t>los proveedores </a:t>
            </a:r>
            <a:r>
              <a:rPr sz="2400" b="1" dirty="0">
                <a:latin typeface="Garamond"/>
                <a:cs typeface="Garamond"/>
              </a:rPr>
              <a:t>acceso</a:t>
            </a:r>
            <a:r>
              <a:rPr sz="2400" b="1" spc="-85" dirty="0">
                <a:latin typeface="Garamond"/>
                <a:cs typeface="Garamond"/>
              </a:rPr>
              <a:t> </a:t>
            </a:r>
            <a:r>
              <a:rPr sz="2400" b="1" dirty="0">
                <a:latin typeface="Garamond"/>
                <a:cs typeface="Garamond"/>
              </a:rPr>
              <a:t>a  </a:t>
            </a:r>
            <a:r>
              <a:rPr sz="2400" b="1" spc="-5" dirty="0">
                <a:latin typeface="Garamond"/>
                <a:cs typeface="Garamond"/>
              </a:rPr>
              <a:t>nuestro sistema de transacciones</a:t>
            </a:r>
            <a:endParaRPr sz="2400">
              <a:latin typeface="Garamond"/>
              <a:cs typeface="Garamond"/>
            </a:endParaRPr>
          </a:p>
          <a:p>
            <a:pPr marL="1155700" marR="5080" lvl="1" indent="-228600">
              <a:lnSpc>
                <a:spcPct val="100000"/>
              </a:lnSpc>
              <a:spcBef>
                <a:spcPts val="580"/>
              </a:spcBef>
              <a:buClr>
                <a:srgbClr val="FF6600"/>
              </a:buClr>
              <a:buFont typeface="Garamond"/>
              <a:buChar char="o"/>
              <a:tabLst>
                <a:tab pos="1156335" algn="l"/>
              </a:tabLst>
            </a:pPr>
            <a:r>
              <a:rPr sz="2400" b="1" spc="-10" dirty="0">
                <a:latin typeface="Garamond"/>
                <a:cs typeface="Garamond"/>
              </a:rPr>
              <a:t>Conseguir que </a:t>
            </a:r>
            <a:r>
              <a:rPr sz="2400" b="1" dirty="0">
                <a:latin typeface="Garamond"/>
                <a:cs typeface="Garamond"/>
              </a:rPr>
              <a:t>el </a:t>
            </a:r>
            <a:r>
              <a:rPr sz="2400" b="1" spc="-5" dirty="0">
                <a:latin typeface="Garamond"/>
                <a:cs typeface="Garamond"/>
              </a:rPr>
              <a:t>proveedor </a:t>
            </a:r>
            <a:r>
              <a:rPr sz="2400" b="1" dirty="0">
                <a:latin typeface="Garamond"/>
                <a:cs typeface="Garamond"/>
              </a:rPr>
              <a:t>trabaje </a:t>
            </a:r>
            <a:r>
              <a:rPr sz="2400" b="1" spc="-5" dirty="0">
                <a:latin typeface="Garamond"/>
                <a:cs typeface="Garamond"/>
              </a:rPr>
              <a:t>para  nosotros</a:t>
            </a:r>
            <a:endParaRPr sz="2400">
              <a:latin typeface="Garamond"/>
              <a:cs typeface="Garamond"/>
            </a:endParaRPr>
          </a:p>
          <a:p>
            <a:pPr marL="1155700" marR="142875" lvl="1" indent="-228600">
              <a:lnSpc>
                <a:spcPct val="100000"/>
              </a:lnSpc>
              <a:spcBef>
                <a:spcPts val="575"/>
              </a:spcBef>
              <a:buClr>
                <a:srgbClr val="FF6600"/>
              </a:buClr>
              <a:buFont typeface="Garamond"/>
              <a:buChar char="o"/>
              <a:tabLst>
                <a:tab pos="1156335" algn="l"/>
              </a:tabLst>
            </a:pPr>
            <a:r>
              <a:rPr sz="2400" b="1" spc="-5" dirty="0">
                <a:latin typeface="Garamond"/>
                <a:cs typeface="Garamond"/>
              </a:rPr>
              <a:t>Acceder </a:t>
            </a:r>
            <a:r>
              <a:rPr sz="2400" b="1" dirty="0">
                <a:latin typeface="Garamond"/>
                <a:cs typeface="Garamond"/>
              </a:rPr>
              <a:t>al </a:t>
            </a:r>
            <a:r>
              <a:rPr sz="2400" b="1" spc="-5" dirty="0">
                <a:latin typeface="Garamond"/>
                <a:cs typeface="Garamond"/>
              </a:rPr>
              <a:t>sistema de transacciones </a:t>
            </a:r>
            <a:r>
              <a:rPr sz="2400" b="1" spc="-10" dirty="0">
                <a:latin typeface="Garamond"/>
                <a:cs typeface="Garamond"/>
              </a:rPr>
              <a:t>de  </a:t>
            </a:r>
            <a:r>
              <a:rPr sz="2400" b="1" spc="-5" dirty="0">
                <a:latin typeface="Garamond"/>
                <a:cs typeface="Garamond"/>
              </a:rPr>
              <a:t>nuestros</a:t>
            </a:r>
            <a:r>
              <a:rPr sz="2400" b="1" spc="-15" dirty="0">
                <a:latin typeface="Garamond"/>
                <a:cs typeface="Garamond"/>
              </a:rPr>
              <a:t> </a:t>
            </a:r>
            <a:r>
              <a:rPr sz="2400" b="1" spc="-5" dirty="0">
                <a:latin typeface="Garamond"/>
                <a:cs typeface="Garamond"/>
              </a:rPr>
              <a:t>proveedores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37" name="object 6"/>
          <p:cNvSpPr txBox="1">
            <a:spLocks/>
          </p:cNvSpPr>
          <p:nvPr/>
        </p:nvSpPr>
        <p:spPr>
          <a:xfrm>
            <a:off x="485342" y="728217"/>
            <a:ext cx="743945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/>
                <a:ea typeface="+mj-ea"/>
                <a:cs typeface="Garamond"/>
              </a:rPr>
              <a:t>ITSGA (Acciones Genéricas de Estrategia en Tecnologías de Información)</a:t>
            </a:r>
            <a:r>
              <a:rPr kumimoji="0" lang="es-AR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/>
                <a:ea typeface="+mj-ea"/>
                <a:cs typeface="Garamond"/>
              </a:rPr>
              <a:t>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70600" y="3369910"/>
            <a:ext cx="3053715" cy="2211070"/>
          </a:xfrm>
          <a:custGeom>
            <a:avLst/>
            <a:gdLst/>
            <a:ahLst/>
            <a:cxnLst/>
            <a:rect l="l" t="t" r="r" b="b"/>
            <a:pathLst>
              <a:path w="3053715" h="2211070">
                <a:moveTo>
                  <a:pt x="2072550" y="0"/>
                </a:moveTo>
                <a:lnTo>
                  <a:pt x="1939965" y="7078"/>
                </a:lnTo>
                <a:lnTo>
                  <a:pt x="1793258" y="45466"/>
                </a:lnTo>
                <a:lnTo>
                  <a:pt x="1688021" y="115292"/>
                </a:lnTo>
                <a:lnTo>
                  <a:pt x="1578693" y="208265"/>
                </a:lnTo>
                <a:lnTo>
                  <a:pt x="1427897" y="303343"/>
                </a:lnTo>
                <a:lnTo>
                  <a:pt x="1060556" y="450965"/>
                </a:lnTo>
                <a:lnTo>
                  <a:pt x="497901" y="646159"/>
                </a:lnTo>
                <a:lnTo>
                  <a:pt x="289432" y="734158"/>
                </a:lnTo>
                <a:lnTo>
                  <a:pt x="159894" y="813996"/>
                </a:lnTo>
                <a:lnTo>
                  <a:pt x="72861" y="897978"/>
                </a:lnTo>
                <a:lnTo>
                  <a:pt x="17204" y="980876"/>
                </a:lnTo>
                <a:lnTo>
                  <a:pt x="0" y="1107264"/>
                </a:lnTo>
                <a:lnTo>
                  <a:pt x="12144" y="1267066"/>
                </a:lnTo>
                <a:lnTo>
                  <a:pt x="56671" y="1419726"/>
                </a:lnTo>
                <a:lnTo>
                  <a:pt x="119416" y="1596714"/>
                </a:lnTo>
                <a:lnTo>
                  <a:pt x="208469" y="1756490"/>
                </a:lnTo>
                <a:lnTo>
                  <a:pt x="379494" y="1931437"/>
                </a:lnTo>
                <a:lnTo>
                  <a:pt x="530284" y="2032560"/>
                </a:lnTo>
                <a:lnTo>
                  <a:pt x="721520" y="2126605"/>
                </a:lnTo>
                <a:lnTo>
                  <a:pt x="976596" y="2189298"/>
                </a:lnTo>
                <a:lnTo>
                  <a:pt x="1297357" y="2210534"/>
                </a:lnTo>
                <a:lnTo>
                  <a:pt x="1586808" y="2182220"/>
                </a:lnTo>
                <a:lnTo>
                  <a:pt x="1897474" y="2109413"/>
                </a:lnTo>
                <a:lnTo>
                  <a:pt x="2392353" y="1898061"/>
                </a:lnTo>
                <a:lnTo>
                  <a:pt x="2668642" y="1689751"/>
                </a:lnTo>
                <a:lnTo>
                  <a:pt x="2909468" y="1424827"/>
                </a:lnTo>
                <a:lnTo>
                  <a:pt x="3007678" y="1242770"/>
                </a:lnTo>
                <a:lnTo>
                  <a:pt x="3053172" y="1078951"/>
                </a:lnTo>
                <a:lnTo>
                  <a:pt x="3053172" y="859526"/>
                </a:lnTo>
                <a:lnTo>
                  <a:pt x="3010681" y="646159"/>
                </a:lnTo>
                <a:lnTo>
                  <a:pt x="2937839" y="458044"/>
                </a:lnTo>
                <a:lnTo>
                  <a:pt x="2825508" y="317499"/>
                </a:lnTo>
                <a:lnTo>
                  <a:pt x="2672668" y="181993"/>
                </a:lnTo>
                <a:lnTo>
                  <a:pt x="2533053" y="93993"/>
                </a:lnTo>
                <a:lnTo>
                  <a:pt x="2379190" y="38388"/>
                </a:lnTo>
                <a:lnTo>
                  <a:pt x="2218299" y="4017"/>
                </a:lnTo>
                <a:lnTo>
                  <a:pt x="20725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09243" y="3551904"/>
            <a:ext cx="2835910" cy="1922780"/>
          </a:xfrm>
          <a:custGeom>
            <a:avLst/>
            <a:gdLst/>
            <a:ahLst/>
            <a:cxnLst/>
            <a:rect l="l" t="t" r="r" b="b"/>
            <a:pathLst>
              <a:path w="2835909" h="1922779">
                <a:moveTo>
                  <a:pt x="2578027" y="1555284"/>
                </a:moveTo>
                <a:lnTo>
                  <a:pt x="1335835" y="1555284"/>
                </a:lnTo>
                <a:lnTo>
                  <a:pt x="1453213" y="1639215"/>
                </a:lnTo>
                <a:lnTo>
                  <a:pt x="1302417" y="1652364"/>
                </a:lnTo>
                <a:lnTo>
                  <a:pt x="1664711" y="1922363"/>
                </a:lnTo>
                <a:lnTo>
                  <a:pt x="1980488" y="1897079"/>
                </a:lnTo>
                <a:lnTo>
                  <a:pt x="2372111" y="1761573"/>
                </a:lnTo>
                <a:lnTo>
                  <a:pt x="2510766" y="1644272"/>
                </a:lnTo>
                <a:lnTo>
                  <a:pt x="2203104" y="1635172"/>
                </a:lnTo>
                <a:lnTo>
                  <a:pt x="2578027" y="1555284"/>
                </a:lnTo>
                <a:close/>
              </a:path>
              <a:path w="2835909" h="1922779">
                <a:moveTo>
                  <a:pt x="983076" y="985977"/>
                </a:moveTo>
                <a:lnTo>
                  <a:pt x="248954" y="985977"/>
                </a:lnTo>
                <a:lnTo>
                  <a:pt x="346102" y="1222620"/>
                </a:lnTo>
                <a:lnTo>
                  <a:pt x="295502" y="1432926"/>
                </a:lnTo>
                <a:lnTo>
                  <a:pt x="673994" y="1623037"/>
                </a:lnTo>
                <a:lnTo>
                  <a:pt x="1335835" y="1555284"/>
                </a:lnTo>
                <a:lnTo>
                  <a:pt x="2578027" y="1555284"/>
                </a:lnTo>
                <a:lnTo>
                  <a:pt x="2616004" y="1547192"/>
                </a:lnTo>
                <a:lnTo>
                  <a:pt x="2755682" y="1327773"/>
                </a:lnTo>
                <a:lnTo>
                  <a:pt x="2775507" y="1264069"/>
                </a:lnTo>
                <a:lnTo>
                  <a:pt x="1112197" y="1264069"/>
                </a:lnTo>
                <a:lnTo>
                  <a:pt x="998844" y="1113385"/>
                </a:lnTo>
                <a:lnTo>
                  <a:pt x="1037310" y="1096168"/>
                </a:lnTo>
                <a:lnTo>
                  <a:pt x="977567" y="1053699"/>
                </a:lnTo>
                <a:lnTo>
                  <a:pt x="969516" y="1007212"/>
                </a:lnTo>
                <a:lnTo>
                  <a:pt x="983076" y="985977"/>
                </a:lnTo>
                <a:close/>
              </a:path>
              <a:path w="2835909" h="1922779">
                <a:moveTo>
                  <a:pt x="1192132" y="1214521"/>
                </a:moveTo>
                <a:lnTo>
                  <a:pt x="1112197" y="1264069"/>
                </a:lnTo>
                <a:lnTo>
                  <a:pt x="2775507" y="1264069"/>
                </a:lnTo>
                <a:lnTo>
                  <a:pt x="2785906" y="1230654"/>
                </a:lnTo>
                <a:lnTo>
                  <a:pt x="1339861" y="1230654"/>
                </a:lnTo>
                <a:lnTo>
                  <a:pt x="1192132" y="1214521"/>
                </a:lnTo>
                <a:close/>
              </a:path>
              <a:path w="2835909" h="1922779">
                <a:moveTo>
                  <a:pt x="2418956" y="155720"/>
                </a:moveTo>
                <a:lnTo>
                  <a:pt x="1626245" y="155720"/>
                </a:lnTo>
                <a:lnTo>
                  <a:pt x="1680941" y="164839"/>
                </a:lnTo>
                <a:lnTo>
                  <a:pt x="1643497" y="248758"/>
                </a:lnTo>
                <a:lnTo>
                  <a:pt x="1643497" y="328659"/>
                </a:lnTo>
                <a:lnTo>
                  <a:pt x="1782153" y="371128"/>
                </a:lnTo>
                <a:lnTo>
                  <a:pt x="1963300" y="809022"/>
                </a:lnTo>
                <a:lnTo>
                  <a:pt x="2052308" y="818077"/>
                </a:lnTo>
                <a:lnTo>
                  <a:pt x="2060423" y="897978"/>
                </a:lnTo>
                <a:lnTo>
                  <a:pt x="2009817" y="902059"/>
                </a:lnTo>
                <a:lnTo>
                  <a:pt x="1971351" y="940447"/>
                </a:lnTo>
                <a:lnTo>
                  <a:pt x="1769949" y="999114"/>
                </a:lnTo>
                <a:lnTo>
                  <a:pt x="1499794" y="1117403"/>
                </a:lnTo>
                <a:lnTo>
                  <a:pt x="1339861" y="1230654"/>
                </a:lnTo>
                <a:lnTo>
                  <a:pt x="2785906" y="1230654"/>
                </a:lnTo>
                <a:lnTo>
                  <a:pt x="2835617" y="1070916"/>
                </a:lnTo>
                <a:lnTo>
                  <a:pt x="2755682" y="509696"/>
                </a:lnTo>
                <a:lnTo>
                  <a:pt x="2662585" y="337778"/>
                </a:lnTo>
                <a:lnTo>
                  <a:pt x="2418956" y="155720"/>
                </a:lnTo>
                <a:close/>
              </a:path>
              <a:path w="2835909" h="1922779">
                <a:moveTo>
                  <a:pt x="864214" y="71802"/>
                </a:moveTo>
                <a:lnTo>
                  <a:pt x="716485" y="105153"/>
                </a:lnTo>
                <a:lnTo>
                  <a:pt x="392651" y="160822"/>
                </a:lnTo>
                <a:lnTo>
                  <a:pt x="177102" y="244740"/>
                </a:lnTo>
                <a:lnTo>
                  <a:pt x="30357" y="353911"/>
                </a:lnTo>
                <a:lnTo>
                  <a:pt x="46555" y="417679"/>
                </a:lnTo>
                <a:lnTo>
                  <a:pt x="0" y="480362"/>
                </a:lnTo>
                <a:lnTo>
                  <a:pt x="106260" y="565301"/>
                </a:lnTo>
                <a:lnTo>
                  <a:pt x="114355" y="813039"/>
                </a:lnTo>
                <a:lnTo>
                  <a:pt x="67807" y="965763"/>
                </a:lnTo>
                <a:lnTo>
                  <a:pt x="89052" y="1096168"/>
                </a:lnTo>
                <a:lnTo>
                  <a:pt x="248954" y="985977"/>
                </a:lnTo>
                <a:lnTo>
                  <a:pt x="983076" y="985977"/>
                </a:lnTo>
                <a:lnTo>
                  <a:pt x="985682" y="981896"/>
                </a:lnTo>
                <a:lnTo>
                  <a:pt x="1142548" y="952563"/>
                </a:lnTo>
                <a:lnTo>
                  <a:pt x="1428592" y="952563"/>
                </a:lnTo>
                <a:lnTo>
                  <a:pt x="1534170" y="927311"/>
                </a:lnTo>
                <a:lnTo>
                  <a:pt x="1605032" y="834274"/>
                </a:lnTo>
                <a:lnTo>
                  <a:pt x="1630335" y="783706"/>
                </a:lnTo>
                <a:lnTo>
                  <a:pt x="1651548" y="695706"/>
                </a:lnTo>
                <a:lnTo>
                  <a:pt x="1651548" y="606750"/>
                </a:lnTo>
                <a:lnTo>
                  <a:pt x="1614105" y="505614"/>
                </a:lnTo>
                <a:lnTo>
                  <a:pt x="1589216" y="476281"/>
                </a:lnTo>
                <a:lnTo>
                  <a:pt x="1062613" y="476281"/>
                </a:lnTo>
                <a:lnTo>
                  <a:pt x="969516" y="353911"/>
                </a:lnTo>
                <a:lnTo>
                  <a:pt x="1057119" y="353911"/>
                </a:lnTo>
                <a:lnTo>
                  <a:pt x="969516" y="269992"/>
                </a:lnTo>
                <a:lnTo>
                  <a:pt x="926961" y="126387"/>
                </a:lnTo>
                <a:lnTo>
                  <a:pt x="864214" y="71802"/>
                </a:lnTo>
                <a:close/>
              </a:path>
              <a:path w="2835909" h="1922779">
                <a:moveTo>
                  <a:pt x="1428592" y="952563"/>
                </a:moveTo>
                <a:lnTo>
                  <a:pt x="1142548" y="952563"/>
                </a:lnTo>
                <a:lnTo>
                  <a:pt x="1390467" y="961682"/>
                </a:lnTo>
                <a:lnTo>
                  <a:pt x="1428592" y="952563"/>
                </a:lnTo>
                <a:close/>
              </a:path>
              <a:path w="2835909" h="1922779">
                <a:moveTo>
                  <a:pt x="1365164" y="363030"/>
                </a:moveTo>
                <a:lnTo>
                  <a:pt x="1251811" y="375146"/>
                </a:lnTo>
                <a:lnTo>
                  <a:pt x="1062613" y="476281"/>
                </a:lnTo>
                <a:lnTo>
                  <a:pt x="1589216" y="476281"/>
                </a:lnTo>
                <a:lnTo>
                  <a:pt x="1546311" y="425713"/>
                </a:lnTo>
                <a:lnTo>
                  <a:pt x="1458261" y="375146"/>
                </a:lnTo>
                <a:lnTo>
                  <a:pt x="1365164" y="363030"/>
                </a:lnTo>
                <a:close/>
              </a:path>
              <a:path w="2835909" h="1922779">
                <a:moveTo>
                  <a:pt x="1057119" y="353911"/>
                </a:moveTo>
                <a:lnTo>
                  <a:pt x="969516" y="353911"/>
                </a:lnTo>
                <a:lnTo>
                  <a:pt x="1066639" y="363030"/>
                </a:lnTo>
                <a:lnTo>
                  <a:pt x="1057119" y="353911"/>
                </a:lnTo>
                <a:close/>
              </a:path>
              <a:path w="2835909" h="1922779">
                <a:moveTo>
                  <a:pt x="1620857" y="160822"/>
                </a:moveTo>
                <a:lnTo>
                  <a:pt x="1378326" y="160822"/>
                </a:lnTo>
                <a:lnTo>
                  <a:pt x="1259926" y="299326"/>
                </a:lnTo>
                <a:lnTo>
                  <a:pt x="1419859" y="265975"/>
                </a:lnTo>
                <a:lnTo>
                  <a:pt x="1550400" y="227523"/>
                </a:lnTo>
                <a:lnTo>
                  <a:pt x="1620857" y="160822"/>
                </a:lnTo>
                <a:close/>
              </a:path>
              <a:path w="2835909" h="1922779">
                <a:moveTo>
                  <a:pt x="1293344" y="0"/>
                </a:moveTo>
                <a:lnTo>
                  <a:pt x="1137500" y="50567"/>
                </a:lnTo>
                <a:lnTo>
                  <a:pt x="1037310" y="97118"/>
                </a:lnTo>
                <a:lnTo>
                  <a:pt x="1171876" y="122370"/>
                </a:lnTo>
                <a:lnTo>
                  <a:pt x="1150663" y="227523"/>
                </a:lnTo>
                <a:lnTo>
                  <a:pt x="1378326" y="160822"/>
                </a:lnTo>
                <a:lnTo>
                  <a:pt x="1620857" y="160822"/>
                </a:lnTo>
                <a:lnTo>
                  <a:pt x="1626245" y="155720"/>
                </a:lnTo>
                <a:lnTo>
                  <a:pt x="2418956" y="155720"/>
                </a:lnTo>
                <a:lnTo>
                  <a:pt x="2413579" y="151703"/>
                </a:lnTo>
                <a:lnTo>
                  <a:pt x="2368085" y="97118"/>
                </a:lnTo>
                <a:lnTo>
                  <a:pt x="2329472" y="63704"/>
                </a:lnTo>
                <a:lnTo>
                  <a:pt x="1988539" y="63704"/>
                </a:lnTo>
                <a:lnTo>
                  <a:pt x="1827122" y="34370"/>
                </a:lnTo>
                <a:lnTo>
                  <a:pt x="1567588" y="34370"/>
                </a:lnTo>
                <a:lnTo>
                  <a:pt x="1479539" y="9118"/>
                </a:lnTo>
                <a:lnTo>
                  <a:pt x="1293344" y="0"/>
                </a:lnTo>
                <a:close/>
              </a:path>
              <a:path w="2835909" h="1922779">
                <a:moveTo>
                  <a:pt x="2060423" y="46550"/>
                </a:moveTo>
                <a:lnTo>
                  <a:pt x="1988539" y="63704"/>
                </a:lnTo>
                <a:lnTo>
                  <a:pt x="2329472" y="63704"/>
                </a:lnTo>
                <a:lnTo>
                  <a:pt x="2314292" y="50567"/>
                </a:lnTo>
                <a:lnTo>
                  <a:pt x="2203104" y="50567"/>
                </a:lnTo>
                <a:lnTo>
                  <a:pt x="2060423" y="46550"/>
                </a:lnTo>
                <a:close/>
              </a:path>
              <a:path w="2835909" h="1922779">
                <a:moveTo>
                  <a:pt x="2300291" y="38451"/>
                </a:moveTo>
                <a:lnTo>
                  <a:pt x="2203104" y="50567"/>
                </a:lnTo>
                <a:lnTo>
                  <a:pt x="2314292" y="50567"/>
                </a:lnTo>
                <a:lnTo>
                  <a:pt x="2300291" y="38451"/>
                </a:lnTo>
                <a:close/>
              </a:path>
              <a:path w="2835909" h="1922779">
                <a:moveTo>
                  <a:pt x="1710269" y="13136"/>
                </a:moveTo>
                <a:lnTo>
                  <a:pt x="1567588" y="34370"/>
                </a:lnTo>
                <a:lnTo>
                  <a:pt x="1827122" y="34370"/>
                </a:lnTo>
                <a:lnTo>
                  <a:pt x="1710269" y="131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35561" y="3623706"/>
            <a:ext cx="1679575" cy="1467485"/>
          </a:xfrm>
          <a:custGeom>
            <a:avLst/>
            <a:gdLst/>
            <a:ahLst/>
            <a:cxnLst/>
            <a:rect l="l" t="t" r="r" b="b"/>
            <a:pathLst>
              <a:path w="1679575" h="1467485">
                <a:moveTo>
                  <a:pt x="1619552" y="1289321"/>
                </a:moveTo>
                <a:lnTo>
                  <a:pt x="544463" y="1289321"/>
                </a:lnTo>
                <a:lnTo>
                  <a:pt x="569766" y="1367188"/>
                </a:lnTo>
                <a:lnTo>
                  <a:pt x="674045" y="1467303"/>
                </a:lnTo>
                <a:lnTo>
                  <a:pt x="819729" y="1422806"/>
                </a:lnTo>
                <a:lnTo>
                  <a:pt x="1469007" y="1422806"/>
                </a:lnTo>
                <a:lnTo>
                  <a:pt x="1612111" y="1307558"/>
                </a:lnTo>
                <a:lnTo>
                  <a:pt x="1619552" y="1289321"/>
                </a:lnTo>
                <a:close/>
              </a:path>
              <a:path w="1679575" h="1467485">
                <a:moveTo>
                  <a:pt x="1469007" y="1422806"/>
                </a:moveTo>
                <a:lnTo>
                  <a:pt x="819729" y="1422806"/>
                </a:lnTo>
                <a:lnTo>
                  <a:pt x="1445149" y="1442019"/>
                </a:lnTo>
                <a:lnTo>
                  <a:pt x="1469007" y="1422806"/>
                </a:lnTo>
                <a:close/>
              </a:path>
              <a:path w="1679575" h="1467485">
                <a:moveTo>
                  <a:pt x="1627383" y="1270127"/>
                </a:moveTo>
                <a:lnTo>
                  <a:pt x="212520" y="1270127"/>
                </a:lnTo>
                <a:lnTo>
                  <a:pt x="339035" y="1300480"/>
                </a:lnTo>
                <a:lnTo>
                  <a:pt x="454432" y="1292382"/>
                </a:lnTo>
                <a:lnTo>
                  <a:pt x="544463" y="1289321"/>
                </a:lnTo>
                <a:lnTo>
                  <a:pt x="1619552" y="1289321"/>
                </a:lnTo>
                <a:lnTo>
                  <a:pt x="1627383" y="1270127"/>
                </a:lnTo>
                <a:close/>
              </a:path>
              <a:path w="1679575" h="1467485">
                <a:moveTo>
                  <a:pt x="115397" y="1173008"/>
                </a:moveTo>
                <a:lnTo>
                  <a:pt x="4089" y="1221599"/>
                </a:lnTo>
                <a:lnTo>
                  <a:pt x="0" y="1278225"/>
                </a:lnTo>
                <a:lnTo>
                  <a:pt x="212520" y="1270127"/>
                </a:lnTo>
                <a:lnTo>
                  <a:pt x="1627383" y="1270127"/>
                </a:lnTo>
                <a:lnTo>
                  <a:pt x="1648430" y="1218539"/>
                </a:lnTo>
                <a:lnTo>
                  <a:pt x="223702" y="1218539"/>
                </a:lnTo>
                <a:lnTo>
                  <a:pt x="115397" y="1173008"/>
                </a:lnTo>
                <a:close/>
              </a:path>
              <a:path w="1679575" h="1467485">
                <a:moveTo>
                  <a:pt x="323891" y="1150817"/>
                </a:moveTo>
                <a:lnTo>
                  <a:pt x="294499" y="1214521"/>
                </a:lnTo>
                <a:lnTo>
                  <a:pt x="223702" y="1218539"/>
                </a:lnTo>
                <a:lnTo>
                  <a:pt x="1648430" y="1218539"/>
                </a:lnTo>
                <a:lnTo>
                  <a:pt x="1669894" y="1165930"/>
                </a:lnTo>
                <a:lnTo>
                  <a:pt x="380568" y="1165930"/>
                </a:lnTo>
                <a:lnTo>
                  <a:pt x="323891" y="1150817"/>
                </a:lnTo>
                <a:close/>
              </a:path>
              <a:path w="1679575" h="1467485">
                <a:moveTo>
                  <a:pt x="830847" y="909073"/>
                </a:moveTo>
                <a:lnTo>
                  <a:pt x="592066" y="1006192"/>
                </a:lnTo>
                <a:lnTo>
                  <a:pt x="398778" y="1113385"/>
                </a:lnTo>
                <a:lnTo>
                  <a:pt x="380568" y="1165930"/>
                </a:lnTo>
                <a:lnTo>
                  <a:pt x="1669894" y="1165930"/>
                </a:lnTo>
                <a:lnTo>
                  <a:pt x="1678947" y="1143739"/>
                </a:lnTo>
                <a:lnTo>
                  <a:pt x="1659046" y="924250"/>
                </a:lnTo>
                <a:lnTo>
                  <a:pt x="1046435" y="924250"/>
                </a:lnTo>
                <a:lnTo>
                  <a:pt x="1034894" y="913155"/>
                </a:lnTo>
                <a:lnTo>
                  <a:pt x="864265" y="913155"/>
                </a:lnTo>
                <a:lnTo>
                  <a:pt x="830847" y="909073"/>
                </a:lnTo>
                <a:close/>
              </a:path>
              <a:path w="1679575" h="1467485">
                <a:moveTo>
                  <a:pt x="1053527" y="0"/>
                </a:moveTo>
                <a:lnTo>
                  <a:pt x="915894" y="0"/>
                </a:lnTo>
                <a:lnTo>
                  <a:pt x="997873" y="26272"/>
                </a:lnTo>
                <a:lnTo>
                  <a:pt x="1079852" y="227523"/>
                </a:lnTo>
                <a:lnTo>
                  <a:pt x="990781" y="301366"/>
                </a:lnTo>
                <a:lnTo>
                  <a:pt x="1028224" y="398421"/>
                </a:lnTo>
                <a:lnTo>
                  <a:pt x="1150650" y="495539"/>
                </a:lnTo>
                <a:lnTo>
                  <a:pt x="1168860" y="573400"/>
                </a:lnTo>
                <a:lnTo>
                  <a:pt x="1168860" y="718982"/>
                </a:lnTo>
                <a:lnTo>
                  <a:pt x="1046435" y="924250"/>
                </a:lnTo>
                <a:lnTo>
                  <a:pt x="1659046" y="924250"/>
                </a:lnTo>
                <a:lnTo>
                  <a:pt x="1657670" y="909073"/>
                </a:lnTo>
                <a:lnTo>
                  <a:pt x="1612111" y="618866"/>
                </a:lnTo>
                <a:lnTo>
                  <a:pt x="1553454" y="384264"/>
                </a:lnTo>
                <a:lnTo>
                  <a:pt x="1446760" y="249778"/>
                </a:lnTo>
                <a:lnTo>
                  <a:pt x="1332819" y="249778"/>
                </a:lnTo>
                <a:lnTo>
                  <a:pt x="1266047" y="130468"/>
                </a:lnTo>
                <a:lnTo>
                  <a:pt x="1206304" y="30353"/>
                </a:lnTo>
                <a:lnTo>
                  <a:pt x="1143557" y="4017"/>
                </a:lnTo>
                <a:lnTo>
                  <a:pt x="1053527" y="0"/>
                </a:lnTo>
                <a:close/>
              </a:path>
              <a:path w="1679575" h="1467485">
                <a:moveTo>
                  <a:pt x="938130" y="820117"/>
                </a:moveTo>
                <a:lnTo>
                  <a:pt x="901709" y="842372"/>
                </a:lnTo>
                <a:lnTo>
                  <a:pt x="864265" y="913155"/>
                </a:lnTo>
                <a:lnTo>
                  <a:pt x="1034894" y="913155"/>
                </a:lnTo>
                <a:lnTo>
                  <a:pt x="938130" y="820117"/>
                </a:lnTo>
                <a:close/>
              </a:path>
              <a:path w="1679575" h="1467485">
                <a:moveTo>
                  <a:pt x="1310583" y="126387"/>
                </a:moveTo>
                <a:lnTo>
                  <a:pt x="1332819" y="249778"/>
                </a:lnTo>
                <a:lnTo>
                  <a:pt x="1446760" y="249778"/>
                </a:lnTo>
                <a:lnTo>
                  <a:pt x="1425917" y="223506"/>
                </a:lnTo>
                <a:lnTo>
                  <a:pt x="1310583" y="126387"/>
                </a:lnTo>
                <a:close/>
              </a:path>
            </a:pathLst>
          </a:custGeom>
          <a:solidFill>
            <a:srgbClr val="FFF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46553" y="3590356"/>
            <a:ext cx="1310005" cy="358140"/>
          </a:xfrm>
          <a:custGeom>
            <a:avLst/>
            <a:gdLst/>
            <a:ahLst/>
            <a:cxnLst/>
            <a:rect l="l" t="t" r="r" b="b"/>
            <a:pathLst>
              <a:path w="1310004" h="358139">
                <a:moveTo>
                  <a:pt x="1017303" y="117269"/>
                </a:moveTo>
                <a:lnTo>
                  <a:pt x="588935" y="117269"/>
                </a:lnTo>
                <a:lnTo>
                  <a:pt x="744842" y="134486"/>
                </a:lnTo>
                <a:lnTo>
                  <a:pt x="875383" y="248758"/>
                </a:lnTo>
                <a:lnTo>
                  <a:pt x="1056530" y="328659"/>
                </a:lnTo>
                <a:lnTo>
                  <a:pt x="1225537" y="357928"/>
                </a:lnTo>
                <a:lnTo>
                  <a:pt x="1309497" y="294224"/>
                </a:lnTo>
                <a:lnTo>
                  <a:pt x="1253345" y="147622"/>
                </a:lnTo>
                <a:lnTo>
                  <a:pt x="1073718" y="147622"/>
                </a:lnTo>
                <a:lnTo>
                  <a:pt x="1017303" y="117269"/>
                </a:lnTo>
                <a:close/>
              </a:path>
              <a:path w="1310004" h="358139">
                <a:moveTo>
                  <a:pt x="516256" y="155720"/>
                </a:moveTo>
                <a:lnTo>
                  <a:pt x="298525" y="155720"/>
                </a:lnTo>
                <a:lnTo>
                  <a:pt x="218590" y="206288"/>
                </a:lnTo>
                <a:lnTo>
                  <a:pt x="222615" y="260874"/>
                </a:lnTo>
                <a:lnTo>
                  <a:pt x="251944" y="260874"/>
                </a:lnTo>
                <a:lnTo>
                  <a:pt x="374434" y="180973"/>
                </a:lnTo>
                <a:lnTo>
                  <a:pt x="433091" y="176955"/>
                </a:lnTo>
                <a:lnTo>
                  <a:pt x="500949" y="163819"/>
                </a:lnTo>
                <a:lnTo>
                  <a:pt x="516256" y="155720"/>
                </a:lnTo>
                <a:close/>
              </a:path>
              <a:path w="1310004" h="358139">
                <a:moveTo>
                  <a:pt x="378459" y="0"/>
                </a:moveTo>
                <a:lnTo>
                  <a:pt x="218590" y="0"/>
                </a:lnTo>
                <a:lnTo>
                  <a:pt x="0" y="58666"/>
                </a:lnTo>
                <a:lnTo>
                  <a:pt x="12140" y="87935"/>
                </a:lnTo>
                <a:lnTo>
                  <a:pt x="113352" y="92016"/>
                </a:lnTo>
                <a:lnTo>
                  <a:pt x="33354" y="130405"/>
                </a:lnTo>
                <a:lnTo>
                  <a:pt x="62746" y="172874"/>
                </a:lnTo>
                <a:lnTo>
                  <a:pt x="113352" y="189071"/>
                </a:lnTo>
                <a:lnTo>
                  <a:pt x="205427" y="155720"/>
                </a:lnTo>
                <a:lnTo>
                  <a:pt x="516256" y="155720"/>
                </a:lnTo>
                <a:lnTo>
                  <a:pt x="588935" y="117269"/>
                </a:lnTo>
                <a:lnTo>
                  <a:pt x="1017303" y="117269"/>
                </a:lnTo>
                <a:lnTo>
                  <a:pt x="955318" y="83918"/>
                </a:lnTo>
                <a:lnTo>
                  <a:pt x="868332" y="66701"/>
                </a:lnTo>
                <a:lnTo>
                  <a:pt x="602097" y="66701"/>
                </a:lnTo>
                <a:lnTo>
                  <a:pt x="500949" y="37367"/>
                </a:lnTo>
                <a:lnTo>
                  <a:pt x="378459" y="0"/>
                </a:lnTo>
                <a:close/>
              </a:path>
              <a:path w="1310004" h="358139">
                <a:moveTo>
                  <a:pt x="1073718" y="58666"/>
                </a:moveTo>
                <a:lnTo>
                  <a:pt x="1073718" y="147622"/>
                </a:lnTo>
                <a:lnTo>
                  <a:pt x="1253345" y="147622"/>
                </a:lnTo>
                <a:lnTo>
                  <a:pt x="1246750" y="130405"/>
                </a:lnTo>
                <a:lnTo>
                  <a:pt x="1073718" y="58666"/>
                </a:lnTo>
                <a:close/>
              </a:path>
              <a:path w="1310004" h="358139">
                <a:moveTo>
                  <a:pt x="614238" y="37367"/>
                </a:moveTo>
                <a:lnTo>
                  <a:pt x="602097" y="66701"/>
                </a:lnTo>
                <a:lnTo>
                  <a:pt x="868332" y="66701"/>
                </a:lnTo>
                <a:lnTo>
                  <a:pt x="740753" y="41449"/>
                </a:lnTo>
                <a:lnTo>
                  <a:pt x="614238" y="37367"/>
                </a:lnTo>
                <a:close/>
              </a:path>
            </a:pathLst>
          </a:custGeom>
          <a:solidFill>
            <a:srgbClr val="E2AD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90199" y="4943381"/>
            <a:ext cx="2464435" cy="364490"/>
          </a:xfrm>
          <a:custGeom>
            <a:avLst/>
            <a:gdLst/>
            <a:ahLst/>
            <a:cxnLst/>
            <a:rect l="l" t="t" r="r" b="b"/>
            <a:pathLst>
              <a:path w="2464434" h="364489">
                <a:moveTo>
                  <a:pt x="632525" y="0"/>
                </a:moveTo>
                <a:lnTo>
                  <a:pt x="127512" y="10075"/>
                </a:lnTo>
                <a:lnTo>
                  <a:pt x="117397" y="113245"/>
                </a:lnTo>
                <a:lnTo>
                  <a:pt x="0" y="146614"/>
                </a:lnTo>
                <a:lnTo>
                  <a:pt x="21252" y="239652"/>
                </a:lnTo>
                <a:lnTo>
                  <a:pt x="78937" y="291221"/>
                </a:lnTo>
                <a:lnTo>
                  <a:pt x="127512" y="311448"/>
                </a:lnTo>
                <a:lnTo>
                  <a:pt x="247944" y="341782"/>
                </a:lnTo>
                <a:lnTo>
                  <a:pt x="361284" y="359988"/>
                </a:lnTo>
                <a:lnTo>
                  <a:pt x="567734" y="364031"/>
                </a:lnTo>
                <a:lnTo>
                  <a:pt x="747858" y="338747"/>
                </a:lnTo>
                <a:lnTo>
                  <a:pt x="905747" y="296278"/>
                </a:lnTo>
                <a:lnTo>
                  <a:pt x="957334" y="280100"/>
                </a:lnTo>
                <a:lnTo>
                  <a:pt x="775206" y="280100"/>
                </a:lnTo>
                <a:lnTo>
                  <a:pt x="632525" y="0"/>
                </a:lnTo>
                <a:close/>
              </a:path>
              <a:path w="2464434" h="364489">
                <a:moveTo>
                  <a:pt x="1229575" y="126394"/>
                </a:moveTo>
                <a:lnTo>
                  <a:pt x="1089897" y="133472"/>
                </a:lnTo>
                <a:lnTo>
                  <a:pt x="775206" y="280100"/>
                </a:lnTo>
                <a:lnTo>
                  <a:pt x="957334" y="280100"/>
                </a:lnTo>
                <a:lnTo>
                  <a:pt x="1044403" y="252794"/>
                </a:lnTo>
                <a:lnTo>
                  <a:pt x="1166829" y="220438"/>
                </a:lnTo>
                <a:lnTo>
                  <a:pt x="1275133" y="214368"/>
                </a:lnTo>
                <a:lnTo>
                  <a:pt x="1855301" y="214368"/>
                </a:lnTo>
                <a:lnTo>
                  <a:pt x="1946048" y="206276"/>
                </a:lnTo>
                <a:lnTo>
                  <a:pt x="2361040" y="206276"/>
                </a:lnTo>
                <a:lnTo>
                  <a:pt x="2412613" y="185041"/>
                </a:lnTo>
                <a:lnTo>
                  <a:pt x="1422862" y="185041"/>
                </a:lnTo>
                <a:lnTo>
                  <a:pt x="1229575" y="126394"/>
                </a:lnTo>
                <a:close/>
              </a:path>
              <a:path w="2464434" h="364489">
                <a:moveTo>
                  <a:pt x="2361040" y="206276"/>
                </a:moveTo>
                <a:lnTo>
                  <a:pt x="1946048" y="206276"/>
                </a:lnTo>
                <a:lnTo>
                  <a:pt x="2228407" y="260886"/>
                </a:lnTo>
                <a:lnTo>
                  <a:pt x="2361040" y="206276"/>
                </a:lnTo>
                <a:close/>
              </a:path>
              <a:path w="2464434" h="364489">
                <a:moveTo>
                  <a:pt x="1457303" y="214368"/>
                </a:moveTo>
                <a:lnTo>
                  <a:pt x="1275133" y="214368"/>
                </a:lnTo>
                <a:lnTo>
                  <a:pt x="1372256" y="247737"/>
                </a:lnTo>
                <a:lnTo>
                  <a:pt x="1457303" y="214368"/>
                </a:lnTo>
                <a:close/>
              </a:path>
              <a:path w="2464434" h="364489">
                <a:moveTo>
                  <a:pt x="1855301" y="214368"/>
                </a:moveTo>
                <a:lnTo>
                  <a:pt x="1457303" y="214368"/>
                </a:lnTo>
                <a:lnTo>
                  <a:pt x="1617172" y="235602"/>
                </a:lnTo>
                <a:lnTo>
                  <a:pt x="1855301" y="214368"/>
                </a:lnTo>
                <a:close/>
              </a:path>
              <a:path w="2464434" h="364489">
                <a:moveTo>
                  <a:pt x="1852951" y="138529"/>
                </a:moveTo>
                <a:lnTo>
                  <a:pt x="1764901" y="146614"/>
                </a:lnTo>
                <a:lnTo>
                  <a:pt x="1634360" y="171898"/>
                </a:lnTo>
                <a:lnTo>
                  <a:pt x="1422862" y="185041"/>
                </a:lnTo>
                <a:lnTo>
                  <a:pt x="2412613" y="185041"/>
                </a:lnTo>
                <a:lnTo>
                  <a:pt x="2464186" y="163806"/>
                </a:lnTo>
                <a:lnTo>
                  <a:pt x="1852951" y="138529"/>
                </a:lnTo>
                <a:close/>
              </a:path>
            </a:pathLst>
          </a:custGeom>
          <a:solidFill>
            <a:srgbClr val="A28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84955" y="3537747"/>
            <a:ext cx="2875047" cy="1991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5940" y="1885950"/>
            <a:ext cx="6040120" cy="40145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5875" indent="-342900">
              <a:lnSpc>
                <a:spcPct val="100000"/>
              </a:lnSpc>
              <a:spcBef>
                <a:spcPts val="105"/>
              </a:spcBef>
              <a:buClr>
                <a:srgbClr val="FF6600"/>
              </a:buClr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lang="es-AR" sz="3200" b="1" spc="-5" dirty="0">
                <a:latin typeface="Garamond"/>
                <a:cs typeface="Garamond"/>
              </a:rPr>
              <a:t>Acciones </a:t>
            </a:r>
            <a:r>
              <a:rPr sz="3200" b="1" spc="-5">
                <a:latin typeface="Garamond"/>
                <a:cs typeface="Garamond"/>
              </a:rPr>
              <a:t>Relacionadas </a:t>
            </a:r>
            <a:r>
              <a:rPr sz="3200" b="1" dirty="0">
                <a:latin typeface="Garamond"/>
                <a:cs typeface="Garamond"/>
              </a:rPr>
              <a:t>con </a:t>
            </a:r>
            <a:r>
              <a:rPr sz="3200" b="1">
                <a:latin typeface="Garamond"/>
                <a:cs typeface="Garamond"/>
              </a:rPr>
              <a:t>la </a:t>
            </a:r>
            <a:r>
              <a:rPr lang="es-AR" sz="3200" b="1" dirty="0">
                <a:latin typeface="Garamond"/>
                <a:cs typeface="Garamond"/>
              </a:rPr>
              <a:t>C</a:t>
            </a:r>
            <a:r>
              <a:rPr sz="3200" b="1">
                <a:latin typeface="Garamond"/>
                <a:cs typeface="Garamond"/>
              </a:rPr>
              <a:t>adena de </a:t>
            </a:r>
            <a:r>
              <a:rPr lang="es-AR" sz="3200" b="1" dirty="0">
                <a:latin typeface="Garamond"/>
                <a:cs typeface="Garamond"/>
              </a:rPr>
              <a:t>V</a:t>
            </a:r>
            <a:r>
              <a:rPr sz="3200" b="1" spc="-5">
                <a:latin typeface="Garamond"/>
                <a:cs typeface="Garamond"/>
              </a:rPr>
              <a:t>alor</a:t>
            </a:r>
            <a:endParaRPr lang="es-AR" sz="3200" b="1" spc="-5" dirty="0">
              <a:latin typeface="Garamond"/>
              <a:cs typeface="Garamond"/>
            </a:endParaRPr>
          </a:p>
          <a:p>
            <a:pPr marL="355600" marR="15875" indent="-342900">
              <a:lnSpc>
                <a:spcPct val="100000"/>
              </a:lnSpc>
              <a:spcBef>
                <a:spcPts val="105"/>
              </a:spcBef>
              <a:buClr>
                <a:srgbClr val="FF6600"/>
              </a:buClr>
              <a:buSzPct val="96875"/>
              <a:tabLst>
                <a:tab pos="376555" algn="l"/>
              </a:tabLst>
            </a:pPr>
            <a:r>
              <a:rPr lang="es-AR" sz="3200" b="1" spc="-5" dirty="0">
                <a:latin typeface="Garamond"/>
                <a:cs typeface="Garamond"/>
              </a:rPr>
              <a:t>   </a:t>
            </a:r>
            <a:r>
              <a:rPr sz="3200" b="1" spc="-5">
                <a:latin typeface="Garamond"/>
                <a:cs typeface="Garamond"/>
              </a:rPr>
              <a:t>(</a:t>
            </a:r>
            <a:r>
              <a:rPr lang="es-AR" sz="3200" b="1" spc="-5" dirty="0">
                <a:latin typeface="Garamond"/>
                <a:cs typeface="Garamond"/>
              </a:rPr>
              <a:t>R</a:t>
            </a:r>
            <a:r>
              <a:rPr sz="3200" b="1" spc="-5">
                <a:latin typeface="Garamond"/>
                <a:cs typeface="Garamond"/>
              </a:rPr>
              <a:t>eingeniería </a:t>
            </a:r>
            <a:r>
              <a:rPr sz="3200" b="1">
                <a:latin typeface="Garamond"/>
                <a:cs typeface="Garamond"/>
              </a:rPr>
              <a:t>de</a:t>
            </a:r>
            <a:r>
              <a:rPr sz="3200" b="1" spc="15">
                <a:latin typeface="Garamond"/>
                <a:cs typeface="Garamond"/>
              </a:rPr>
              <a:t> </a:t>
            </a:r>
            <a:r>
              <a:rPr lang="es-AR" sz="3200" b="1" spc="15" dirty="0">
                <a:latin typeface="Garamond"/>
                <a:cs typeface="Garamond"/>
              </a:rPr>
              <a:t>P</a:t>
            </a:r>
            <a:r>
              <a:rPr sz="3200" b="1" spc="-5">
                <a:latin typeface="Garamond"/>
                <a:cs typeface="Garamond"/>
              </a:rPr>
              <a:t>rocesos</a:t>
            </a:r>
            <a:r>
              <a:rPr sz="3200" b="1" spc="-5" dirty="0">
                <a:latin typeface="Garamond"/>
                <a:cs typeface="Garamond"/>
              </a:rPr>
              <a:t>)</a:t>
            </a:r>
            <a:endParaRPr sz="3200" b="1">
              <a:latin typeface="Garamond"/>
              <a:cs typeface="Garamond"/>
            </a:endParaRPr>
          </a:p>
          <a:p>
            <a:pPr marL="1155700" lvl="1" indent="-228600">
              <a:lnSpc>
                <a:spcPct val="100000"/>
              </a:lnSpc>
              <a:spcBef>
                <a:spcPts val="645"/>
              </a:spcBef>
              <a:buClr>
                <a:srgbClr val="FF6600"/>
              </a:buClr>
              <a:buFont typeface="Garamond"/>
              <a:buChar char="o"/>
              <a:tabLst>
                <a:tab pos="1156335" algn="l"/>
              </a:tabLst>
            </a:pPr>
            <a:r>
              <a:rPr sz="2400" b="1" spc="-5" dirty="0">
                <a:latin typeface="Garamond"/>
                <a:cs typeface="Garamond"/>
              </a:rPr>
              <a:t>Acoplar</a:t>
            </a:r>
            <a:r>
              <a:rPr sz="2400" b="1" spc="-20" dirty="0">
                <a:latin typeface="Garamond"/>
                <a:cs typeface="Garamond"/>
              </a:rPr>
              <a:t> </a:t>
            </a:r>
            <a:r>
              <a:rPr sz="2400" b="1" dirty="0">
                <a:latin typeface="Garamond"/>
                <a:cs typeface="Garamond"/>
              </a:rPr>
              <a:t>actividades</a:t>
            </a:r>
            <a:endParaRPr sz="2400">
              <a:latin typeface="Garamond"/>
              <a:cs typeface="Garamond"/>
            </a:endParaRPr>
          </a:p>
          <a:p>
            <a:pPr marL="1155700" lvl="1" indent="-228600">
              <a:lnSpc>
                <a:spcPct val="100000"/>
              </a:lnSpc>
              <a:spcBef>
                <a:spcPts val="575"/>
              </a:spcBef>
              <a:buClr>
                <a:srgbClr val="FF6600"/>
              </a:buClr>
              <a:buFont typeface="Garamond"/>
              <a:buChar char="o"/>
              <a:tabLst>
                <a:tab pos="1156335" algn="l"/>
              </a:tabLst>
            </a:pPr>
            <a:r>
              <a:rPr sz="2400" b="1" dirty="0">
                <a:latin typeface="Garamond"/>
                <a:cs typeface="Garamond"/>
              </a:rPr>
              <a:t>Reestructurar cadena </a:t>
            </a:r>
            <a:r>
              <a:rPr sz="2400" b="1" spc="-5" dirty="0">
                <a:latin typeface="Garamond"/>
                <a:cs typeface="Garamond"/>
              </a:rPr>
              <a:t>de</a:t>
            </a:r>
            <a:r>
              <a:rPr sz="2400" b="1" spc="-55" dirty="0">
                <a:latin typeface="Garamond"/>
                <a:cs typeface="Garamond"/>
              </a:rPr>
              <a:t> </a:t>
            </a:r>
            <a:r>
              <a:rPr sz="2400" b="1" spc="-5" dirty="0">
                <a:latin typeface="Garamond"/>
                <a:cs typeface="Garamond"/>
              </a:rPr>
              <a:t>valor</a:t>
            </a:r>
            <a:endParaRPr sz="2400">
              <a:latin typeface="Garamond"/>
              <a:cs typeface="Garamond"/>
            </a:endParaRPr>
          </a:p>
          <a:p>
            <a:pPr marL="1155700" marR="5080" lvl="1" indent="-228600">
              <a:lnSpc>
                <a:spcPct val="100000"/>
              </a:lnSpc>
              <a:spcBef>
                <a:spcPts val="575"/>
              </a:spcBef>
              <a:buClr>
                <a:srgbClr val="FF6600"/>
              </a:buClr>
              <a:buFont typeface="Garamond"/>
              <a:buChar char="o"/>
              <a:tabLst>
                <a:tab pos="1156335" algn="l"/>
              </a:tabLst>
            </a:pPr>
            <a:r>
              <a:rPr sz="2400" b="1" spc="-5" dirty="0">
                <a:latin typeface="Garamond"/>
                <a:cs typeface="Garamond"/>
              </a:rPr>
              <a:t>Encadenar procesos </a:t>
            </a:r>
            <a:r>
              <a:rPr sz="2400" b="1" dirty="0">
                <a:latin typeface="Garamond"/>
                <a:cs typeface="Garamond"/>
              </a:rPr>
              <a:t>(aumentando el  </a:t>
            </a:r>
            <a:r>
              <a:rPr sz="2400" b="1" spc="-5" dirty="0">
                <a:latin typeface="Garamond"/>
                <a:cs typeface="Garamond"/>
              </a:rPr>
              <a:t>contenido del </a:t>
            </a:r>
            <a:r>
              <a:rPr sz="2400" b="1" dirty="0">
                <a:latin typeface="Garamond"/>
                <a:cs typeface="Garamond"/>
              </a:rPr>
              <a:t>trabajo </a:t>
            </a:r>
            <a:r>
              <a:rPr sz="2400" b="1" spc="-5" dirty="0">
                <a:latin typeface="Garamond"/>
                <a:cs typeface="Garamond"/>
              </a:rPr>
              <a:t>de las</a:t>
            </a:r>
            <a:r>
              <a:rPr sz="2400" b="1" spc="-20" dirty="0">
                <a:latin typeface="Garamond"/>
                <a:cs typeface="Garamond"/>
              </a:rPr>
              <a:t> </a:t>
            </a:r>
            <a:r>
              <a:rPr sz="2400" b="1" spc="-5" dirty="0">
                <a:latin typeface="Garamond"/>
                <a:cs typeface="Garamond"/>
              </a:rPr>
              <a:t>personas)</a:t>
            </a:r>
            <a:endParaRPr sz="2400">
              <a:latin typeface="Garamond"/>
              <a:cs typeface="Garamond"/>
            </a:endParaRPr>
          </a:p>
          <a:p>
            <a:pPr marL="1155700" marR="215265" lvl="1" indent="-228600">
              <a:lnSpc>
                <a:spcPct val="100000"/>
              </a:lnSpc>
              <a:spcBef>
                <a:spcPts val="580"/>
              </a:spcBef>
              <a:buClr>
                <a:srgbClr val="FF6600"/>
              </a:buClr>
              <a:buFont typeface="Garamond"/>
              <a:buChar char="o"/>
              <a:tabLst>
                <a:tab pos="1156335" algn="l"/>
              </a:tabLst>
            </a:pPr>
            <a:r>
              <a:rPr sz="2400" b="1" spc="-5" dirty="0">
                <a:latin typeface="Garamond"/>
                <a:cs typeface="Garamond"/>
              </a:rPr>
              <a:t>Recoger la información </a:t>
            </a:r>
            <a:r>
              <a:rPr sz="2400" b="1" spc="-10" dirty="0">
                <a:latin typeface="Garamond"/>
                <a:cs typeface="Garamond"/>
              </a:rPr>
              <a:t>una </a:t>
            </a:r>
            <a:r>
              <a:rPr sz="2400" b="1" spc="-5" dirty="0">
                <a:latin typeface="Garamond"/>
                <a:cs typeface="Garamond"/>
              </a:rPr>
              <a:t>sola </a:t>
            </a:r>
            <a:r>
              <a:rPr sz="2400" b="1" dirty="0">
                <a:latin typeface="Garamond"/>
                <a:cs typeface="Garamond"/>
              </a:rPr>
              <a:t>vez  </a:t>
            </a:r>
            <a:r>
              <a:rPr sz="2400" b="1" spc="-5" dirty="0">
                <a:latin typeface="Garamond"/>
                <a:cs typeface="Garamond"/>
              </a:rPr>
              <a:t>(donde se </a:t>
            </a:r>
            <a:r>
              <a:rPr sz="2400" b="1" spc="-10" dirty="0">
                <a:latin typeface="Garamond"/>
                <a:cs typeface="Garamond"/>
              </a:rPr>
              <a:t>produzca)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16" name="object 6"/>
          <p:cNvSpPr txBox="1">
            <a:spLocks/>
          </p:cNvSpPr>
          <p:nvPr/>
        </p:nvSpPr>
        <p:spPr>
          <a:xfrm>
            <a:off x="485342" y="728217"/>
            <a:ext cx="743945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/>
                <a:ea typeface="+mj-ea"/>
                <a:cs typeface="Garamond"/>
              </a:rPr>
              <a:t>ITSGA (Acciones Genéricas de Estrategia en Tecnologías de Información)</a:t>
            </a:r>
            <a:r>
              <a:rPr kumimoji="0" lang="es-AR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/>
                <a:ea typeface="+mj-ea"/>
                <a:cs typeface="Garamond"/>
              </a:rPr>
              <a:t>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228600"/>
            <a:ext cx="8382000" cy="6019800"/>
          </a:xfrm>
          <a:custGeom>
            <a:avLst/>
            <a:gdLst/>
            <a:ahLst/>
            <a:cxnLst/>
            <a:rect l="l" t="t" r="r" b="b"/>
            <a:pathLst>
              <a:path w="8382000" h="6019800">
                <a:moveTo>
                  <a:pt x="0" y="0"/>
                </a:moveTo>
                <a:lnTo>
                  <a:pt x="7128256" y="0"/>
                </a:lnTo>
                <a:lnTo>
                  <a:pt x="8382000" y="3009900"/>
                </a:lnTo>
                <a:lnTo>
                  <a:pt x="7128256" y="6019800"/>
                </a:lnTo>
                <a:lnTo>
                  <a:pt x="0" y="60198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57400" y="3230498"/>
            <a:ext cx="0" cy="3018155"/>
          </a:xfrm>
          <a:custGeom>
            <a:avLst/>
            <a:gdLst/>
            <a:ahLst/>
            <a:cxnLst/>
            <a:rect l="l" t="t" r="r" b="b"/>
            <a:pathLst>
              <a:path h="3018154">
                <a:moveTo>
                  <a:pt x="0" y="0"/>
                </a:moveTo>
                <a:lnTo>
                  <a:pt x="0" y="30179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05200" y="3230498"/>
            <a:ext cx="0" cy="3018155"/>
          </a:xfrm>
          <a:custGeom>
            <a:avLst/>
            <a:gdLst/>
            <a:ahLst/>
            <a:cxnLst/>
            <a:rect l="l" t="t" r="r" b="b"/>
            <a:pathLst>
              <a:path h="3018154">
                <a:moveTo>
                  <a:pt x="0" y="0"/>
                </a:moveTo>
                <a:lnTo>
                  <a:pt x="0" y="30179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0600" y="3230498"/>
            <a:ext cx="0" cy="3018155"/>
          </a:xfrm>
          <a:custGeom>
            <a:avLst/>
            <a:gdLst/>
            <a:ahLst/>
            <a:cxnLst/>
            <a:rect l="l" t="t" r="r" b="b"/>
            <a:pathLst>
              <a:path h="3018154">
                <a:moveTo>
                  <a:pt x="0" y="0"/>
                </a:moveTo>
                <a:lnTo>
                  <a:pt x="0" y="30179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72200" y="3230498"/>
            <a:ext cx="0" cy="3018155"/>
          </a:xfrm>
          <a:custGeom>
            <a:avLst/>
            <a:gdLst/>
            <a:ahLst/>
            <a:cxnLst/>
            <a:rect l="l" t="t" r="r" b="b"/>
            <a:pathLst>
              <a:path h="3018154">
                <a:moveTo>
                  <a:pt x="0" y="0"/>
                </a:moveTo>
                <a:lnTo>
                  <a:pt x="0" y="30179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2590800"/>
            <a:ext cx="7315200" cy="0"/>
          </a:xfrm>
          <a:custGeom>
            <a:avLst/>
            <a:gdLst/>
            <a:ahLst/>
            <a:cxnLst/>
            <a:rect l="l" t="t" r="r" b="b"/>
            <a:pathLst>
              <a:path w="7315200">
                <a:moveTo>
                  <a:pt x="0" y="0"/>
                </a:moveTo>
                <a:lnTo>
                  <a:pt x="7315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000" y="1828800"/>
            <a:ext cx="7010400" cy="0"/>
          </a:xfrm>
          <a:custGeom>
            <a:avLst/>
            <a:gdLst/>
            <a:ahLst/>
            <a:cxnLst/>
            <a:rect l="l" t="t" r="r" b="b"/>
            <a:pathLst>
              <a:path w="7010400">
                <a:moveTo>
                  <a:pt x="0" y="0"/>
                </a:moveTo>
                <a:lnTo>
                  <a:pt x="7010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000" y="990600"/>
            <a:ext cx="6705600" cy="0"/>
          </a:xfrm>
          <a:custGeom>
            <a:avLst/>
            <a:gdLst/>
            <a:ahLst/>
            <a:cxnLst/>
            <a:rect l="l" t="t" r="r" b="b"/>
            <a:pathLst>
              <a:path w="6705600">
                <a:moveTo>
                  <a:pt x="0" y="0"/>
                </a:moveTo>
                <a:lnTo>
                  <a:pt x="6705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74063" y="438912"/>
            <a:ext cx="2645664" cy="3002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4063" y="652272"/>
            <a:ext cx="1115568" cy="300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4063" y="1235963"/>
            <a:ext cx="4245864" cy="300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75028" y="479806"/>
            <a:ext cx="3978275" cy="1036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59385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Times New Roman"/>
                <a:cs typeface="Times New Roman"/>
              </a:rPr>
              <a:t>INFRAESTRUCTURA DE</a:t>
            </a:r>
            <a:r>
              <a:rPr sz="1400" b="1" spc="-12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LA  </a:t>
            </a:r>
            <a:r>
              <a:rPr sz="1400" b="1" spc="-5" dirty="0">
                <a:latin typeface="Times New Roman"/>
                <a:cs typeface="Times New Roman"/>
              </a:rPr>
              <a:t>EMPRESA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400" b="1" spc="-5" dirty="0">
                <a:latin typeface="Times New Roman"/>
                <a:cs typeface="Times New Roman"/>
              </a:rPr>
              <a:t>ADMINISTRACIÓN DE RECURSOS</a:t>
            </a:r>
            <a:r>
              <a:rPr sz="1400" b="1" spc="-1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HUMANOS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74063" y="1997964"/>
            <a:ext cx="3150108" cy="3002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74063" y="2729483"/>
            <a:ext cx="1895856" cy="3002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75028" y="2038857"/>
            <a:ext cx="2928620" cy="971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Times New Roman"/>
                <a:cs typeface="Times New Roman"/>
              </a:rPr>
              <a:t>DESARROLLO DE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TECNOLOGÍAS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ABASTECIMIENTO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1623" y="4483608"/>
            <a:ext cx="1289303" cy="3002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1623" y="4696967"/>
            <a:ext cx="1066800" cy="3002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02004" y="4525517"/>
            <a:ext cx="103631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CC00"/>
                </a:solidFill>
                <a:latin typeface="Times New Roman"/>
                <a:cs typeface="Times New Roman"/>
              </a:rPr>
              <a:t>LOGÍSTI</a:t>
            </a:r>
            <a:r>
              <a:rPr sz="1400" b="1" spc="-10" dirty="0">
                <a:solidFill>
                  <a:srgbClr val="FFCC00"/>
                </a:solidFill>
                <a:latin typeface="Times New Roman"/>
                <a:cs typeface="Times New Roman"/>
              </a:rPr>
              <a:t>C</a:t>
            </a:r>
            <a:r>
              <a:rPr sz="1400" b="1" dirty="0">
                <a:solidFill>
                  <a:srgbClr val="FFCC00"/>
                </a:solidFill>
                <a:latin typeface="Times New Roman"/>
                <a:cs typeface="Times New Roman"/>
              </a:rPr>
              <a:t>A  </a:t>
            </a:r>
            <a:r>
              <a:rPr sz="1400" b="1" spc="-5" dirty="0">
                <a:solidFill>
                  <a:srgbClr val="FFCC00"/>
                </a:solidFill>
                <a:latin typeface="Times New Roman"/>
                <a:cs typeface="Times New Roman"/>
              </a:rPr>
              <a:t>INTERNA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20823" y="4483608"/>
            <a:ext cx="1551431" cy="3002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121154" y="4525517"/>
            <a:ext cx="13303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CC00"/>
                </a:solidFill>
                <a:latin typeface="Times New Roman"/>
                <a:cs typeface="Times New Roman"/>
              </a:rPr>
              <a:t>OPERACIONES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73196" y="4483608"/>
            <a:ext cx="1289303" cy="3002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73196" y="4696967"/>
            <a:ext cx="1115568" cy="3002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574160" y="4525517"/>
            <a:ext cx="103631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CC00"/>
                </a:solidFill>
                <a:latin typeface="Times New Roman"/>
                <a:cs typeface="Times New Roman"/>
              </a:rPr>
              <a:t>LOGÍSTI</a:t>
            </a:r>
            <a:r>
              <a:rPr sz="1400" b="1" spc="-10" dirty="0">
                <a:solidFill>
                  <a:srgbClr val="FFCC00"/>
                </a:solidFill>
                <a:latin typeface="Times New Roman"/>
                <a:cs typeface="Times New Roman"/>
              </a:rPr>
              <a:t>C</a:t>
            </a:r>
            <a:r>
              <a:rPr sz="1400" b="1" dirty="0">
                <a:solidFill>
                  <a:srgbClr val="FFCC00"/>
                </a:solidFill>
                <a:latin typeface="Times New Roman"/>
                <a:cs typeface="Times New Roman"/>
              </a:rPr>
              <a:t>A  </a:t>
            </a:r>
            <a:r>
              <a:rPr sz="1400" b="1" spc="-5" dirty="0">
                <a:solidFill>
                  <a:srgbClr val="FFCC00"/>
                </a:solidFill>
                <a:latin typeface="Times New Roman"/>
                <a:cs typeface="Times New Roman"/>
              </a:rPr>
              <a:t>EXTERNA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840223" y="4483608"/>
            <a:ext cx="1421891" cy="3002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40223" y="4696967"/>
            <a:ext cx="411479" cy="3002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40223" y="4910328"/>
            <a:ext cx="954024" cy="3002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941189" y="4525517"/>
            <a:ext cx="116268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CC00"/>
                </a:solidFill>
                <a:latin typeface="Times New Roman"/>
                <a:cs typeface="Times New Roman"/>
              </a:rPr>
              <a:t>MAR</a:t>
            </a:r>
            <a:r>
              <a:rPr sz="1400" b="1" dirty="0">
                <a:solidFill>
                  <a:srgbClr val="FFCC00"/>
                </a:solidFill>
                <a:latin typeface="Times New Roman"/>
                <a:cs typeface="Times New Roman"/>
              </a:rPr>
              <a:t>KETI</a:t>
            </a:r>
            <a:r>
              <a:rPr sz="1400" b="1" spc="-10" dirty="0">
                <a:solidFill>
                  <a:srgbClr val="FFCC00"/>
                </a:solidFill>
                <a:latin typeface="Times New Roman"/>
                <a:cs typeface="Times New Roman"/>
              </a:rPr>
              <a:t>N</a:t>
            </a:r>
            <a:r>
              <a:rPr sz="1400" b="1" dirty="0">
                <a:solidFill>
                  <a:srgbClr val="FFCC00"/>
                </a:solidFill>
                <a:latin typeface="Times New Roman"/>
                <a:cs typeface="Times New Roman"/>
              </a:rPr>
              <a:t>G  Y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25" dirty="0">
                <a:solidFill>
                  <a:srgbClr val="FFCC00"/>
                </a:solidFill>
                <a:latin typeface="Times New Roman"/>
                <a:cs typeface="Times New Roman"/>
              </a:rPr>
              <a:t>VENTAS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288023" y="4483608"/>
            <a:ext cx="1164335" cy="3002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88023" y="4696967"/>
            <a:ext cx="749807" cy="3002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90943" y="4696967"/>
            <a:ext cx="306324" cy="3002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50380" y="4696967"/>
            <a:ext cx="854964" cy="3002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388989" y="4525517"/>
            <a:ext cx="11976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CC00"/>
                </a:solidFill>
                <a:latin typeface="Times New Roman"/>
                <a:cs typeface="Times New Roman"/>
              </a:rPr>
              <a:t>SERVICIO  </a:t>
            </a:r>
            <a:r>
              <a:rPr sz="1400" b="1" dirty="0">
                <a:solidFill>
                  <a:srgbClr val="FFCC00"/>
                </a:solidFill>
                <a:latin typeface="Times New Roman"/>
                <a:cs typeface="Times New Roman"/>
              </a:rPr>
              <a:t>POST</a:t>
            </a:r>
            <a:r>
              <a:rPr sz="1400" b="1" spc="-140" dirty="0">
                <a:solidFill>
                  <a:srgbClr val="FFCC00"/>
                </a:solidFill>
                <a:latin typeface="Times New Roman"/>
                <a:cs typeface="Times New Roman"/>
              </a:rPr>
              <a:t> </a:t>
            </a:r>
            <a:r>
              <a:rPr sz="1400" b="1" spc="-20" dirty="0">
                <a:solidFill>
                  <a:srgbClr val="FFCC00"/>
                </a:solidFill>
                <a:latin typeface="Times New Roman"/>
                <a:cs typeface="Times New Roman"/>
              </a:rPr>
              <a:t>-VENTA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62000" y="228600"/>
            <a:ext cx="7543800" cy="6019800"/>
          </a:xfrm>
          <a:custGeom>
            <a:avLst/>
            <a:gdLst/>
            <a:ahLst/>
            <a:cxnLst/>
            <a:rect l="l" t="t" r="r" b="b"/>
            <a:pathLst>
              <a:path w="7543800" h="6019800">
                <a:moveTo>
                  <a:pt x="0" y="0"/>
                </a:moveTo>
                <a:lnTo>
                  <a:pt x="6415405" y="0"/>
                </a:lnTo>
                <a:lnTo>
                  <a:pt x="7543800" y="3009900"/>
                </a:lnTo>
                <a:lnTo>
                  <a:pt x="6415405" y="6019800"/>
                </a:lnTo>
                <a:lnTo>
                  <a:pt x="0" y="60198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2950" y="3238500"/>
            <a:ext cx="7581900" cy="0"/>
          </a:xfrm>
          <a:custGeom>
            <a:avLst/>
            <a:gdLst/>
            <a:ahLst/>
            <a:cxnLst/>
            <a:rect l="l" t="t" r="r" b="b"/>
            <a:pathLst>
              <a:path w="7581900">
                <a:moveTo>
                  <a:pt x="0" y="0"/>
                </a:moveTo>
                <a:lnTo>
                  <a:pt x="75819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5260" y="167639"/>
            <a:ext cx="499872" cy="32171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84140" y="374307"/>
            <a:ext cx="363220" cy="28340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b="1" spc="-5" dirty="0">
                <a:latin typeface="Times New Roman"/>
                <a:cs typeface="Times New Roman"/>
              </a:rPr>
              <a:t>Actividades de</a:t>
            </a:r>
            <a:r>
              <a:rPr sz="2400" b="1" spc="-17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Apoyo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491739" y="6347458"/>
            <a:ext cx="3384804" cy="4998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5800" y="6438900"/>
            <a:ext cx="7162800" cy="76200"/>
          </a:xfrm>
          <a:custGeom>
            <a:avLst/>
            <a:gdLst/>
            <a:ahLst/>
            <a:cxnLst/>
            <a:rect l="l" t="t" r="r" b="b"/>
            <a:pathLst>
              <a:path w="7162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7162800" h="76200">
                <a:moveTo>
                  <a:pt x="7086600" y="0"/>
                </a:moveTo>
                <a:lnTo>
                  <a:pt x="7086600" y="76200"/>
                </a:lnTo>
                <a:lnTo>
                  <a:pt x="7150100" y="44450"/>
                </a:lnTo>
                <a:lnTo>
                  <a:pt x="7099300" y="44450"/>
                </a:lnTo>
                <a:lnTo>
                  <a:pt x="7099300" y="31750"/>
                </a:lnTo>
                <a:lnTo>
                  <a:pt x="7150100" y="31750"/>
                </a:lnTo>
                <a:lnTo>
                  <a:pt x="7086600" y="0"/>
                </a:lnTo>
                <a:close/>
              </a:path>
              <a:path w="7162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7162800" h="76200">
                <a:moveTo>
                  <a:pt x="70866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7086600" y="44450"/>
                </a:lnTo>
                <a:lnTo>
                  <a:pt x="7086600" y="31750"/>
                </a:lnTo>
                <a:close/>
              </a:path>
              <a:path w="7162800" h="76200">
                <a:moveTo>
                  <a:pt x="7150100" y="31750"/>
                </a:moveTo>
                <a:lnTo>
                  <a:pt x="7099300" y="31750"/>
                </a:lnTo>
                <a:lnTo>
                  <a:pt x="7099300" y="44450"/>
                </a:lnTo>
                <a:lnTo>
                  <a:pt x="7150100" y="44450"/>
                </a:lnTo>
                <a:lnTo>
                  <a:pt x="7162800" y="38100"/>
                </a:lnTo>
                <a:lnTo>
                  <a:pt x="7150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0500" y="228600"/>
            <a:ext cx="76200" cy="2895600"/>
          </a:xfrm>
          <a:custGeom>
            <a:avLst/>
            <a:gdLst/>
            <a:ahLst/>
            <a:cxnLst/>
            <a:rect l="l" t="t" r="r" b="b"/>
            <a:pathLst>
              <a:path w="76200" h="2895600">
                <a:moveTo>
                  <a:pt x="31750" y="2819400"/>
                </a:moveTo>
                <a:lnTo>
                  <a:pt x="0" y="2819400"/>
                </a:lnTo>
                <a:lnTo>
                  <a:pt x="38100" y="2895600"/>
                </a:lnTo>
                <a:lnTo>
                  <a:pt x="69850" y="2832100"/>
                </a:lnTo>
                <a:lnTo>
                  <a:pt x="31750" y="2832100"/>
                </a:lnTo>
                <a:lnTo>
                  <a:pt x="31750" y="2819400"/>
                </a:lnTo>
                <a:close/>
              </a:path>
              <a:path w="76200" h="2895600">
                <a:moveTo>
                  <a:pt x="44450" y="63500"/>
                </a:moveTo>
                <a:lnTo>
                  <a:pt x="31750" y="63500"/>
                </a:lnTo>
                <a:lnTo>
                  <a:pt x="31750" y="2832100"/>
                </a:lnTo>
                <a:lnTo>
                  <a:pt x="44450" y="2832100"/>
                </a:lnTo>
                <a:lnTo>
                  <a:pt x="44450" y="63500"/>
                </a:lnTo>
                <a:close/>
              </a:path>
              <a:path w="76200" h="2895600">
                <a:moveTo>
                  <a:pt x="76200" y="2819400"/>
                </a:moveTo>
                <a:lnTo>
                  <a:pt x="44450" y="2819400"/>
                </a:lnTo>
                <a:lnTo>
                  <a:pt x="44450" y="2832100"/>
                </a:lnTo>
                <a:lnTo>
                  <a:pt x="69850" y="2832100"/>
                </a:lnTo>
                <a:lnTo>
                  <a:pt x="76200" y="2819400"/>
                </a:lnTo>
                <a:close/>
              </a:path>
              <a:path w="76200" h="28956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89560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70570" y="1256157"/>
            <a:ext cx="697865" cy="1328420"/>
          </a:xfrm>
          <a:custGeom>
            <a:avLst/>
            <a:gdLst/>
            <a:ahLst/>
            <a:cxnLst/>
            <a:rect l="l" t="t" r="r" b="b"/>
            <a:pathLst>
              <a:path w="697865" h="1328420">
                <a:moveTo>
                  <a:pt x="68452" y="231393"/>
                </a:moveTo>
                <a:lnTo>
                  <a:pt x="63373" y="233425"/>
                </a:lnTo>
                <a:lnTo>
                  <a:pt x="102488" y="331215"/>
                </a:lnTo>
                <a:lnTo>
                  <a:pt x="107569" y="329183"/>
                </a:lnTo>
                <a:lnTo>
                  <a:pt x="105155" y="323088"/>
                </a:lnTo>
                <a:lnTo>
                  <a:pt x="102997" y="317880"/>
                </a:lnTo>
                <a:lnTo>
                  <a:pt x="102234" y="313308"/>
                </a:lnTo>
                <a:lnTo>
                  <a:pt x="222746" y="252602"/>
                </a:lnTo>
                <a:lnTo>
                  <a:pt x="90550" y="252602"/>
                </a:lnTo>
                <a:lnTo>
                  <a:pt x="87883" y="252475"/>
                </a:lnTo>
                <a:lnTo>
                  <a:pt x="84200" y="252348"/>
                </a:lnTo>
                <a:lnTo>
                  <a:pt x="81279" y="251332"/>
                </a:lnTo>
                <a:lnTo>
                  <a:pt x="79121" y="249554"/>
                </a:lnTo>
                <a:lnTo>
                  <a:pt x="75819" y="247014"/>
                </a:lnTo>
                <a:lnTo>
                  <a:pt x="73025" y="242950"/>
                </a:lnTo>
                <a:lnTo>
                  <a:pt x="68452" y="231393"/>
                </a:lnTo>
                <a:close/>
              </a:path>
              <a:path w="697865" h="1328420">
                <a:moveTo>
                  <a:pt x="282143" y="237108"/>
                </a:moveTo>
                <a:lnTo>
                  <a:pt x="262762" y="237108"/>
                </a:lnTo>
                <a:lnTo>
                  <a:pt x="265429" y="237235"/>
                </a:lnTo>
                <a:lnTo>
                  <a:pt x="268985" y="237489"/>
                </a:lnTo>
                <a:lnTo>
                  <a:pt x="271906" y="238378"/>
                </a:lnTo>
                <a:lnTo>
                  <a:pt x="274065" y="240156"/>
                </a:lnTo>
                <a:lnTo>
                  <a:pt x="277368" y="242696"/>
                </a:lnTo>
                <a:lnTo>
                  <a:pt x="280034" y="246760"/>
                </a:lnTo>
                <a:lnTo>
                  <a:pt x="282421" y="252602"/>
                </a:lnTo>
                <a:lnTo>
                  <a:pt x="284733" y="258444"/>
                </a:lnTo>
                <a:lnTo>
                  <a:pt x="289813" y="256285"/>
                </a:lnTo>
                <a:lnTo>
                  <a:pt x="282143" y="237108"/>
                </a:lnTo>
                <a:close/>
              </a:path>
              <a:path w="697865" h="1328420">
                <a:moveTo>
                  <a:pt x="204836" y="43814"/>
                </a:moveTo>
                <a:lnTo>
                  <a:pt x="184403" y="43814"/>
                </a:lnTo>
                <a:lnTo>
                  <a:pt x="43814" y="184657"/>
                </a:lnTo>
                <a:lnTo>
                  <a:pt x="45211" y="187959"/>
                </a:lnTo>
                <a:lnTo>
                  <a:pt x="244855" y="191515"/>
                </a:lnTo>
                <a:lnTo>
                  <a:pt x="96520" y="250697"/>
                </a:lnTo>
                <a:lnTo>
                  <a:pt x="90550" y="252602"/>
                </a:lnTo>
                <a:lnTo>
                  <a:pt x="222746" y="252602"/>
                </a:lnTo>
                <a:lnTo>
                  <a:pt x="247523" y="242696"/>
                </a:lnTo>
                <a:lnTo>
                  <a:pt x="256794" y="238887"/>
                </a:lnTo>
                <a:lnTo>
                  <a:pt x="262762" y="237108"/>
                </a:lnTo>
                <a:lnTo>
                  <a:pt x="282143" y="237108"/>
                </a:lnTo>
                <a:lnTo>
                  <a:pt x="259333" y="180085"/>
                </a:lnTo>
                <a:lnTo>
                  <a:pt x="115443" y="178562"/>
                </a:lnTo>
                <a:lnTo>
                  <a:pt x="217931" y="76580"/>
                </a:lnTo>
                <a:lnTo>
                  <a:pt x="204836" y="43814"/>
                </a:lnTo>
                <a:close/>
              </a:path>
              <a:path w="697865" h="1328420">
                <a:moveTo>
                  <a:pt x="5079" y="72897"/>
                </a:moveTo>
                <a:lnTo>
                  <a:pt x="0" y="74929"/>
                </a:lnTo>
                <a:lnTo>
                  <a:pt x="25653" y="139064"/>
                </a:lnTo>
                <a:lnTo>
                  <a:pt x="30733" y="137032"/>
                </a:lnTo>
                <a:lnTo>
                  <a:pt x="27304" y="128396"/>
                </a:lnTo>
                <a:lnTo>
                  <a:pt x="26288" y="121538"/>
                </a:lnTo>
                <a:lnTo>
                  <a:pt x="62625" y="92455"/>
                </a:lnTo>
                <a:lnTo>
                  <a:pt x="28575" y="92455"/>
                </a:lnTo>
                <a:lnTo>
                  <a:pt x="5842" y="74802"/>
                </a:lnTo>
                <a:lnTo>
                  <a:pt x="5079" y="72897"/>
                </a:lnTo>
                <a:close/>
              </a:path>
              <a:path w="697865" h="1328420">
                <a:moveTo>
                  <a:pt x="187325" y="0"/>
                </a:moveTo>
                <a:lnTo>
                  <a:pt x="182245" y="2031"/>
                </a:lnTo>
                <a:lnTo>
                  <a:pt x="184657" y="8000"/>
                </a:lnTo>
                <a:lnTo>
                  <a:pt x="186689" y="13207"/>
                </a:lnTo>
                <a:lnTo>
                  <a:pt x="39115" y="89662"/>
                </a:lnTo>
                <a:lnTo>
                  <a:pt x="28575" y="92455"/>
                </a:lnTo>
                <a:lnTo>
                  <a:pt x="62625" y="92455"/>
                </a:lnTo>
                <a:lnTo>
                  <a:pt x="184403" y="43814"/>
                </a:lnTo>
                <a:lnTo>
                  <a:pt x="204836" y="43814"/>
                </a:lnTo>
                <a:lnTo>
                  <a:pt x="187325" y="0"/>
                </a:lnTo>
                <a:close/>
              </a:path>
              <a:path w="697865" h="1328420">
                <a:moveTo>
                  <a:pt x="640942" y="1134999"/>
                </a:moveTo>
                <a:lnTo>
                  <a:pt x="599439" y="1134999"/>
                </a:lnTo>
                <a:lnTo>
                  <a:pt x="494029" y="1324228"/>
                </a:lnTo>
                <a:lnTo>
                  <a:pt x="495934" y="1328039"/>
                </a:lnTo>
                <a:lnTo>
                  <a:pt x="594601" y="1288668"/>
                </a:lnTo>
                <a:lnTo>
                  <a:pt x="567308" y="1288668"/>
                </a:lnTo>
                <a:lnTo>
                  <a:pt x="646556" y="1148968"/>
                </a:lnTo>
                <a:lnTo>
                  <a:pt x="640942" y="1134999"/>
                </a:lnTo>
                <a:close/>
              </a:path>
              <a:path w="697865" h="1328420">
                <a:moveTo>
                  <a:pt x="672719" y="1215009"/>
                </a:moveTo>
                <a:lnTo>
                  <a:pt x="667511" y="1216278"/>
                </a:lnTo>
                <a:lnTo>
                  <a:pt x="670085" y="1223899"/>
                </a:lnTo>
                <a:lnTo>
                  <a:pt x="671147" y="1231518"/>
                </a:lnTo>
                <a:lnTo>
                  <a:pt x="647826" y="1255649"/>
                </a:lnTo>
                <a:lnTo>
                  <a:pt x="567308" y="1288668"/>
                </a:lnTo>
                <a:lnTo>
                  <a:pt x="594601" y="1288668"/>
                </a:lnTo>
                <a:lnTo>
                  <a:pt x="651890" y="1265809"/>
                </a:lnTo>
                <a:lnTo>
                  <a:pt x="660780" y="1263268"/>
                </a:lnTo>
                <a:lnTo>
                  <a:pt x="667384" y="1260728"/>
                </a:lnTo>
                <a:lnTo>
                  <a:pt x="690913" y="1260728"/>
                </a:lnTo>
                <a:lnTo>
                  <a:pt x="672719" y="1215009"/>
                </a:lnTo>
                <a:close/>
              </a:path>
              <a:path w="697865" h="1328420">
                <a:moveTo>
                  <a:pt x="690913" y="1260728"/>
                </a:moveTo>
                <a:lnTo>
                  <a:pt x="675767" y="1260728"/>
                </a:lnTo>
                <a:lnTo>
                  <a:pt x="679323" y="1261999"/>
                </a:lnTo>
                <a:lnTo>
                  <a:pt x="681989" y="1264539"/>
                </a:lnTo>
                <a:lnTo>
                  <a:pt x="684656" y="1265809"/>
                </a:lnTo>
                <a:lnTo>
                  <a:pt x="688085" y="1270889"/>
                </a:lnTo>
                <a:lnTo>
                  <a:pt x="692276" y="1278509"/>
                </a:lnTo>
                <a:lnTo>
                  <a:pt x="697483" y="1277239"/>
                </a:lnTo>
                <a:lnTo>
                  <a:pt x="690913" y="1260728"/>
                </a:lnTo>
                <a:close/>
              </a:path>
              <a:path w="697865" h="1328420">
                <a:moveTo>
                  <a:pt x="437642" y="1155318"/>
                </a:moveTo>
                <a:lnTo>
                  <a:pt x="432561" y="1157859"/>
                </a:lnTo>
                <a:lnTo>
                  <a:pt x="459104" y="1223899"/>
                </a:lnTo>
                <a:lnTo>
                  <a:pt x="464311" y="1222628"/>
                </a:lnTo>
                <a:lnTo>
                  <a:pt x="462533" y="1217549"/>
                </a:lnTo>
                <a:lnTo>
                  <a:pt x="459994" y="1211199"/>
                </a:lnTo>
                <a:lnTo>
                  <a:pt x="459612" y="1204849"/>
                </a:lnTo>
                <a:lnTo>
                  <a:pt x="463169" y="1192149"/>
                </a:lnTo>
                <a:lnTo>
                  <a:pt x="469519" y="1187068"/>
                </a:lnTo>
                <a:lnTo>
                  <a:pt x="480313" y="1181989"/>
                </a:lnTo>
                <a:lnTo>
                  <a:pt x="493192" y="1176909"/>
                </a:lnTo>
                <a:lnTo>
                  <a:pt x="458470" y="1176909"/>
                </a:lnTo>
                <a:lnTo>
                  <a:pt x="446912" y="1171828"/>
                </a:lnTo>
                <a:lnTo>
                  <a:pt x="441959" y="1165478"/>
                </a:lnTo>
                <a:lnTo>
                  <a:pt x="437642" y="1155318"/>
                </a:lnTo>
                <a:close/>
              </a:path>
              <a:path w="697865" h="1328420">
                <a:moveTo>
                  <a:pt x="620013" y="1082928"/>
                </a:moveTo>
                <a:lnTo>
                  <a:pt x="614933" y="1085468"/>
                </a:lnTo>
                <a:lnTo>
                  <a:pt x="616965" y="1090549"/>
                </a:lnTo>
                <a:lnTo>
                  <a:pt x="617854" y="1095628"/>
                </a:lnTo>
                <a:lnTo>
                  <a:pt x="617093" y="1103249"/>
                </a:lnTo>
                <a:lnTo>
                  <a:pt x="615314" y="1107059"/>
                </a:lnTo>
                <a:lnTo>
                  <a:pt x="608456" y="1119759"/>
                </a:lnTo>
                <a:lnTo>
                  <a:pt x="476250" y="1171828"/>
                </a:lnTo>
                <a:lnTo>
                  <a:pt x="466344" y="1176909"/>
                </a:lnTo>
                <a:lnTo>
                  <a:pt x="493192" y="1176909"/>
                </a:lnTo>
                <a:lnTo>
                  <a:pt x="599439" y="1134999"/>
                </a:lnTo>
                <a:lnTo>
                  <a:pt x="640942" y="1134999"/>
                </a:lnTo>
                <a:lnTo>
                  <a:pt x="620013" y="1082928"/>
                </a:lnTo>
                <a:close/>
              </a:path>
              <a:path w="697865" h="1328420">
                <a:moveTo>
                  <a:pt x="363093" y="968628"/>
                </a:moveTo>
                <a:lnTo>
                  <a:pt x="358012" y="971168"/>
                </a:lnTo>
                <a:lnTo>
                  <a:pt x="422782" y="1133728"/>
                </a:lnTo>
                <a:lnTo>
                  <a:pt x="485648" y="1117218"/>
                </a:lnTo>
                <a:lnTo>
                  <a:pt x="484124" y="1113409"/>
                </a:lnTo>
                <a:lnTo>
                  <a:pt x="470376" y="1113409"/>
                </a:lnTo>
                <a:lnTo>
                  <a:pt x="458279" y="1112139"/>
                </a:lnTo>
                <a:lnTo>
                  <a:pt x="421036" y="1090549"/>
                </a:lnTo>
                <a:lnTo>
                  <a:pt x="404113" y="1056259"/>
                </a:lnTo>
                <a:lnTo>
                  <a:pt x="401954" y="1051178"/>
                </a:lnTo>
                <a:lnTo>
                  <a:pt x="401065" y="1047368"/>
                </a:lnTo>
                <a:lnTo>
                  <a:pt x="401700" y="1043559"/>
                </a:lnTo>
                <a:lnTo>
                  <a:pt x="402208" y="1041018"/>
                </a:lnTo>
                <a:lnTo>
                  <a:pt x="403351" y="1038478"/>
                </a:lnTo>
                <a:lnTo>
                  <a:pt x="405383" y="1037209"/>
                </a:lnTo>
                <a:lnTo>
                  <a:pt x="407288" y="1034668"/>
                </a:lnTo>
                <a:lnTo>
                  <a:pt x="413384" y="1032128"/>
                </a:lnTo>
                <a:lnTo>
                  <a:pt x="423799" y="1028318"/>
                </a:lnTo>
                <a:lnTo>
                  <a:pt x="476503" y="1006728"/>
                </a:lnTo>
                <a:lnTo>
                  <a:pt x="488442" y="1006728"/>
                </a:lnTo>
                <a:lnTo>
                  <a:pt x="486918" y="1002918"/>
                </a:lnTo>
                <a:lnTo>
                  <a:pt x="518720" y="990218"/>
                </a:lnTo>
                <a:lnTo>
                  <a:pt x="378968" y="990218"/>
                </a:lnTo>
                <a:lnTo>
                  <a:pt x="376047" y="988949"/>
                </a:lnTo>
                <a:lnTo>
                  <a:pt x="373760" y="987678"/>
                </a:lnTo>
                <a:lnTo>
                  <a:pt x="370458" y="985138"/>
                </a:lnTo>
                <a:lnTo>
                  <a:pt x="367792" y="981328"/>
                </a:lnTo>
                <a:lnTo>
                  <a:pt x="365632" y="974978"/>
                </a:lnTo>
                <a:lnTo>
                  <a:pt x="363093" y="968628"/>
                </a:lnTo>
                <a:close/>
              </a:path>
              <a:path w="697865" h="1328420">
                <a:moveTo>
                  <a:pt x="483615" y="1112139"/>
                </a:moveTo>
                <a:lnTo>
                  <a:pt x="470376" y="1113409"/>
                </a:lnTo>
                <a:lnTo>
                  <a:pt x="484124" y="1113409"/>
                </a:lnTo>
                <a:lnTo>
                  <a:pt x="483615" y="1112139"/>
                </a:lnTo>
                <a:close/>
              </a:path>
              <a:path w="697865" h="1328420">
                <a:moveTo>
                  <a:pt x="575760" y="972438"/>
                </a:moveTo>
                <a:lnTo>
                  <a:pt x="563245" y="972438"/>
                </a:lnTo>
                <a:lnTo>
                  <a:pt x="570992" y="991488"/>
                </a:lnTo>
                <a:lnTo>
                  <a:pt x="574704" y="1001649"/>
                </a:lnTo>
                <a:lnTo>
                  <a:pt x="577453" y="1009268"/>
                </a:lnTo>
                <a:lnTo>
                  <a:pt x="579225" y="1016888"/>
                </a:lnTo>
                <a:lnTo>
                  <a:pt x="580008" y="1021968"/>
                </a:lnTo>
                <a:lnTo>
                  <a:pt x="580028" y="1029588"/>
                </a:lnTo>
                <a:lnTo>
                  <a:pt x="579421" y="1035938"/>
                </a:lnTo>
                <a:lnTo>
                  <a:pt x="550545" y="1070228"/>
                </a:lnTo>
                <a:lnTo>
                  <a:pt x="552703" y="1075309"/>
                </a:lnTo>
                <a:lnTo>
                  <a:pt x="608076" y="1053718"/>
                </a:lnTo>
                <a:lnTo>
                  <a:pt x="575760" y="972438"/>
                </a:lnTo>
                <a:close/>
              </a:path>
              <a:path w="697865" h="1328420">
                <a:moveTo>
                  <a:pt x="488442" y="1006728"/>
                </a:moveTo>
                <a:lnTo>
                  <a:pt x="476503" y="1006728"/>
                </a:lnTo>
                <a:lnTo>
                  <a:pt x="480059" y="1015618"/>
                </a:lnTo>
                <a:lnTo>
                  <a:pt x="481710" y="1023238"/>
                </a:lnTo>
                <a:lnTo>
                  <a:pt x="462502" y="1054989"/>
                </a:lnTo>
                <a:lnTo>
                  <a:pt x="456187" y="1060068"/>
                </a:lnTo>
                <a:lnTo>
                  <a:pt x="448945" y="1063878"/>
                </a:lnTo>
                <a:lnTo>
                  <a:pt x="450976" y="1068959"/>
                </a:lnTo>
                <a:lnTo>
                  <a:pt x="549148" y="1029588"/>
                </a:lnTo>
                <a:lnTo>
                  <a:pt x="548608" y="1028318"/>
                </a:lnTo>
                <a:lnTo>
                  <a:pt x="509904" y="1028318"/>
                </a:lnTo>
                <a:lnTo>
                  <a:pt x="503193" y="1024509"/>
                </a:lnTo>
                <a:lnTo>
                  <a:pt x="497363" y="1020699"/>
                </a:lnTo>
                <a:lnTo>
                  <a:pt x="492438" y="1014349"/>
                </a:lnTo>
                <a:lnTo>
                  <a:pt x="488442" y="1006728"/>
                </a:lnTo>
                <a:close/>
              </a:path>
              <a:path w="697865" h="1328420">
                <a:moveTo>
                  <a:pt x="546988" y="1024509"/>
                </a:moveTo>
                <a:lnTo>
                  <a:pt x="536176" y="1027049"/>
                </a:lnTo>
                <a:lnTo>
                  <a:pt x="526399" y="1028318"/>
                </a:lnTo>
                <a:lnTo>
                  <a:pt x="548608" y="1028318"/>
                </a:lnTo>
                <a:lnTo>
                  <a:pt x="546988" y="1024509"/>
                </a:lnTo>
                <a:close/>
              </a:path>
              <a:path w="697865" h="1328420">
                <a:moveTo>
                  <a:pt x="545464" y="896238"/>
                </a:moveTo>
                <a:lnTo>
                  <a:pt x="540257" y="898778"/>
                </a:lnTo>
                <a:lnTo>
                  <a:pt x="542798" y="905128"/>
                </a:lnTo>
                <a:lnTo>
                  <a:pt x="545210" y="910209"/>
                </a:lnTo>
                <a:lnTo>
                  <a:pt x="545846" y="916559"/>
                </a:lnTo>
                <a:lnTo>
                  <a:pt x="544702" y="920368"/>
                </a:lnTo>
                <a:lnTo>
                  <a:pt x="543940" y="924178"/>
                </a:lnTo>
                <a:lnTo>
                  <a:pt x="542162" y="926718"/>
                </a:lnTo>
                <a:lnTo>
                  <a:pt x="539242" y="929259"/>
                </a:lnTo>
                <a:lnTo>
                  <a:pt x="537463" y="929259"/>
                </a:lnTo>
                <a:lnTo>
                  <a:pt x="532383" y="931799"/>
                </a:lnTo>
                <a:lnTo>
                  <a:pt x="523875" y="935609"/>
                </a:lnTo>
                <a:lnTo>
                  <a:pt x="391286" y="988949"/>
                </a:lnTo>
                <a:lnTo>
                  <a:pt x="385190" y="990218"/>
                </a:lnTo>
                <a:lnTo>
                  <a:pt x="518720" y="990218"/>
                </a:lnTo>
                <a:lnTo>
                  <a:pt x="563245" y="972438"/>
                </a:lnTo>
                <a:lnTo>
                  <a:pt x="575760" y="972438"/>
                </a:lnTo>
                <a:lnTo>
                  <a:pt x="545464" y="896238"/>
                </a:lnTo>
                <a:close/>
              </a:path>
              <a:path w="697865" h="1328420">
                <a:moveTo>
                  <a:pt x="405288" y="712088"/>
                </a:moveTo>
                <a:lnTo>
                  <a:pt x="363347" y="719709"/>
                </a:lnTo>
                <a:lnTo>
                  <a:pt x="324484" y="746378"/>
                </a:lnTo>
                <a:lnTo>
                  <a:pt x="303486" y="787018"/>
                </a:lnTo>
                <a:lnTo>
                  <a:pt x="299667" y="818768"/>
                </a:lnTo>
                <a:lnTo>
                  <a:pt x="300186" y="827659"/>
                </a:lnTo>
                <a:lnTo>
                  <a:pt x="310133" y="864488"/>
                </a:lnTo>
                <a:lnTo>
                  <a:pt x="330326" y="902588"/>
                </a:lnTo>
                <a:lnTo>
                  <a:pt x="357377" y="935609"/>
                </a:lnTo>
                <a:lnTo>
                  <a:pt x="396239" y="920368"/>
                </a:lnTo>
                <a:lnTo>
                  <a:pt x="403098" y="916559"/>
                </a:lnTo>
                <a:lnTo>
                  <a:pt x="407543" y="915288"/>
                </a:lnTo>
                <a:lnTo>
                  <a:pt x="426889" y="915288"/>
                </a:lnTo>
                <a:lnTo>
                  <a:pt x="416799" y="889888"/>
                </a:lnTo>
                <a:lnTo>
                  <a:pt x="339344" y="889888"/>
                </a:lnTo>
                <a:lnTo>
                  <a:pt x="335533" y="886078"/>
                </a:lnTo>
                <a:lnTo>
                  <a:pt x="332231" y="882268"/>
                </a:lnTo>
                <a:lnTo>
                  <a:pt x="329310" y="877188"/>
                </a:lnTo>
                <a:lnTo>
                  <a:pt x="326517" y="873378"/>
                </a:lnTo>
                <a:lnTo>
                  <a:pt x="317200" y="836549"/>
                </a:lnTo>
                <a:lnTo>
                  <a:pt x="318388" y="826388"/>
                </a:lnTo>
                <a:lnTo>
                  <a:pt x="340105" y="794638"/>
                </a:lnTo>
                <a:lnTo>
                  <a:pt x="384809" y="769238"/>
                </a:lnTo>
                <a:lnTo>
                  <a:pt x="441864" y="756538"/>
                </a:lnTo>
                <a:lnTo>
                  <a:pt x="490107" y="756538"/>
                </a:lnTo>
                <a:lnTo>
                  <a:pt x="481901" y="746378"/>
                </a:lnTo>
                <a:lnTo>
                  <a:pt x="465708" y="731138"/>
                </a:lnTo>
                <a:lnTo>
                  <a:pt x="446658" y="720978"/>
                </a:lnTo>
                <a:lnTo>
                  <a:pt x="426033" y="714628"/>
                </a:lnTo>
                <a:lnTo>
                  <a:pt x="405288" y="712088"/>
                </a:lnTo>
                <a:close/>
              </a:path>
              <a:path w="697865" h="1328420">
                <a:moveTo>
                  <a:pt x="426889" y="915288"/>
                </a:moveTo>
                <a:lnTo>
                  <a:pt x="407543" y="915288"/>
                </a:lnTo>
                <a:lnTo>
                  <a:pt x="409701" y="916559"/>
                </a:lnTo>
                <a:lnTo>
                  <a:pt x="413511" y="916559"/>
                </a:lnTo>
                <a:lnTo>
                  <a:pt x="416813" y="917828"/>
                </a:lnTo>
                <a:lnTo>
                  <a:pt x="419226" y="919099"/>
                </a:lnTo>
                <a:lnTo>
                  <a:pt x="421767" y="921638"/>
                </a:lnTo>
                <a:lnTo>
                  <a:pt x="424687" y="925449"/>
                </a:lnTo>
                <a:lnTo>
                  <a:pt x="427862" y="933068"/>
                </a:lnTo>
                <a:lnTo>
                  <a:pt x="432943" y="930528"/>
                </a:lnTo>
                <a:lnTo>
                  <a:pt x="426889" y="915288"/>
                </a:lnTo>
                <a:close/>
              </a:path>
              <a:path w="697865" h="1328420">
                <a:moveTo>
                  <a:pt x="396621" y="839088"/>
                </a:moveTo>
                <a:lnTo>
                  <a:pt x="391413" y="841628"/>
                </a:lnTo>
                <a:lnTo>
                  <a:pt x="393446" y="846709"/>
                </a:lnTo>
                <a:lnTo>
                  <a:pt x="395224" y="850518"/>
                </a:lnTo>
                <a:lnTo>
                  <a:pt x="395858" y="855599"/>
                </a:lnTo>
                <a:lnTo>
                  <a:pt x="395350" y="859409"/>
                </a:lnTo>
                <a:lnTo>
                  <a:pt x="394970" y="863218"/>
                </a:lnTo>
                <a:lnTo>
                  <a:pt x="393826" y="865759"/>
                </a:lnTo>
                <a:lnTo>
                  <a:pt x="392049" y="868299"/>
                </a:lnTo>
                <a:lnTo>
                  <a:pt x="390271" y="869568"/>
                </a:lnTo>
                <a:lnTo>
                  <a:pt x="385699" y="872109"/>
                </a:lnTo>
                <a:lnTo>
                  <a:pt x="378332" y="874649"/>
                </a:lnTo>
                <a:lnTo>
                  <a:pt x="339344" y="889888"/>
                </a:lnTo>
                <a:lnTo>
                  <a:pt x="416799" y="889888"/>
                </a:lnTo>
                <a:lnTo>
                  <a:pt x="396621" y="839088"/>
                </a:lnTo>
                <a:close/>
              </a:path>
              <a:path w="697865" h="1328420">
                <a:moveTo>
                  <a:pt x="490107" y="756538"/>
                </a:moveTo>
                <a:lnTo>
                  <a:pt x="441864" y="756538"/>
                </a:lnTo>
                <a:lnTo>
                  <a:pt x="452437" y="757809"/>
                </a:lnTo>
                <a:lnTo>
                  <a:pt x="462248" y="760349"/>
                </a:lnTo>
                <a:lnTo>
                  <a:pt x="492335" y="784478"/>
                </a:lnTo>
                <a:lnTo>
                  <a:pt x="502062" y="817499"/>
                </a:lnTo>
                <a:lnTo>
                  <a:pt x="501614" y="828928"/>
                </a:lnTo>
                <a:lnTo>
                  <a:pt x="479805" y="874649"/>
                </a:lnTo>
                <a:lnTo>
                  <a:pt x="469137" y="884809"/>
                </a:lnTo>
                <a:lnTo>
                  <a:pt x="471170" y="889888"/>
                </a:lnTo>
                <a:lnTo>
                  <a:pt x="537209" y="863218"/>
                </a:lnTo>
                <a:lnTo>
                  <a:pt x="535177" y="858138"/>
                </a:lnTo>
                <a:lnTo>
                  <a:pt x="524890" y="858138"/>
                </a:lnTo>
                <a:lnTo>
                  <a:pt x="519302" y="855599"/>
                </a:lnTo>
                <a:lnTo>
                  <a:pt x="517398" y="853059"/>
                </a:lnTo>
                <a:lnTo>
                  <a:pt x="515747" y="849249"/>
                </a:lnTo>
                <a:lnTo>
                  <a:pt x="515238" y="842899"/>
                </a:lnTo>
                <a:lnTo>
                  <a:pt x="514984" y="821309"/>
                </a:lnTo>
                <a:lnTo>
                  <a:pt x="514350" y="814959"/>
                </a:lnTo>
                <a:lnTo>
                  <a:pt x="495236" y="762888"/>
                </a:lnTo>
                <a:lnTo>
                  <a:pt x="490107" y="756538"/>
                </a:lnTo>
                <a:close/>
              </a:path>
              <a:path w="697865" h="1328420">
                <a:moveTo>
                  <a:pt x="312864" y="582549"/>
                </a:moveTo>
                <a:lnTo>
                  <a:pt x="301498" y="582549"/>
                </a:lnTo>
                <a:lnTo>
                  <a:pt x="306450" y="593978"/>
                </a:lnTo>
                <a:lnTo>
                  <a:pt x="245109" y="689228"/>
                </a:lnTo>
                <a:lnTo>
                  <a:pt x="268731" y="747649"/>
                </a:lnTo>
                <a:lnTo>
                  <a:pt x="273811" y="746378"/>
                </a:lnTo>
                <a:lnTo>
                  <a:pt x="272160" y="741299"/>
                </a:lnTo>
                <a:lnTo>
                  <a:pt x="272033" y="736218"/>
                </a:lnTo>
                <a:lnTo>
                  <a:pt x="273303" y="731138"/>
                </a:lnTo>
                <a:lnTo>
                  <a:pt x="274320" y="727328"/>
                </a:lnTo>
                <a:lnTo>
                  <a:pt x="277749" y="720978"/>
                </a:lnTo>
                <a:lnTo>
                  <a:pt x="283590" y="712088"/>
                </a:lnTo>
                <a:lnTo>
                  <a:pt x="329056" y="642238"/>
                </a:lnTo>
                <a:lnTo>
                  <a:pt x="418464" y="642238"/>
                </a:lnTo>
                <a:lnTo>
                  <a:pt x="422183" y="634618"/>
                </a:lnTo>
                <a:lnTo>
                  <a:pt x="424592" y="626999"/>
                </a:lnTo>
                <a:lnTo>
                  <a:pt x="425154" y="623188"/>
                </a:lnTo>
                <a:lnTo>
                  <a:pt x="348233" y="623188"/>
                </a:lnTo>
                <a:lnTo>
                  <a:pt x="340613" y="621918"/>
                </a:lnTo>
                <a:lnTo>
                  <a:pt x="334390" y="619378"/>
                </a:lnTo>
                <a:lnTo>
                  <a:pt x="329437" y="613028"/>
                </a:lnTo>
                <a:lnTo>
                  <a:pt x="325792" y="609218"/>
                </a:lnTo>
                <a:lnTo>
                  <a:pt x="322087" y="602868"/>
                </a:lnTo>
                <a:lnTo>
                  <a:pt x="318311" y="595249"/>
                </a:lnTo>
                <a:lnTo>
                  <a:pt x="314451" y="586359"/>
                </a:lnTo>
                <a:lnTo>
                  <a:pt x="312864" y="582549"/>
                </a:lnTo>
                <a:close/>
              </a:path>
              <a:path w="697865" h="1328420">
                <a:moveTo>
                  <a:pt x="418464" y="642238"/>
                </a:moveTo>
                <a:lnTo>
                  <a:pt x="329056" y="642238"/>
                </a:lnTo>
                <a:lnTo>
                  <a:pt x="334674" y="648588"/>
                </a:lnTo>
                <a:lnTo>
                  <a:pt x="340471" y="654938"/>
                </a:lnTo>
                <a:lnTo>
                  <a:pt x="346434" y="660018"/>
                </a:lnTo>
                <a:lnTo>
                  <a:pt x="352551" y="663828"/>
                </a:lnTo>
                <a:lnTo>
                  <a:pt x="372395" y="668909"/>
                </a:lnTo>
                <a:lnTo>
                  <a:pt x="382520" y="667638"/>
                </a:lnTo>
                <a:lnTo>
                  <a:pt x="418464" y="642238"/>
                </a:lnTo>
                <a:close/>
              </a:path>
              <a:path w="697865" h="1328420">
                <a:moveTo>
                  <a:pt x="193294" y="544449"/>
                </a:moveTo>
                <a:lnTo>
                  <a:pt x="188213" y="545718"/>
                </a:lnTo>
                <a:lnTo>
                  <a:pt x="226440" y="642238"/>
                </a:lnTo>
                <a:lnTo>
                  <a:pt x="231648" y="639699"/>
                </a:lnTo>
                <a:lnTo>
                  <a:pt x="228219" y="632078"/>
                </a:lnTo>
                <a:lnTo>
                  <a:pt x="226695" y="625728"/>
                </a:lnTo>
                <a:lnTo>
                  <a:pt x="301498" y="582549"/>
                </a:lnTo>
                <a:lnTo>
                  <a:pt x="312864" y="582549"/>
                </a:lnTo>
                <a:lnTo>
                  <a:pt x="311276" y="578738"/>
                </a:lnTo>
                <a:lnTo>
                  <a:pt x="346040" y="564768"/>
                </a:lnTo>
                <a:lnTo>
                  <a:pt x="208533" y="564768"/>
                </a:lnTo>
                <a:lnTo>
                  <a:pt x="205612" y="563499"/>
                </a:lnTo>
                <a:lnTo>
                  <a:pt x="202692" y="560959"/>
                </a:lnTo>
                <a:lnTo>
                  <a:pt x="199898" y="558418"/>
                </a:lnTo>
                <a:lnTo>
                  <a:pt x="196723" y="553338"/>
                </a:lnTo>
                <a:lnTo>
                  <a:pt x="193294" y="544449"/>
                </a:lnTo>
                <a:close/>
              </a:path>
              <a:path w="697865" h="1328420">
                <a:moveTo>
                  <a:pt x="405293" y="545718"/>
                </a:moveTo>
                <a:lnTo>
                  <a:pt x="393446" y="545718"/>
                </a:lnTo>
                <a:lnTo>
                  <a:pt x="399287" y="559688"/>
                </a:lnTo>
                <a:lnTo>
                  <a:pt x="402812" y="571118"/>
                </a:lnTo>
                <a:lnTo>
                  <a:pt x="404431" y="580009"/>
                </a:lnTo>
                <a:lnTo>
                  <a:pt x="404145" y="588899"/>
                </a:lnTo>
                <a:lnTo>
                  <a:pt x="401954" y="596518"/>
                </a:lnTo>
                <a:lnTo>
                  <a:pt x="367182" y="621918"/>
                </a:lnTo>
                <a:lnTo>
                  <a:pt x="360410" y="623188"/>
                </a:lnTo>
                <a:lnTo>
                  <a:pt x="425154" y="623188"/>
                </a:lnTo>
                <a:lnTo>
                  <a:pt x="425715" y="619378"/>
                </a:lnTo>
                <a:lnTo>
                  <a:pt x="425576" y="610488"/>
                </a:lnTo>
                <a:lnTo>
                  <a:pt x="423999" y="600328"/>
                </a:lnTo>
                <a:lnTo>
                  <a:pt x="420957" y="588899"/>
                </a:lnTo>
                <a:lnTo>
                  <a:pt x="416415" y="574928"/>
                </a:lnTo>
                <a:lnTo>
                  <a:pt x="410336" y="558418"/>
                </a:lnTo>
                <a:lnTo>
                  <a:pt x="405293" y="545718"/>
                </a:lnTo>
                <a:close/>
              </a:path>
              <a:path w="697865" h="1328420">
                <a:moveTo>
                  <a:pt x="375538" y="470788"/>
                </a:moveTo>
                <a:lnTo>
                  <a:pt x="370458" y="473328"/>
                </a:lnTo>
                <a:lnTo>
                  <a:pt x="373887" y="482218"/>
                </a:lnTo>
                <a:lnTo>
                  <a:pt x="375411" y="488568"/>
                </a:lnTo>
                <a:lnTo>
                  <a:pt x="231394" y="559688"/>
                </a:lnTo>
                <a:lnTo>
                  <a:pt x="214756" y="564768"/>
                </a:lnTo>
                <a:lnTo>
                  <a:pt x="346040" y="564768"/>
                </a:lnTo>
                <a:lnTo>
                  <a:pt x="393446" y="545718"/>
                </a:lnTo>
                <a:lnTo>
                  <a:pt x="405293" y="545718"/>
                </a:lnTo>
                <a:lnTo>
                  <a:pt x="375538" y="470788"/>
                </a:lnTo>
                <a:close/>
              </a:path>
              <a:path w="697865" h="1328420">
                <a:moveTo>
                  <a:pt x="153924" y="445388"/>
                </a:moveTo>
                <a:lnTo>
                  <a:pt x="148844" y="447928"/>
                </a:lnTo>
                <a:lnTo>
                  <a:pt x="185038" y="538099"/>
                </a:lnTo>
                <a:lnTo>
                  <a:pt x="190119" y="536828"/>
                </a:lnTo>
                <a:lnTo>
                  <a:pt x="188340" y="530478"/>
                </a:lnTo>
                <a:lnTo>
                  <a:pt x="188213" y="525399"/>
                </a:lnTo>
                <a:lnTo>
                  <a:pt x="210947" y="494918"/>
                </a:lnTo>
                <a:lnTo>
                  <a:pt x="239526" y="465709"/>
                </a:lnTo>
                <a:lnTo>
                  <a:pt x="169418" y="465709"/>
                </a:lnTo>
                <a:lnTo>
                  <a:pt x="166877" y="464438"/>
                </a:lnTo>
                <a:lnTo>
                  <a:pt x="164592" y="463168"/>
                </a:lnTo>
                <a:lnTo>
                  <a:pt x="161417" y="461899"/>
                </a:lnTo>
                <a:lnTo>
                  <a:pt x="158369" y="456818"/>
                </a:lnTo>
                <a:lnTo>
                  <a:pt x="155448" y="449199"/>
                </a:lnTo>
                <a:lnTo>
                  <a:pt x="153924" y="445388"/>
                </a:lnTo>
                <a:close/>
              </a:path>
              <a:path w="697865" h="1328420">
                <a:moveTo>
                  <a:pt x="336450" y="366649"/>
                </a:moveTo>
                <a:lnTo>
                  <a:pt x="157225" y="366649"/>
                </a:lnTo>
                <a:lnTo>
                  <a:pt x="178561" y="367918"/>
                </a:lnTo>
                <a:lnTo>
                  <a:pt x="204977" y="433959"/>
                </a:lnTo>
                <a:lnTo>
                  <a:pt x="180594" y="458088"/>
                </a:lnTo>
                <a:lnTo>
                  <a:pt x="177673" y="460628"/>
                </a:lnTo>
                <a:lnTo>
                  <a:pt x="176910" y="460628"/>
                </a:lnTo>
                <a:lnTo>
                  <a:pt x="173862" y="463168"/>
                </a:lnTo>
                <a:lnTo>
                  <a:pt x="172211" y="464438"/>
                </a:lnTo>
                <a:lnTo>
                  <a:pt x="169418" y="465709"/>
                </a:lnTo>
                <a:lnTo>
                  <a:pt x="239526" y="465709"/>
                </a:lnTo>
                <a:lnTo>
                  <a:pt x="279290" y="425068"/>
                </a:lnTo>
                <a:lnTo>
                  <a:pt x="213359" y="425068"/>
                </a:lnTo>
                <a:lnTo>
                  <a:pt x="190753" y="367918"/>
                </a:lnTo>
                <a:lnTo>
                  <a:pt x="335207" y="367918"/>
                </a:lnTo>
                <a:lnTo>
                  <a:pt x="336450" y="366649"/>
                </a:lnTo>
                <a:close/>
              </a:path>
              <a:path w="697865" h="1328420">
                <a:moveTo>
                  <a:pt x="335207" y="367918"/>
                </a:moveTo>
                <a:lnTo>
                  <a:pt x="190753" y="367918"/>
                </a:lnTo>
                <a:lnTo>
                  <a:pt x="266700" y="371728"/>
                </a:lnTo>
                <a:lnTo>
                  <a:pt x="213359" y="425068"/>
                </a:lnTo>
                <a:lnTo>
                  <a:pt x="279290" y="425068"/>
                </a:lnTo>
                <a:lnTo>
                  <a:pt x="335207" y="367918"/>
                </a:lnTo>
                <a:close/>
              </a:path>
              <a:path w="697865" h="1328420">
                <a:moveTo>
                  <a:pt x="110617" y="337438"/>
                </a:moveTo>
                <a:lnTo>
                  <a:pt x="105536" y="339978"/>
                </a:lnTo>
                <a:lnTo>
                  <a:pt x="130428" y="402209"/>
                </a:lnTo>
                <a:lnTo>
                  <a:pt x="135508" y="399668"/>
                </a:lnTo>
                <a:lnTo>
                  <a:pt x="132333" y="389509"/>
                </a:lnTo>
                <a:lnTo>
                  <a:pt x="131063" y="383159"/>
                </a:lnTo>
                <a:lnTo>
                  <a:pt x="131445" y="380618"/>
                </a:lnTo>
                <a:lnTo>
                  <a:pt x="132333" y="374268"/>
                </a:lnTo>
                <a:lnTo>
                  <a:pt x="135254" y="371728"/>
                </a:lnTo>
                <a:lnTo>
                  <a:pt x="140588" y="369188"/>
                </a:lnTo>
                <a:lnTo>
                  <a:pt x="144525" y="367918"/>
                </a:lnTo>
                <a:lnTo>
                  <a:pt x="150113" y="366649"/>
                </a:lnTo>
                <a:lnTo>
                  <a:pt x="336450" y="366649"/>
                </a:lnTo>
                <a:lnTo>
                  <a:pt x="337693" y="365378"/>
                </a:lnTo>
                <a:lnTo>
                  <a:pt x="336550" y="362838"/>
                </a:lnTo>
                <a:lnTo>
                  <a:pt x="160274" y="355218"/>
                </a:lnTo>
                <a:lnTo>
                  <a:pt x="148677" y="355218"/>
                </a:lnTo>
                <a:lnTo>
                  <a:pt x="139033" y="353949"/>
                </a:lnTo>
                <a:lnTo>
                  <a:pt x="131341" y="352678"/>
                </a:lnTo>
                <a:lnTo>
                  <a:pt x="125602" y="350138"/>
                </a:lnTo>
                <a:lnTo>
                  <a:pt x="119252" y="347599"/>
                </a:lnTo>
                <a:lnTo>
                  <a:pt x="114300" y="343788"/>
                </a:lnTo>
                <a:lnTo>
                  <a:pt x="110617" y="3374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16088" y="4140327"/>
            <a:ext cx="661670" cy="1358900"/>
          </a:xfrm>
          <a:custGeom>
            <a:avLst/>
            <a:gdLst/>
            <a:ahLst/>
            <a:cxnLst/>
            <a:rect l="l" t="t" r="r" b="b"/>
            <a:pathLst>
              <a:path w="661670" h="1358900">
                <a:moveTo>
                  <a:pt x="332993" y="376047"/>
                </a:moveTo>
                <a:lnTo>
                  <a:pt x="299084" y="467614"/>
                </a:lnTo>
                <a:lnTo>
                  <a:pt x="304291" y="469519"/>
                </a:lnTo>
                <a:lnTo>
                  <a:pt x="306831" y="463931"/>
                </a:lnTo>
                <a:lnTo>
                  <a:pt x="310133" y="460121"/>
                </a:lnTo>
                <a:lnTo>
                  <a:pt x="347979" y="452247"/>
                </a:lnTo>
                <a:lnTo>
                  <a:pt x="528446" y="441452"/>
                </a:lnTo>
                <a:lnTo>
                  <a:pt x="529335" y="438785"/>
                </a:lnTo>
                <a:lnTo>
                  <a:pt x="494929" y="405003"/>
                </a:lnTo>
                <a:lnTo>
                  <a:pt x="345693" y="405003"/>
                </a:lnTo>
                <a:lnTo>
                  <a:pt x="344804" y="404875"/>
                </a:lnTo>
                <a:lnTo>
                  <a:pt x="342900" y="404875"/>
                </a:lnTo>
                <a:lnTo>
                  <a:pt x="340994" y="404495"/>
                </a:lnTo>
                <a:lnTo>
                  <a:pt x="339343" y="403860"/>
                </a:lnTo>
                <a:lnTo>
                  <a:pt x="336550" y="402844"/>
                </a:lnTo>
                <a:lnTo>
                  <a:pt x="334771" y="401066"/>
                </a:lnTo>
                <a:lnTo>
                  <a:pt x="333979" y="398272"/>
                </a:lnTo>
                <a:lnTo>
                  <a:pt x="333120" y="394716"/>
                </a:lnTo>
                <a:lnTo>
                  <a:pt x="334009" y="389128"/>
                </a:lnTo>
                <a:lnTo>
                  <a:pt x="336676" y="381762"/>
                </a:lnTo>
                <a:lnTo>
                  <a:pt x="338073" y="378079"/>
                </a:lnTo>
                <a:lnTo>
                  <a:pt x="332993" y="376047"/>
                </a:lnTo>
                <a:close/>
              </a:path>
              <a:path w="661670" h="1358900">
                <a:moveTo>
                  <a:pt x="398460" y="310134"/>
                </a:moveTo>
                <a:lnTo>
                  <a:pt x="374395" y="310134"/>
                </a:lnTo>
                <a:lnTo>
                  <a:pt x="379602" y="312166"/>
                </a:lnTo>
                <a:lnTo>
                  <a:pt x="383666" y="313563"/>
                </a:lnTo>
                <a:lnTo>
                  <a:pt x="388238" y="316738"/>
                </a:lnTo>
                <a:lnTo>
                  <a:pt x="408939" y="336423"/>
                </a:lnTo>
                <a:lnTo>
                  <a:pt x="384175" y="403352"/>
                </a:lnTo>
                <a:lnTo>
                  <a:pt x="349757" y="405003"/>
                </a:lnTo>
                <a:lnTo>
                  <a:pt x="494929" y="405003"/>
                </a:lnTo>
                <a:lnTo>
                  <a:pt x="492212" y="402336"/>
                </a:lnTo>
                <a:lnTo>
                  <a:pt x="396239" y="402336"/>
                </a:lnTo>
                <a:lnTo>
                  <a:pt x="417448" y="345186"/>
                </a:lnTo>
                <a:lnTo>
                  <a:pt x="434005" y="345186"/>
                </a:lnTo>
                <a:lnTo>
                  <a:pt x="403478" y="315214"/>
                </a:lnTo>
                <a:lnTo>
                  <a:pt x="398460" y="310134"/>
                </a:lnTo>
                <a:close/>
              </a:path>
              <a:path w="661670" h="1358900">
                <a:moveTo>
                  <a:pt x="434005" y="345186"/>
                </a:moveTo>
                <a:lnTo>
                  <a:pt x="417448" y="345186"/>
                </a:lnTo>
                <a:lnTo>
                  <a:pt x="471804" y="398272"/>
                </a:lnTo>
                <a:lnTo>
                  <a:pt x="396239" y="402336"/>
                </a:lnTo>
                <a:lnTo>
                  <a:pt x="492212" y="402336"/>
                </a:lnTo>
                <a:lnTo>
                  <a:pt x="434005" y="345186"/>
                </a:lnTo>
                <a:close/>
              </a:path>
              <a:path w="661670" h="1358900">
                <a:moveTo>
                  <a:pt x="373506" y="266700"/>
                </a:moveTo>
                <a:lnTo>
                  <a:pt x="350138" y="329565"/>
                </a:lnTo>
                <a:lnTo>
                  <a:pt x="355345" y="331597"/>
                </a:lnTo>
                <a:lnTo>
                  <a:pt x="359663" y="321945"/>
                </a:lnTo>
                <a:lnTo>
                  <a:pt x="363092" y="316230"/>
                </a:lnTo>
                <a:lnTo>
                  <a:pt x="365505" y="314198"/>
                </a:lnTo>
                <a:lnTo>
                  <a:pt x="369696" y="310896"/>
                </a:lnTo>
                <a:lnTo>
                  <a:pt x="374395" y="310134"/>
                </a:lnTo>
                <a:lnTo>
                  <a:pt x="398460" y="310134"/>
                </a:lnTo>
                <a:lnTo>
                  <a:pt x="395267" y="306901"/>
                </a:lnTo>
                <a:lnTo>
                  <a:pt x="377189" y="275717"/>
                </a:lnTo>
                <a:lnTo>
                  <a:pt x="378586" y="268605"/>
                </a:lnTo>
                <a:lnTo>
                  <a:pt x="373506" y="266700"/>
                </a:lnTo>
                <a:close/>
              </a:path>
              <a:path w="661670" h="1358900">
                <a:moveTo>
                  <a:pt x="544124" y="239014"/>
                </a:moveTo>
                <a:lnTo>
                  <a:pt x="402589" y="239014"/>
                </a:lnTo>
                <a:lnTo>
                  <a:pt x="408939" y="240665"/>
                </a:lnTo>
                <a:lnTo>
                  <a:pt x="552703" y="293878"/>
                </a:lnTo>
                <a:lnTo>
                  <a:pt x="558418" y="296545"/>
                </a:lnTo>
                <a:lnTo>
                  <a:pt x="560196" y="298450"/>
                </a:lnTo>
                <a:lnTo>
                  <a:pt x="562736" y="300990"/>
                </a:lnTo>
                <a:lnTo>
                  <a:pt x="564260" y="303656"/>
                </a:lnTo>
                <a:lnTo>
                  <a:pt x="564839" y="306901"/>
                </a:lnTo>
                <a:lnTo>
                  <a:pt x="565344" y="310134"/>
                </a:lnTo>
                <a:lnTo>
                  <a:pt x="565353" y="310896"/>
                </a:lnTo>
                <a:lnTo>
                  <a:pt x="564768" y="315341"/>
                </a:lnTo>
                <a:lnTo>
                  <a:pt x="562736" y="320929"/>
                </a:lnTo>
                <a:lnTo>
                  <a:pt x="560451" y="327025"/>
                </a:lnTo>
                <a:lnTo>
                  <a:pt x="565530" y="329056"/>
                </a:lnTo>
                <a:lnTo>
                  <a:pt x="594105" y="251968"/>
                </a:lnTo>
                <a:lnTo>
                  <a:pt x="592728" y="250698"/>
                </a:lnTo>
                <a:lnTo>
                  <a:pt x="575690" y="250698"/>
                </a:lnTo>
                <a:lnTo>
                  <a:pt x="544124" y="239014"/>
                </a:lnTo>
                <a:close/>
              </a:path>
              <a:path w="661670" h="1358900">
                <a:moveTo>
                  <a:pt x="412876" y="160147"/>
                </a:moveTo>
                <a:lnTo>
                  <a:pt x="376300" y="258953"/>
                </a:lnTo>
                <a:lnTo>
                  <a:pt x="381507" y="260858"/>
                </a:lnTo>
                <a:lnTo>
                  <a:pt x="383793" y="254762"/>
                </a:lnTo>
                <a:lnTo>
                  <a:pt x="385698" y="249428"/>
                </a:lnTo>
                <a:lnTo>
                  <a:pt x="388238" y="245491"/>
                </a:lnTo>
                <a:lnTo>
                  <a:pt x="394207" y="240537"/>
                </a:lnTo>
                <a:lnTo>
                  <a:pt x="397001" y="239268"/>
                </a:lnTo>
                <a:lnTo>
                  <a:pt x="402589" y="239014"/>
                </a:lnTo>
                <a:lnTo>
                  <a:pt x="544124" y="239014"/>
                </a:lnTo>
                <a:lnTo>
                  <a:pt x="425957" y="195325"/>
                </a:lnTo>
                <a:lnTo>
                  <a:pt x="413765" y="182625"/>
                </a:lnTo>
                <a:lnTo>
                  <a:pt x="413003" y="178562"/>
                </a:lnTo>
                <a:lnTo>
                  <a:pt x="413765" y="173736"/>
                </a:lnTo>
                <a:lnTo>
                  <a:pt x="415797" y="168148"/>
                </a:lnTo>
                <a:lnTo>
                  <a:pt x="418083" y="162052"/>
                </a:lnTo>
                <a:lnTo>
                  <a:pt x="412876" y="160147"/>
                </a:lnTo>
                <a:close/>
              </a:path>
              <a:path w="661670" h="1358900">
                <a:moveTo>
                  <a:pt x="512441" y="45085"/>
                </a:moveTo>
                <a:lnTo>
                  <a:pt x="473963" y="45085"/>
                </a:lnTo>
                <a:lnTo>
                  <a:pt x="479043" y="45593"/>
                </a:lnTo>
                <a:lnTo>
                  <a:pt x="481329" y="45974"/>
                </a:lnTo>
                <a:lnTo>
                  <a:pt x="487171" y="47879"/>
                </a:lnTo>
                <a:lnTo>
                  <a:pt x="629792" y="100584"/>
                </a:lnTo>
                <a:lnTo>
                  <a:pt x="431164" y="110871"/>
                </a:lnTo>
                <a:lnTo>
                  <a:pt x="429894" y="114173"/>
                </a:lnTo>
                <a:lnTo>
                  <a:pt x="575690" y="250698"/>
                </a:lnTo>
                <a:lnTo>
                  <a:pt x="592728" y="250698"/>
                </a:lnTo>
                <a:lnTo>
                  <a:pt x="488314" y="154431"/>
                </a:lnTo>
                <a:lnTo>
                  <a:pt x="632840" y="147447"/>
                </a:lnTo>
                <a:lnTo>
                  <a:pt x="654096" y="89916"/>
                </a:lnTo>
                <a:lnTo>
                  <a:pt x="635253" y="89916"/>
                </a:lnTo>
                <a:lnTo>
                  <a:pt x="629030" y="88265"/>
                </a:lnTo>
                <a:lnTo>
                  <a:pt x="512441" y="45085"/>
                </a:lnTo>
                <a:close/>
              </a:path>
              <a:path w="661670" h="1358900">
                <a:moveTo>
                  <a:pt x="656208" y="68199"/>
                </a:moveTo>
                <a:lnTo>
                  <a:pt x="654050" y="74168"/>
                </a:lnTo>
                <a:lnTo>
                  <a:pt x="652017" y="79502"/>
                </a:lnTo>
                <a:lnTo>
                  <a:pt x="649604" y="83439"/>
                </a:lnTo>
                <a:lnTo>
                  <a:pt x="646556" y="85852"/>
                </a:lnTo>
                <a:lnTo>
                  <a:pt x="643635" y="88392"/>
                </a:lnTo>
                <a:lnTo>
                  <a:pt x="640714" y="89662"/>
                </a:lnTo>
                <a:lnTo>
                  <a:pt x="635253" y="89916"/>
                </a:lnTo>
                <a:lnTo>
                  <a:pt x="654096" y="89916"/>
                </a:lnTo>
                <a:lnTo>
                  <a:pt x="661415" y="70104"/>
                </a:lnTo>
                <a:lnTo>
                  <a:pt x="656208" y="68199"/>
                </a:lnTo>
                <a:close/>
              </a:path>
              <a:path w="661670" h="1358900">
                <a:moveTo>
                  <a:pt x="472185" y="0"/>
                </a:moveTo>
                <a:lnTo>
                  <a:pt x="448182" y="64770"/>
                </a:lnTo>
                <a:lnTo>
                  <a:pt x="453389" y="66675"/>
                </a:lnTo>
                <a:lnTo>
                  <a:pt x="456564" y="58039"/>
                </a:lnTo>
                <a:lnTo>
                  <a:pt x="460375" y="52197"/>
                </a:lnTo>
                <a:lnTo>
                  <a:pt x="469264" y="46355"/>
                </a:lnTo>
                <a:lnTo>
                  <a:pt x="473963" y="45085"/>
                </a:lnTo>
                <a:lnTo>
                  <a:pt x="512441" y="45085"/>
                </a:lnTo>
                <a:lnTo>
                  <a:pt x="486536" y="35433"/>
                </a:lnTo>
                <a:lnTo>
                  <a:pt x="485647" y="34798"/>
                </a:lnTo>
                <a:lnTo>
                  <a:pt x="481583" y="32258"/>
                </a:lnTo>
                <a:lnTo>
                  <a:pt x="478789" y="29464"/>
                </a:lnTo>
                <a:lnTo>
                  <a:pt x="477011" y="26797"/>
                </a:lnTo>
                <a:lnTo>
                  <a:pt x="475233" y="24003"/>
                </a:lnTo>
                <a:lnTo>
                  <a:pt x="474344" y="20574"/>
                </a:lnTo>
                <a:lnTo>
                  <a:pt x="474217" y="12192"/>
                </a:lnTo>
                <a:lnTo>
                  <a:pt x="474979" y="8000"/>
                </a:lnTo>
                <a:lnTo>
                  <a:pt x="476630" y="3937"/>
                </a:lnTo>
                <a:lnTo>
                  <a:pt x="477265" y="1905"/>
                </a:lnTo>
                <a:lnTo>
                  <a:pt x="472185" y="0"/>
                </a:lnTo>
                <a:close/>
              </a:path>
              <a:path w="661670" h="1358900">
                <a:moveTo>
                  <a:pt x="364201" y="640842"/>
                </a:moveTo>
                <a:lnTo>
                  <a:pt x="336676" y="640842"/>
                </a:lnTo>
                <a:lnTo>
                  <a:pt x="336203" y="648049"/>
                </a:lnTo>
                <a:lnTo>
                  <a:pt x="336139" y="651454"/>
                </a:lnTo>
                <a:lnTo>
                  <a:pt x="336391" y="658241"/>
                </a:lnTo>
                <a:lnTo>
                  <a:pt x="359120" y="695862"/>
                </a:lnTo>
                <a:lnTo>
                  <a:pt x="385778" y="703945"/>
                </a:lnTo>
                <a:lnTo>
                  <a:pt x="394150" y="703478"/>
                </a:lnTo>
                <a:lnTo>
                  <a:pt x="429513" y="681990"/>
                </a:lnTo>
                <a:lnTo>
                  <a:pt x="442439" y="658891"/>
                </a:lnTo>
                <a:lnTo>
                  <a:pt x="405193" y="658891"/>
                </a:lnTo>
                <a:lnTo>
                  <a:pt x="395807" y="657548"/>
                </a:lnTo>
                <a:lnTo>
                  <a:pt x="385444" y="654431"/>
                </a:lnTo>
                <a:lnTo>
                  <a:pt x="378491" y="651454"/>
                </a:lnTo>
                <a:lnTo>
                  <a:pt x="372490" y="648049"/>
                </a:lnTo>
                <a:lnTo>
                  <a:pt x="367442" y="644215"/>
                </a:lnTo>
                <a:lnTo>
                  <a:pt x="364201" y="640842"/>
                </a:lnTo>
                <a:close/>
              </a:path>
              <a:path w="661670" h="1358900">
                <a:moveTo>
                  <a:pt x="424627" y="552958"/>
                </a:moveTo>
                <a:lnTo>
                  <a:pt x="286257" y="552958"/>
                </a:lnTo>
                <a:lnTo>
                  <a:pt x="292988" y="554736"/>
                </a:lnTo>
                <a:lnTo>
                  <a:pt x="303275" y="558419"/>
                </a:lnTo>
                <a:lnTo>
                  <a:pt x="356234" y="578104"/>
                </a:lnTo>
                <a:lnTo>
                  <a:pt x="351662" y="590550"/>
                </a:lnTo>
                <a:lnTo>
                  <a:pt x="242823" y="619633"/>
                </a:lnTo>
                <a:lnTo>
                  <a:pt x="220725" y="679196"/>
                </a:lnTo>
                <a:lnTo>
                  <a:pt x="225932" y="681101"/>
                </a:lnTo>
                <a:lnTo>
                  <a:pt x="228091" y="676148"/>
                </a:lnTo>
                <a:lnTo>
                  <a:pt x="231266" y="672338"/>
                </a:lnTo>
                <a:lnTo>
                  <a:pt x="235584" y="669671"/>
                </a:lnTo>
                <a:lnTo>
                  <a:pt x="238632" y="667893"/>
                </a:lnTo>
                <a:lnTo>
                  <a:pt x="245363" y="665480"/>
                </a:lnTo>
                <a:lnTo>
                  <a:pt x="336676" y="640842"/>
                </a:lnTo>
                <a:lnTo>
                  <a:pt x="364201" y="640842"/>
                </a:lnTo>
                <a:lnTo>
                  <a:pt x="363346" y="639953"/>
                </a:lnTo>
                <a:lnTo>
                  <a:pt x="358520" y="633984"/>
                </a:lnTo>
                <a:lnTo>
                  <a:pt x="356107" y="627380"/>
                </a:lnTo>
                <a:lnTo>
                  <a:pt x="356144" y="619633"/>
                </a:lnTo>
                <a:lnTo>
                  <a:pt x="366140" y="581787"/>
                </a:lnTo>
                <a:lnTo>
                  <a:pt x="472023" y="581787"/>
                </a:lnTo>
                <a:lnTo>
                  <a:pt x="478169" y="565150"/>
                </a:lnTo>
                <a:lnTo>
                  <a:pt x="459358" y="565150"/>
                </a:lnTo>
                <a:lnTo>
                  <a:pt x="452754" y="563372"/>
                </a:lnTo>
                <a:lnTo>
                  <a:pt x="424627" y="552958"/>
                </a:lnTo>
                <a:close/>
              </a:path>
              <a:path w="661670" h="1358900">
                <a:moveTo>
                  <a:pt x="472023" y="581787"/>
                </a:moveTo>
                <a:lnTo>
                  <a:pt x="366140" y="581787"/>
                </a:lnTo>
                <a:lnTo>
                  <a:pt x="449071" y="612521"/>
                </a:lnTo>
                <a:lnTo>
                  <a:pt x="443610" y="627380"/>
                </a:lnTo>
                <a:lnTo>
                  <a:pt x="413627" y="658449"/>
                </a:lnTo>
                <a:lnTo>
                  <a:pt x="405193" y="658891"/>
                </a:lnTo>
                <a:lnTo>
                  <a:pt x="442439" y="658891"/>
                </a:lnTo>
                <a:lnTo>
                  <a:pt x="446641" y="649485"/>
                </a:lnTo>
                <a:lnTo>
                  <a:pt x="452881" y="633603"/>
                </a:lnTo>
                <a:lnTo>
                  <a:pt x="472023" y="581787"/>
                </a:lnTo>
                <a:close/>
              </a:path>
              <a:path w="661670" h="1358900">
                <a:moveTo>
                  <a:pt x="296163" y="475615"/>
                </a:moveTo>
                <a:lnTo>
                  <a:pt x="260350" y="572389"/>
                </a:lnTo>
                <a:lnTo>
                  <a:pt x="265429" y="574294"/>
                </a:lnTo>
                <a:lnTo>
                  <a:pt x="268731" y="565658"/>
                </a:lnTo>
                <a:lnTo>
                  <a:pt x="271652" y="560070"/>
                </a:lnTo>
                <a:lnTo>
                  <a:pt x="274446" y="557530"/>
                </a:lnTo>
                <a:lnTo>
                  <a:pt x="277113" y="554863"/>
                </a:lnTo>
                <a:lnTo>
                  <a:pt x="280034" y="553466"/>
                </a:lnTo>
                <a:lnTo>
                  <a:pt x="286257" y="552958"/>
                </a:lnTo>
                <a:lnTo>
                  <a:pt x="424627" y="552958"/>
                </a:lnTo>
                <a:lnTo>
                  <a:pt x="309371" y="510286"/>
                </a:lnTo>
                <a:lnTo>
                  <a:pt x="303275" y="507365"/>
                </a:lnTo>
                <a:lnTo>
                  <a:pt x="301116" y="505079"/>
                </a:lnTo>
                <a:lnTo>
                  <a:pt x="298957" y="502920"/>
                </a:lnTo>
                <a:lnTo>
                  <a:pt x="297687" y="499872"/>
                </a:lnTo>
                <a:lnTo>
                  <a:pt x="296671" y="492506"/>
                </a:lnTo>
                <a:lnTo>
                  <a:pt x="298068" y="486283"/>
                </a:lnTo>
                <a:lnTo>
                  <a:pt x="301370" y="477520"/>
                </a:lnTo>
                <a:lnTo>
                  <a:pt x="296163" y="475615"/>
                </a:lnTo>
                <a:close/>
              </a:path>
              <a:path w="661670" h="1358900">
                <a:moveTo>
                  <a:pt x="480313" y="543687"/>
                </a:moveTo>
                <a:lnTo>
                  <a:pt x="462533" y="564769"/>
                </a:lnTo>
                <a:lnTo>
                  <a:pt x="459358" y="565150"/>
                </a:lnTo>
                <a:lnTo>
                  <a:pt x="478169" y="565150"/>
                </a:lnTo>
                <a:lnTo>
                  <a:pt x="485393" y="545592"/>
                </a:lnTo>
                <a:lnTo>
                  <a:pt x="480313" y="543687"/>
                </a:lnTo>
                <a:close/>
              </a:path>
              <a:path w="661670" h="1358900">
                <a:moveTo>
                  <a:pt x="109182" y="1140269"/>
                </a:moveTo>
                <a:lnTo>
                  <a:pt x="72072" y="1140269"/>
                </a:lnTo>
                <a:lnTo>
                  <a:pt x="78739" y="1141174"/>
                </a:lnTo>
                <a:lnTo>
                  <a:pt x="86359" y="1143508"/>
                </a:lnTo>
                <a:lnTo>
                  <a:pt x="206755" y="1187958"/>
                </a:lnTo>
                <a:lnTo>
                  <a:pt x="1777" y="1257681"/>
                </a:lnTo>
                <a:lnTo>
                  <a:pt x="0" y="1262380"/>
                </a:lnTo>
                <a:lnTo>
                  <a:pt x="157606" y="1320673"/>
                </a:lnTo>
                <a:lnTo>
                  <a:pt x="166496" y="1324102"/>
                </a:lnTo>
                <a:lnTo>
                  <a:pt x="172592" y="1327150"/>
                </a:lnTo>
                <a:lnTo>
                  <a:pt x="175640" y="1330071"/>
                </a:lnTo>
                <a:lnTo>
                  <a:pt x="178815" y="1332992"/>
                </a:lnTo>
                <a:lnTo>
                  <a:pt x="180593" y="1336040"/>
                </a:lnTo>
                <a:lnTo>
                  <a:pt x="181863" y="1342771"/>
                </a:lnTo>
                <a:lnTo>
                  <a:pt x="181228" y="1348613"/>
                </a:lnTo>
                <a:lnTo>
                  <a:pt x="179196" y="1356995"/>
                </a:lnTo>
                <a:lnTo>
                  <a:pt x="184403" y="1358900"/>
                </a:lnTo>
                <a:lnTo>
                  <a:pt x="200705" y="1314832"/>
                </a:lnTo>
                <a:lnTo>
                  <a:pt x="181812" y="1314832"/>
                </a:lnTo>
                <a:lnTo>
                  <a:pt x="176149" y="1314465"/>
                </a:lnTo>
                <a:lnTo>
                  <a:pt x="169342" y="1312979"/>
                </a:lnTo>
                <a:lnTo>
                  <a:pt x="161416" y="1310386"/>
                </a:lnTo>
                <a:lnTo>
                  <a:pt x="80009" y="1280287"/>
                </a:lnTo>
                <a:lnTo>
                  <a:pt x="232028" y="1230376"/>
                </a:lnTo>
                <a:lnTo>
                  <a:pt x="249584" y="1182751"/>
                </a:lnTo>
                <a:lnTo>
                  <a:pt x="223773" y="1182751"/>
                </a:lnTo>
                <a:lnTo>
                  <a:pt x="109182" y="1140269"/>
                </a:lnTo>
                <a:close/>
              </a:path>
              <a:path w="661670" h="1358900">
                <a:moveTo>
                  <a:pt x="202437" y="1294511"/>
                </a:moveTo>
                <a:lnTo>
                  <a:pt x="198627" y="1305052"/>
                </a:lnTo>
                <a:lnTo>
                  <a:pt x="193293" y="1311529"/>
                </a:lnTo>
                <a:lnTo>
                  <a:pt x="186308" y="1314069"/>
                </a:lnTo>
                <a:lnTo>
                  <a:pt x="181812" y="1314832"/>
                </a:lnTo>
                <a:lnTo>
                  <a:pt x="200705" y="1314832"/>
                </a:lnTo>
                <a:lnTo>
                  <a:pt x="207517" y="1296416"/>
                </a:lnTo>
                <a:lnTo>
                  <a:pt x="202437" y="1294511"/>
                </a:lnTo>
                <a:close/>
              </a:path>
              <a:path w="661670" h="1358900">
                <a:moveTo>
                  <a:pt x="251713" y="1161288"/>
                </a:moveTo>
                <a:lnTo>
                  <a:pt x="230250" y="1180465"/>
                </a:lnTo>
                <a:lnTo>
                  <a:pt x="223773" y="1182751"/>
                </a:lnTo>
                <a:lnTo>
                  <a:pt x="249584" y="1182751"/>
                </a:lnTo>
                <a:lnTo>
                  <a:pt x="256793" y="1163193"/>
                </a:lnTo>
                <a:lnTo>
                  <a:pt x="251713" y="1161288"/>
                </a:lnTo>
                <a:close/>
              </a:path>
              <a:path w="661670" h="1358900">
                <a:moveTo>
                  <a:pt x="67563" y="1093216"/>
                </a:moveTo>
                <a:lnTo>
                  <a:pt x="42671" y="1160272"/>
                </a:lnTo>
                <a:lnTo>
                  <a:pt x="47878" y="1162177"/>
                </a:lnTo>
                <a:lnTo>
                  <a:pt x="49529" y="1157732"/>
                </a:lnTo>
                <a:lnTo>
                  <a:pt x="51942" y="1151382"/>
                </a:lnTo>
                <a:lnTo>
                  <a:pt x="55879" y="1146302"/>
                </a:lnTo>
                <a:lnTo>
                  <a:pt x="61594" y="1142746"/>
                </a:lnTo>
                <a:lnTo>
                  <a:pt x="66357" y="1140793"/>
                </a:lnTo>
                <a:lnTo>
                  <a:pt x="72072" y="1140269"/>
                </a:lnTo>
                <a:lnTo>
                  <a:pt x="109182" y="1140269"/>
                </a:lnTo>
                <a:lnTo>
                  <a:pt x="80136" y="1129538"/>
                </a:lnTo>
                <a:lnTo>
                  <a:pt x="73786" y="1124839"/>
                </a:lnTo>
                <a:lnTo>
                  <a:pt x="71119" y="1119251"/>
                </a:lnTo>
                <a:lnTo>
                  <a:pt x="68452" y="1113536"/>
                </a:lnTo>
                <a:lnTo>
                  <a:pt x="68960" y="1105535"/>
                </a:lnTo>
                <a:lnTo>
                  <a:pt x="72770" y="1095121"/>
                </a:lnTo>
                <a:lnTo>
                  <a:pt x="67563" y="1093216"/>
                </a:lnTo>
                <a:close/>
              </a:path>
              <a:path w="661670" h="1358900">
                <a:moveTo>
                  <a:pt x="213994" y="1107186"/>
                </a:moveTo>
                <a:lnTo>
                  <a:pt x="211962" y="1112520"/>
                </a:lnTo>
                <a:lnTo>
                  <a:pt x="267969" y="1133221"/>
                </a:lnTo>
                <a:lnTo>
                  <a:pt x="276966" y="1108884"/>
                </a:lnTo>
                <a:lnTo>
                  <a:pt x="233346" y="1108884"/>
                </a:lnTo>
                <a:lnTo>
                  <a:pt x="224307" y="1108517"/>
                </a:lnTo>
                <a:lnTo>
                  <a:pt x="213994" y="1107186"/>
                </a:lnTo>
                <a:close/>
              </a:path>
              <a:path w="661670" h="1358900">
                <a:moveTo>
                  <a:pt x="311868" y="1014476"/>
                </a:moveTo>
                <a:lnTo>
                  <a:pt x="211962" y="1014476"/>
                </a:lnTo>
                <a:lnTo>
                  <a:pt x="288925" y="1042924"/>
                </a:lnTo>
                <a:lnTo>
                  <a:pt x="281685" y="1062482"/>
                </a:lnTo>
                <a:lnTo>
                  <a:pt x="263634" y="1096283"/>
                </a:lnTo>
                <a:lnTo>
                  <a:pt x="233346" y="1108884"/>
                </a:lnTo>
                <a:lnTo>
                  <a:pt x="276966" y="1108884"/>
                </a:lnTo>
                <a:lnTo>
                  <a:pt x="311868" y="1014476"/>
                </a:lnTo>
                <a:close/>
              </a:path>
              <a:path w="661670" h="1358900">
                <a:moveTo>
                  <a:pt x="137286" y="904748"/>
                </a:moveTo>
                <a:lnTo>
                  <a:pt x="76707" y="1068324"/>
                </a:lnTo>
                <a:lnTo>
                  <a:pt x="133730" y="1099058"/>
                </a:lnTo>
                <a:lnTo>
                  <a:pt x="135635" y="1093978"/>
                </a:lnTo>
                <a:lnTo>
                  <a:pt x="125398" y="1085544"/>
                </a:lnTo>
                <a:lnTo>
                  <a:pt x="117173" y="1076610"/>
                </a:lnTo>
                <a:lnTo>
                  <a:pt x="110972" y="1067153"/>
                </a:lnTo>
                <a:lnTo>
                  <a:pt x="106806" y="1057148"/>
                </a:lnTo>
                <a:lnTo>
                  <a:pt x="104592" y="1046501"/>
                </a:lnTo>
                <a:lnTo>
                  <a:pt x="104493" y="1039749"/>
                </a:lnTo>
                <a:lnTo>
                  <a:pt x="104536" y="1034415"/>
                </a:lnTo>
                <a:lnTo>
                  <a:pt x="116458" y="993394"/>
                </a:lnTo>
                <a:lnTo>
                  <a:pt x="121030" y="987933"/>
                </a:lnTo>
                <a:lnTo>
                  <a:pt x="123316" y="986028"/>
                </a:lnTo>
                <a:lnTo>
                  <a:pt x="125856" y="985139"/>
                </a:lnTo>
                <a:lnTo>
                  <a:pt x="128523" y="985012"/>
                </a:lnTo>
                <a:lnTo>
                  <a:pt x="272340" y="985012"/>
                </a:lnTo>
                <a:lnTo>
                  <a:pt x="150367" y="939927"/>
                </a:lnTo>
                <a:lnTo>
                  <a:pt x="144652" y="937260"/>
                </a:lnTo>
                <a:lnTo>
                  <a:pt x="142747" y="935355"/>
                </a:lnTo>
                <a:lnTo>
                  <a:pt x="140080" y="932942"/>
                </a:lnTo>
                <a:lnTo>
                  <a:pt x="138556" y="930148"/>
                </a:lnTo>
                <a:lnTo>
                  <a:pt x="138175" y="927354"/>
                </a:lnTo>
                <a:lnTo>
                  <a:pt x="137413" y="923163"/>
                </a:lnTo>
                <a:lnTo>
                  <a:pt x="138175" y="918464"/>
                </a:lnTo>
                <a:lnTo>
                  <a:pt x="140207" y="913003"/>
                </a:lnTo>
                <a:lnTo>
                  <a:pt x="142493" y="906653"/>
                </a:lnTo>
                <a:lnTo>
                  <a:pt x="137286" y="904748"/>
                </a:lnTo>
                <a:close/>
              </a:path>
              <a:path w="661670" h="1358900">
                <a:moveTo>
                  <a:pt x="142620" y="1034415"/>
                </a:moveTo>
                <a:lnTo>
                  <a:pt x="140715" y="1039749"/>
                </a:lnTo>
                <a:lnTo>
                  <a:pt x="239775" y="1076452"/>
                </a:lnTo>
                <a:lnTo>
                  <a:pt x="241680" y="1071118"/>
                </a:lnTo>
                <a:lnTo>
                  <a:pt x="231898" y="1065835"/>
                </a:lnTo>
                <a:lnTo>
                  <a:pt x="223710" y="1060291"/>
                </a:lnTo>
                <a:lnTo>
                  <a:pt x="217142" y="1054508"/>
                </a:lnTo>
                <a:lnTo>
                  <a:pt x="212216" y="1048512"/>
                </a:lnTo>
                <a:lnTo>
                  <a:pt x="208976" y="1041983"/>
                </a:lnTo>
                <a:lnTo>
                  <a:pt x="208160" y="1037611"/>
                </a:lnTo>
                <a:lnTo>
                  <a:pt x="165302" y="1037611"/>
                </a:lnTo>
                <a:lnTo>
                  <a:pt x="158305" y="1037288"/>
                </a:lnTo>
                <a:lnTo>
                  <a:pt x="150737" y="1036226"/>
                </a:lnTo>
                <a:lnTo>
                  <a:pt x="142620" y="1034415"/>
                </a:lnTo>
                <a:close/>
              </a:path>
              <a:path w="661670" h="1358900">
                <a:moveTo>
                  <a:pt x="272340" y="985012"/>
                </a:moveTo>
                <a:lnTo>
                  <a:pt x="131190" y="985012"/>
                </a:lnTo>
                <a:lnTo>
                  <a:pt x="137667" y="986917"/>
                </a:lnTo>
                <a:lnTo>
                  <a:pt x="201421" y="1010539"/>
                </a:lnTo>
                <a:lnTo>
                  <a:pt x="198119" y="1019556"/>
                </a:lnTo>
                <a:lnTo>
                  <a:pt x="194436" y="1026033"/>
                </a:lnTo>
                <a:lnTo>
                  <a:pt x="190245" y="1029843"/>
                </a:lnTo>
                <a:lnTo>
                  <a:pt x="186181" y="1033780"/>
                </a:lnTo>
                <a:lnTo>
                  <a:pt x="179958" y="1036193"/>
                </a:lnTo>
                <a:lnTo>
                  <a:pt x="171703" y="1037209"/>
                </a:lnTo>
                <a:lnTo>
                  <a:pt x="165302" y="1037611"/>
                </a:lnTo>
                <a:lnTo>
                  <a:pt x="208160" y="1037611"/>
                </a:lnTo>
                <a:lnTo>
                  <a:pt x="207697" y="1035129"/>
                </a:lnTo>
                <a:lnTo>
                  <a:pt x="207695" y="1033780"/>
                </a:lnTo>
                <a:lnTo>
                  <a:pt x="208162" y="1026830"/>
                </a:lnTo>
                <a:lnTo>
                  <a:pt x="210565" y="1018159"/>
                </a:lnTo>
                <a:lnTo>
                  <a:pt x="211962" y="1014476"/>
                </a:lnTo>
                <a:lnTo>
                  <a:pt x="311868" y="1014476"/>
                </a:lnTo>
                <a:lnTo>
                  <a:pt x="319098" y="994918"/>
                </a:lnTo>
                <a:lnTo>
                  <a:pt x="303910" y="994918"/>
                </a:lnTo>
                <a:lnTo>
                  <a:pt x="300354" y="994664"/>
                </a:lnTo>
                <a:lnTo>
                  <a:pt x="298195" y="994410"/>
                </a:lnTo>
                <a:lnTo>
                  <a:pt x="292861" y="992632"/>
                </a:lnTo>
                <a:lnTo>
                  <a:pt x="272340" y="985012"/>
                </a:lnTo>
                <a:close/>
              </a:path>
              <a:path w="661670" h="1358900">
                <a:moveTo>
                  <a:pt x="321436" y="972947"/>
                </a:moveTo>
                <a:lnTo>
                  <a:pt x="319023" y="979170"/>
                </a:lnTo>
                <a:lnTo>
                  <a:pt x="316864" y="985266"/>
                </a:lnTo>
                <a:lnTo>
                  <a:pt x="313689" y="989711"/>
                </a:lnTo>
                <a:lnTo>
                  <a:pt x="309752" y="992251"/>
                </a:lnTo>
                <a:lnTo>
                  <a:pt x="307085" y="994156"/>
                </a:lnTo>
                <a:lnTo>
                  <a:pt x="303910" y="994918"/>
                </a:lnTo>
                <a:lnTo>
                  <a:pt x="319098" y="994918"/>
                </a:lnTo>
                <a:lnTo>
                  <a:pt x="326516" y="974852"/>
                </a:lnTo>
                <a:lnTo>
                  <a:pt x="321436" y="972947"/>
                </a:lnTo>
                <a:close/>
              </a:path>
              <a:path w="661670" h="1358900">
                <a:moveTo>
                  <a:pt x="361220" y="761492"/>
                </a:moveTo>
                <a:lnTo>
                  <a:pt x="242569" y="761492"/>
                </a:lnTo>
                <a:lnTo>
                  <a:pt x="254281" y="762613"/>
                </a:lnTo>
                <a:lnTo>
                  <a:pt x="266541" y="764841"/>
                </a:lnTo>
                <a:lnTo>
                  <a:pt x="303653" y="777192"/>
                </a:lnTo>
                <a:lnTo>
                  <a:pt x="343098" y="801931"/>
                </a:lnTo>
                <a:lnTo>
                  <a:pt x="362672" y="836503"/>
                </a:lnTo>
                <a:lnTo>
                  <a:pt x="363248" y="846836"/>
                </a:lnTo>
                <a:lnTo>
                  <a:pt x="362100" y="856366"/>
                </a:lnTo>
                <a:lnTo>
                  <a:pt x="339455" y="895171"/>
                </a:lnTo>
                <a:lnTo>
                  <a:pt x="292562" y="914534"/>
                </a:lnTo>
                <a:lnTo>
                  <a:pt x="277748" y="915035"/>
                </a:lnTo>
                <a:lnTo>
                  <a:pt x="275843" y="920242"/>
                </a:lnTo>
                <a:lnTo>
                  <a:pt x="342518" y="944880"/>
                </a:lnTo>
                <a:lnTo>
                  <a:pt x="344423" y="939800"/>
                </a:lnTo>
                <a:lnTo>
                  <a:pt x="339851" y="935990"/>
                </a:lnTo>
                <a:lnTo>
                  <a:pt x="336930" y="932561"/>
                </a:lnTo>
                <a:lnTo>
                  <a:pt x="335914" y="929640"/>
                </a:lnTo>
                <a:lnTo>
                  <a:pt x="334771" y="926719"/>
                </a:lnTo>
                <a:lnTo>
                  <a:pt x="334771" y="923925"/>
                </a:lnTo>
                <a:lnTo>
                  <a:pt x="335787" y="921258"/>
                </a:lnTo>
                <a:lnTo>
                  <a:pt x="336295" y="919607"/>
                </a:lnTo>
                <a:lnTo>
                  <a:pt x="340105" y="914908"/>
                </a:lnTo>
                <a:lnTo>
                  <a:pt x="363827" y="884033"/>
                </a:lnTo>
                <a:lnTo>
                  <a:pt x="378555" y="842392"/>
                </a:lnTo>
                <a:lnTo>
                  <a:pt x="380364" y="820499"/>
                </a:lnTo>
                <a:lnTo>
                  <a:pt x="377793" y="799201"/>
                </a:lnTo>
                <a:lnTo>
                  <a:pt x="370839" y="778510"/>
                </a:lnTo>
                <a:lnTo>
                  <a:pt x="361220" y="761492"/>
                </a:lnTo>
                <a:close/>
              </a:path>
              <a:path w="661670" h="1358900">
                <a:moveTo>
                  <a:pt x="274516" y="714918"/>
                </a:moveTo>
                <a:lnTo>
                  <a:pt x="236870" y="722751"/>
                </a:lnTo>
                <a:lnTo>
                  <a:pt x="204503" y="744039"/>
                </a:lnTo>
                <a:lnTo>
                  <a:pt x="178748" y="780476"/>
                </a:lnTo>
                <a:lnTo>
                  <a:pt x="164445" y="824835"/>
                </a:lnTo>
                <a:lnTo>
                  <a:pt x="160399" y="867124"/>
                </a:lnTo>
                <a:lnTo>
                  <a:pt x="160781" y="877697"/>
                </a:lnTo>
                <a:lnTo>
                  <a:pt x="207009" y="894842"/>
                </a:lnTo>
                <a:lnTo>
                  <a:pt x="211200" y="896874"/>
                </a:lnTo>
                <a:lnTo>
                  <a:pt x="217931" y="910590"/>
                </a:lnTo>
                <a:lnTo>
                  <a:pt x="217169" y="915797"/>
                </a:lnTo>
                <a:lnTo>
                  <a:pt x="215010" y="922909"/>
                </a:lnTo>
                <a:lnTo>
                  <a:pt x="220217" y="924814"/>
                </a:lnTo>
                <a:lnTo>
                  <a:pt x="247578" y="850900"/>
                </a:lnTo>
                <a:lnTo>
                  <a:pt x="229361" y="850900"/>
                </a:lnTo>
                <a:lnTo>
                  <a:pt x="224408" y="849630"/>
                </a:lnTo>
                <a:lnTo>
                  <a:pt x="177545" y="832358"/>
                </a:lnTo>
                <a:lnTo>
                  <a:pt x="177545" y="826643"/>
                </a:lnTo>
                <a:lnTo>
                  <a:pt x="191706" y="783971"/>
                </a:lnTo>
                <a:lnTo>
                  <a:pt x="231620" y="761658"/>
                </a:lnTo>
                <a:lnTo>
                  <a:pt x="242569" y="761492"/>
                </a:lnTo>
                <a:lnTo>
                  <a:pt x="361220" y="761492"/>
                </a:lnTo>
                <a:lnTo>
                  <a:pt x="360152" y="759602"/>
                </a:lnTo>
                <a:lnTo>
                  <a:pt x="329584" y="731218"/>
                </a:lnTo>
                <a:lnTo>
                  <a:pt x="286146" y="715771"/>
                </a:lnTo>
                <a:lnTo>
                  <a:pt x="274516" y="714918"/>
                </a:lnTo>
                <a:close/>
              </a:path>
              <a:path w="661670" h="1358900">
                <a:moveTo>
                  <a:pt x="249046" y="830961"/>
                </a:moveTo>
                <a:lnTo>
                  <a:pt x="232028" y="850646"/>
                </a:lnTo>
                <a:lnTo>
                  <a:pt x="229361" y="850900"/>
                </a:lnTo>
                <a:lnTo>
                  <a:pt x="247578" y="850900"/>
                </a:lnTo>
                <a:lnTo>
                  <a:pt x="254253" y="832866"/>
                </a:lnTo>
                <a:lnTo>
                  <a:pt x="249046" y="8309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057400" y="990600"/>
            <a:ext cx="0" cy="2256155"/>
          </a:xfrm>
          <a:custGeom>
            <a:avLst/>
            <a:gdLst/>
            <a:ahLst/>
            <a:cxnLst/>
            <a:rect l="l" t="t" r="r" b="b"/>
            <a:pathLst>
              <a:path h="2256155">
                <a:moveTo>
                  <a:pt x="0" y="0"/>
                </a:moveTo>
                <a:lnTo>
                  <a:pt x="0" y="2255774"/>
                </a:lnTo>
              </a:path>
            </a:pathLst>
          </a:custGeom>
          <a:ln w="1270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05200" y="990600"/>
            <a:ext cx="0" cy="2256155"/>
          </a:xfrm>
          <a:custGeom>
            <a:avLst/>
            <a:gdLst/>
            <a:ahLst/>
            <a:cxnLst/>
            <a:rect l="l" t="t" r="r" b="b"/>
            <a:pathLst>
              <a:path h="2256155">
                <a:moveTo>
                  <a:pt x="0" y="0"/>
                </a:moveTo>
                <a:lnTo>
                  <a:pt x="0" y="2255774"/>
                </a:lnTo>
              </a:path>
            </a:pathLst>
          </a:custGeom>
          <a:ln w="1270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00600" y="990600"/>
            <a:ext cx="0" cy="2256155"/>
          </a:xfrm>
          <a:custGeom>
            <a:avLst/>
            <a:gdLst/>
            <a:ahLst/>
            <a:cxnLst/>
            <a:rect l="l" t="t" r="r" b="b"/>
            <a:pathLst>
              <a:path h="2256155">
                <a:moveTo>
                  <a:pt x="0" y="0"/>
                </a:moveTo>
                <a:lnTo>
                  <a:pt x="0" y="2255774"/>
                </a:lnTo>
              </a:path>
            </a:pathLst>
          </a:custGeom>
          <a:ln w="1270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172200" y="990600"/>
            <a:ext cx="0" cy="2256155"/>
          </a:xfrm>
          <a:custGeom>
            <a:avLst/>
            <a:gdLst/>
            <a:ahLst/>
            <a:cxnLst/>
            <a:rect l="l" t="t" r="r" b="b"/>
            <a:pathLst>
              <a:path h="2256155">
                <a:moveTo>
                  <a:pt x="0" y="0"/>
                </a:moveTo>
                <a:lnTo>
                  <a:pt x="0" y="2255774"/>
                </a:lnTo>
              </a:path>
            </a:pathLst>
          </a:custGeom>
          <a:ln w="1270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669794" y="6457559"/>
            <a:ext cx="2929255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b="1" spc="-5" dirty="0">
                <a:solidFill>
                  <a:srgbClr val="FFCC00"/>
                </a:solidFill>
                <a:latin typeface="Times New Roman"/>
                <a:cs typeface="Times New Roman"/>
              </a:rPr>
              <a:t>Actividades</a:t>
            </a:r>
            <a:r>
              <a:rPr sz="2400" b="1" spc="-55" dirty="0">
                <a:solidFill>
                  <a:srgbClr val="FFCC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CC00"/>
                </a:solidFill>
                <a:latin typeface="Times New Roman"/>
                <a:cs typeface="Times New Roman"/>
              </a:rPr>
              <a:t>Primarias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2262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Analicemos?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940" y="1885950"/>
            <a:ext cx="7529830" cy="2372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FF6600"/>
              </a:buClr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spc="-5" dirty="0">
                <a:latin typeface="Garamond"/>
                <a:cs typeface="Garamond"/>
              </a:rPr>
              <a:t>Cajeros automáticos con </a:t>
            </a:r>
            <a:r>
              <a:rPr sz="3200" dirty="0">
                <a:latin typeface="Garamond"/>
                <a:cs typeface="Garamond"/>
              </a:rPr>
              <a:t>servicios </a:t>
            </a:r>
            <a:r>
              <a:rPr sz="3200" spc="-5" dirty="0">
                <a:latin typeface="Garamond"/>
                <a:cs typeface="Garamond"/>
              </a:rPr>
              <a:t>adicionales  (talonarios, pagos </a:t>
            </a:r>
            <a:r>
              <a:rPr sz="3200" dirty="0">
                <a:latin typeface="Garamond"/>
                <a:cs typeface="Garamond"/>
              </a:rPr>
              <a:t>de cuentas,</a:t>
            </a:r>
            <a:r>
              <a:rPr sz="3200" spc="10" dirty="0">
                <a:latin typeface="Garamond"/>
                <a:cs typeface="Garamond"/>
              </a:rPr>
              <a:t> </a:t>
            </a:r>
            <a:r>
              <a:rPr sz="3200" dirty="0">
                <a:latin typeface="Garamond"/>
                <a:cs typeface="Garamond"/>
              </a:rPr>
              <a:t>etc.):</a:t>
            </a:r>
            <a:endParaRPr sz="3200">
              <a:latin typeface="Garamond"/>
              <a:cs typeface="Garamond"/>
            </a:endParaRPr>
          </a:p>
          <a:p>
            <a:pPr marL="756285" marR="102870" lvl="1" indent="-286385">
              <a:lnSpc>
                <a:spcPct val="100000"/>
              </a:lnSpc>
              <a:spcBef>
                <a:spcPts val="710"/>
              </a:spcBef>
              <a:buClr>
                <a:srgbClr val="FF6600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5" dirty="0">
                <a:latin typeface="Garamond"/>
                <a:cs typeface="Garamond"/>
              </a:rPr>
              <a:t>El cliente </a:t>
            </a:r>
            <a:r>
              <a:rPr sz="2800" dirty="0">
                <a:latin typeface="Garamond"/>
                <a:cs typeface="Garamond"/>
              </a:rPr>
              <a:t>trabaja </a:t>
            </a:r>
            <a:r>
              <a:rPr sz="2800" spc="-5" dirty="0">
                <a:latin typeface="Garamond"/>
                <a:cs typeface="Garamond"/>
              </a:rPr>
              <a:t>para </a:t>
            </a:r>
            <a:r>
              <a:rPr sz="2800" spc="-10" dirty="0">
                <a:latin typeface="Garamond"/>
                <a:cs typeface="Garamond"/>
              </a:rPr>
              <a:t>nosotros, </a:t>
            </a:r>
            <a:r>
              <a:rPr sz="2800" spc="-5" dirty="0">
                <a:latin typeface="Garamond"/>
                <a:cs typeface="Garamond"/>
              </a:rPr>
              <a:t>ya que el mismo  teclea las transacciones, en vez de tener un  empleado del Banco que lo</a:t>
            </a:r>
            <a:r>
              <a:rPr sz="2800" spc="-20" dirty="0">
                <a:latin typeface="Garamond"/>
                <a:cs typeface="Garamond"/>
              </a:rPr>
              <a:t> </a:t>
            </a:r>
            <a:r>
              <a:rPr sz="2800" spc="-10" dirty="0">
                <a:latin typeface="Garamond"/>
                <a:cs typeface="Garamond"/>
              </a:rPr>
              <a:t>haga.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2262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Analicemos?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940" y="1885950"/>
            <a:ext cx="7859395" cy="3311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334645" indent="-342900">
              <a:lnSpc>
                <a:spcPct val="100000"/>
              </a:lnSpc>
              <a:spcBef>
                <a:spcPts val="105"/>
              </a:spcBef>
              <a:buClr>
                <a:srgbClr val="FF6600"/>
              </a:buClr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spc="-5" dirty="0">
                <a:latin typeface="Garamond"/>
                <a:cs typeface="Garamond"/>
              </a:rPr>
              <a:t>Cajeros automáticos con </a:t>
            </a:r>
            <a:r>
              <a:rPr sz="3200" dirty="0">
                <a:latin typeface="Garamond"/>
                <a:cs typeface="Garamond"/>
              </a:rPr>
              <a:t>servicios </a:t>
            </a:r>
            <a:r>
              <a:rPr sz="3200" spc="-5" dirty="0">
                <a:latin typeface="Garamond"/>
                <a:cs typeface="Garamond"/>
              </a:rPr>
              <a:t>adicionales  (talonarios, pagos </a:t>
            </a:r>
            <a:r>
              <a:rPr sz="3200" dirty="0">
                <a:latin typeface="Garamond"/>
                <a:cs typeface="Garamond"/>
              </a:rPr>
              <a:t>de cuentas,</a:t>
            </a:r>
            <a:r>
              <a:rPr sz="3200" spc="10" dirty="0">
                <a:latin typeface="Garamond"/>
                <a:cs typeface="Garamond"/>
              </a:rPr>
              <a:t> </a:t>
            </a:r>
            <a:r>
              <a:rPr sz="3200" dirty="0">
                <a:latin typeface="Garamond"/>
                <a:cs typeface="Garamond"/>
              </a:rPr>
              <a:t>etc.):</a:t>
            </a:r>
            <a:endParaRPr sz="3200">
              <a:latin typeface="Garamond"/>
              <a:cs typeface="Garamond"/>
            </a:endParaRPr>
          </a:p>
          <a:p>
            <a:pPr marL="756285" marR="862965" lvl="1" indent="-286385">
              <a:lnSpc>
                <a:spcPct val="100000"/>
              </a:lnSpc>
              <a:spcBef>
                <a:spcPts val="710"/>
              </a:spcBef>
              <a:buClr>
                <a:srgbClr val="FF6600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5" dirty="0">
                <a:latin typeface="Garamond"/>
                <a:cs typeface="Garamond"/>
              </a:rPr>
              <a:t>Que </a:t>
            </a:r>
            <a:r>
              <a:rPr sz="2800" spc="-10" dirty="0">
                <a:latin typeface="Garamond"/>
                <a:cs typeface="Garamond"/>
              </a:rPr>
              <a:t>cambios </a:t>
            </a:r>
            <a:r>
              <a:rPr sz="2800" spc="-5" dirty="0">
                <a:latin typeface="Garamond"/>
                <a:cs typeface="Garamond"/>
              </a:rPr>
              <a:t>se originan </a:t>
            </a:r>
            <a:r>
              <a:rPr sz="2800" spc="-10" dirty="0">
                <a:latin typeface="Garamond"/>
                <a:cs typeface="Garamond"/>
              </a:rPr>
              <a:t>en </a:t>
            </a:r>
            <a:r>
              <a:rPr sz="2800" spc="-5" dirty="0">
                <a:latin typeface="Garamond"/>
                <a:cs typeface="Garamond"/>
              </a:rPr>
              <a:t>los bancos como  consecuencia de estas Ti/SI, ejemplifique</a:t>
            </a:r>
            <a:endParaRPr sz="2800">
              <a:latin typeface="Garamond"/>
              <a:cs typeface="Garamond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675"/>
              </a:spcBef>
              <a:buClr>
                <a:srgbClr val="FF6600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5" dirty="0">
                <a:latin typeface="Garamond"/>
                <a:cs typeface="Garamond"/>
              </a:rPr>
              <a:t>Si </a:t>
            </a:r>
            <a:r>
              <a:rPr sz="2800" spc="-10" dirty="0">
                <a:latin typeface="Garamond"/>
                <a:cs typeface="Garamond"/>
              </a:rPr>
              <a:t>hubiese </a:t>
            </a:r>
            <a:r>
              <a:rPr sz="2800" spc="-5" dirty="0">
                <a:latin typeface="Garamond"/>
                <a:cs typeface="Garamond"/>
              </a:rPr>
              <a:t>evaluado la viabilidad </a:t>
            </a:r>
            <a:r>
              <a:rPr sz="2800" dirty="0">
                <a:latin typeface="Garamond"/>
                <a:cs typeface="Garamond"/>
              </a:rPr>
              <a:t>de </a:t>
            </a:r>
            <a:r>
              <a:rPr sz="2800" spc="-5" dirty="0">
                <a:latin typeface="Garamond"/>
                <a:cs typeface="Garamond"/>
              </a:rPr>
              <a:t>este </a:t>
            </a:r>
            <a:r>
              <a:rPr sz="2800" spc="-10" dirty="0">
                <a:latin typeface="Garamond"/>
                <a:cs typeface="Garamond"/>
              </a:rPr>
              <a:t>proyecto…  </a:t>
            </a:r>
            <a:r>
              <a:rPr sz="2800" spc="-5" dirty="0">
                <a:latin typeface="Garamond"/>
                <a:cs typeface="Garamond"/>
              </a:rPr>
              <a:t>que factores se pueden considerar costo vs  </a:t>
            </a:r>
            <a:r>
              <a:rPr sz="2800" spc="-10" dirty="0">
                <a:latin typeface="Garamond"/>
                <a:cs typeface="Garamond"/>
              </a:rPr>
              <a:t>beneficios,</a:t>
            </a:r>
            <a:r>
              <a:rPr sz="2800" spc="-25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ejemplifique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17106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Ejemplos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93444" y="1892045"/>
            <a:ext cx="7366634" cy="3759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95"/>
              </a:spcBef>
              <a:buClr>
                <a:srgbClr val="FF6600"/>
              </a:buClr>
              <a:buFont typeface="Wingdings"/>
              <a:buChar char=""/>
              <a:tabLst>
                <a:tab pos="299720" algn="l"/>
              </a:tabLst>
            </a:pPr>
            <a:r>
              <a:rPr sz="2800" spc="-10" dirty="0">
                <a:latin typeface="Garamond"/>
                <a:cs typeface="Garamond"/>
              </a:rPr>
              <a:t>Cuentas </a:t>
            </a:r>
            <a:r>
              <a:rPr sz="2800" spc="-5" dirty="0">
                <a:latin typeface="Garamond"/>
                <a:cs typeface="Garamond"/>
              </a:rPr>
              <a:t>familiares en Bancos (España): una cuenta  tradicional que se </a:t>
            </a:r>
            <a:r>
              <a:rPr sz="2800" spc="-10" dirty="0">
                <a:latin typeface="Garamond"/>
                <a:cs typeface="Garamond"/>
              </a:rPr>
              <a:t>le </a:t>
            </a:r>
            <a:r>
              <a:rPr sz="2800" spc="-5" dirty="0">
                <a:latin typeface="Garamond"/>
                <a:cs typeface="Garamond"/>
              </a:rPr>
              <a:t>ha incorporado un servicio de  resumen </a:t>
            </a:r>
            <a:r>
              <a:rPr sz="2800" spc="-10" dirty="0">
                <a:latin typeface="Garamond"/>
                <a:cs typeface="Garamond"/>
              </a:rPr>
              <a:t>periódico </a:t>
            </a:r>
            <a:r>
              <a:rPr sz="2800" spc="-5" dirty="0">
                <a:latin typeface="Garamond"/>
                <a:cs typeface="Garamond"/>
              </a:rPr>
              <a:t>de los movimientos </a:t>
            </a:r>
            <a:r>
              <a:rPr sz="2800" dirty="0">
                <a:latin typeface="Garamond"/>
                <a:cs typeface="Garamond"/>
              </a:rPr>
              <a:t>de </a:t>
            </a:r>
            <a:r>
              <a:rPr sz="2800" spc="-10" dirty="0">
                <a:latin typeface="Garamond"/>
                <a:cs typeface="Garamond"/>
              </a:rPr>
              <a:t>la </a:t>
            </a:r>
            <a:r>
              <a:rPr sz="2800" spc="-5" dirty="0">
                <a:latin typeface="Garamond"/>
                <a:cs typeface="Garamond"/>
              </a:rPr>
              <a:t>cuenta  </a:t>
            </a:r>
            <a:r>
              <a:rPr sz="2800" spc="-10" dirty="0">
                <a:latin typeface="Garamond"/>
                <a:cs typeface="Garamond"/>
              </a:rPr>
              <a:t>por </a:t>
            </a:r>
            <a:r>
              <a:rPr sz="2800" spc="-5" dirty="0">
                <a:latin typeface="Garamond"/>
                <a:cs typeface="Garamond"/>
              </a:rPr>
              <a:t>diferentes </a:t>
            </a:r>
            <a:r>
              <a:rPr sz="2800" spc="-10" dirty="0">
                <a:latin typeface="Garamond"/>
                <a:cs typeface="Garamond"/>
              </a:rPr>
              <a:t>tipos </a:t>
            </a:r>
            <a:r>
              <a:rPr sz="2800" spc="-5" dirty="0">
                <a:latin typeface="Garamond"/>
                <a:cs typeface="Garamond"/>
              </a:rPr>
              <a:t>de concepto (gastos </a:t>
            </a:r>
            <a:r>
              <a:rPr sz="2800" spc="-10" dirty="0">
                <a:latin typeface="Garamond"/>
                <a:cs typeface="Garamond"/>
              </a:rPr>
              <a:t>por  </a:t>
            </a:r>
            <a:r>
              <a:rPr sz="2800" spc="-5" dirty="0">
                <a:latin typeface="Garamond"/>
                <a:cs typeface="Garamond"/>
              </a:rPr>
              <a:t>arriendos, cuentas de gas, luz, teléfonos, gastos de  colegio,</a:t>
            </a:r>
            <a:r>
              <a:rPr sz="2800" spc="-25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etc.).</a:t>
            </a:r>
            <a:endParaRPr sz="2800">
              <a:latin typeface="Garamond"/>
              <a:cs typeface="Garamond"/>
            </a:endParaRPr>
          </a:p>
          <a:p>
            <a:pPr marL="697865" marR="94615" indent="-228600">
              <a:lnSpc>
                <a:spcPct val="100000"/>
              </a:lnSpc>
              <a:spcBef>
                <a:spcPts val="605"/>
              </a:spcBef>
            </a:pPr>
            <a:r>
              <a:rPr sz="2400" dirty="0">
                <a:solidFill>
                  <a:srgbClr val="FF6600"/>
                </a:solidFill>
                <a:latin typeface="Garamond"/>
                <a:cs typeface="Garamond"/>
              </a:rPr>
              <a:t>o </a:t>
            </a:r>
            <a:r>
              <a:rPr sz="2400" dirty="0">
                <a:latin typeface="Garamond"/>
                <a:cs typeface="Garamond"/>
              </a:rPr>
              <a:t>Para el </a:t>
            </a:r>
            <a:r>
              <a:rPr sz="2400" spc="-5" dirty="0">
                <a:latin typeface="Garamond"/>
                <a:cs typeface="Garamond"/>
              </a:rPr>
              <a:t>Banco, </a:t>
            </a:r>
            <a:r>
              <a:rPr sz="2400" dirty="0">
                <a:latin typeface="Garamond"/>
                <a:cs typeface="Garamond"/>
              </a:rPr>
              <a:t>la </a:t>
            </a:r>
            <a:r>
              <a:rPr sz="2400" spc="-5" dirty="0">
                <a:latin typeface="Garamond"/>
                <a:cs typeface="Garamond"/>
              </a:rPr>
              <a:t>elaboración </a:t>
            </a:r>
            <a:r>
              <a:rPr sz="2400" dirty="0">
                <a:latin typeface="Garamond"/>
                <a:cs typeface="Garamond"/>
              </a:rPr>
              <a:t>de dichos </a:t>
            </a:r>
            <a:r>
              <a:rPr sz="2400" spc="-5" dirty="0">
                <a:latin typeface="Garamond"/>
                <a:cs typeface="Garamond"/>
              </a:rPr>
              <a:t>informes </a:t>
            </a:r>
            <a:r>
              <a:rPr sz="2400" dirty="0">
                <a:latin typeface="Garamond"/>
                <a:cs typeface="Garamond"/>
              </a:rPr>
              <a:t>es  </a:t>
            </a:r>
            <a:r>
              <a:rPr sz="2400" spc="-10" dirty="0">
                <a:latin typeface="Garamond"/>
                <a:cs typeface="Garamond"/>
              </a:rPr>
              <a:t>relativamente </a:t>
            </a:r>
            <a:r>
              <a:rPr sz="2400" spc="-5" dirty="0">
                <a:latin typeface="Garamond"/>
                <a:cs typeface="Garamond"/>
              </a:rPr>
              <a:t>sencilla, </a:t>
            </a:r>
            <a:r>
              <a:rPr sz="2400" dirty="0">
                <a:latin typeface="Garamond"/>
                <a:cs typeface="Garamond"/>
              </a:rPr>
              <a:t>dado que las </a:t>
            </a:r>
            <a:r>
              <a:rPr sz="2400" spc="-5" dirty="0">
                <a:latin typeface="Garamond"/>
                <a:cs typeface="Garamond"/>
              </a:rPr>
              <a:t>transacciones deben  registrarse </a:t>
            </a:r>
            <a:r>
              <a:rPr sz="2400" dirty="0">
                <a:latin typeface="Garamond"/>
                <a:cs typeface="Garamond"/>
              </a:rPr>
              <a:t>de </a:t>
            </a:r>
            <a:r>
              <a:rPr sz="2400" spc="-5" dirty="0">
                <a:latin typeface="Garamond"/>
                <a:cs typeface="Garamond"/>
              </a:rPr>
              <a:t>todas</a:t>
            </a:r>
            <a:r>
              <a:rPr sz="2400" spc="-30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maneras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2262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Analicemos?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940" y="1781865"/>
            <a:ext cx="7056755" cy="267144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375920" indent="-363220">
              <a:lnSpc>
                <a:spcPct val="100000"/>
              </a:lnSpc>
              <a:spcBef>
                <a:spcPts val="919"/>
              </a:spcBef>
              <a:buClr>
                <a:srgbClr val="FF6600"/>
              </a:buClr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dirty="0">
                <a:latin typeface="Garamond"/>
                <a:cs typeface="Garamond"/>
              </a:rPr>
              <a:t>Que se </a:t>
            </a:r>
            <a:r>
              <a:rPr sz="3200" spc="-5" dirty="0">
                <a:latin typeface="Garamond"/>
                <a:cs typeface="Garamond"/>
              </a:rPr>
              <a:t>ha hecho </a:t>
            </a:r>
            <a:r>
              <a:rPr sz="3200" dirty="0">
                <a:latin typeface="Garamond"/>
                <a:cs typeface="Garamond"/>
              </a:rPr>
              <a:t>en este</a:t>
            </a:r>
            <a:r>
              <a:rPr sz="3200" spc="-35" dirty="0">
                <a:latin typeface="Garamond"/>
                <a:cs typeface="Garamond"/>
              </a:rPr>
              <a:t> </a:t>
            </a:r>
            <a:r>
              <a:rPr sz="3200" spc="-5" dirty="0">
                <a:latin typeface="Garamond"/>
                <a:cs typeface="Garamond"/>
              </a:rPr>
              <a:t>caso?</a:t>
            </a:r>
            <a:endParaRPr sz="3200">
              <a:latin typeface="Garamond"/>
              <a:cs typeface="Garamond"/>
            </a:endParaRPr>
          </a:p>
          <a:p>
            <a:pPr marL="756285" lvl="1" indent="-286385">
              <a:lnSpc>
                <a:spcPct val="100000"/>
              </a:lnSpc>
              <a:spcBef>
                <a:spcPts val="715"/>
              </a:spcBef>
              <a:buClr>
                <a:srgbClr val="FF6600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5" dirty="0">
                <a:latin typeface="Garamond"/>
                <a:cs typeface="Garamond"/>
              </a:rPr>
              <a:t>Se ha aumentado la información </a:t>
            </a:r>
            <a:r>
              <a:rPr sz="2800" dirty="0">
                <a:latin typeface="Garamond"/>
                <a:cs typeface="Garamond"/>
              </a:rPr>
              <a:t>del</a:t>
            </a:r>
            <a:r>
              <a:rPr sz="2800" spc="-35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producto</a:t>
            </a:r>
            <a:endParaRPr sz="2800">
              <a:latin typeface="Garamond"/>
              <a:cs typeface="Garamond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Clr>
                <a:srgbClr val="FF6600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5" dirty="0">
                <a:latin typeface="Garamond"/>
                <a:cs typeface="Garamond"/>
              </a:rPr>
              <a:t>Se </a:t>
            </a:r>
            <a:r>
              <a:rPr sz="2800" dirty="0">
                <a:latin typeface="Garamond"/>
                <a:cs typeface="Garamond"/>
              </a:rPr>
              <a:t>trabaja </a:t>
            </a:r>
            <a:r>
              <a:rPr sz="2800" spc="-5" dirty="0">
                <a:latin typeface="Garamond"/>
                <a:cs typeface="Garamond"/>
              </a:rPr>
              <a:t>para el</a:t>
            </a:r>
            <a:r>
              <a:rPr sz="2800" spc="-50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cliente</a:t>
            </a:r>
            <a:endParaRPr sz="2800">
              <a:latin typeface="Garamond"/>
              <a:cs typeface="Garamond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Clr>
                <a:srgbClr val="FF6600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5" dirty="0">
                <a:latin typeface="Garamond"/>
                <a:cs typeface="Garamond"/>
              </a:rPr>
              <a:t>Se ha creado </a:t>
            </a:r>
            <a:r>
              <a:rPr sz="2800" spc="-10" dirty="0">
                <a:latin typeface="Garamond"/>
                <a:cs typeface="Garamond"/>
              </a:rPr>
              <a:t>un nuevo </a:t>
            </a:r>
            <a:r>
              <a:rPr sz="2800" spc="-5" dirty="0">
                <a:latin typeface="Garamond"/>
                <a:cs typeface="Garamond"/>
              </a:rPr>
              <a:t>producto</a:t>
            </a:r>
            <a:endParaRPr sz="2800">
              <a:latin typeface="Garamond"/>
              <a:cs typeface="Garamond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Clr>
                <a:srgbClr val="FF6600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5" dirty="0">
                <a:latin typeface="Garamond"/>
                <a:cs typeface="Garamond"/>
              </a:rPr>
              <a:t>Se ha personalizado </a:t>
            </a:r>
            <a:r>
              <a:rPr sz="2800" spc="-10" dirty="0">
                <a:latin typeface="Garamond"/>
                <a:cs typeface="Garamond"/>
              </a:rPr>
              <a:t>el</a:t>
            </a:r>
            <a:r>
              <a:rPr sz="2800" spc="-20" dirty="0">
                <a:latin typeface="Garamond"/>
                <a:cs typeface="Garamond"/>
              </a:rPr>
              <a:t> </a:t>
            </a:r>
            <a:r>
              <a:rPr sz="2800" spc="-10" dirty="0">
                <a:latin typeface="Garamond"/>
                <a:cs typeface="Garamond"/>
              </a:rPr>
              <a:t>producto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2262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Analicemos?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9275" marR="868680" indent="-286385">
              <a:lnSpc>
                <a:spcPct val="100000"/>
              </a:lnSpc>
              <a:spcBef>
                <a:spcPts val="95"/>
              </a:spcBef>
              <a:buClr>
                <a:srgbClr val="FF6600"/>
              </a:buClr>
              <a:buFont typeface="Wingdings"/>
              <a:buChar char=""/>
              <a:tabLst>
                <a:tab pos="550545" algn="l"/>
              </a:tabLst>
            </a:pPr>
            <a:r>
              <a:rPr spc="-5" dirty="0"/>
              <a:t>Que cambios se </a:t>
            </a:r>
            <a:r>
              <a:rPr spc="-10" dirty="0"/>
              <a:t>originan </a:t>
            </a:r>
            <a:r>
              <a:rPr spc="-5" dirty="0"/>
              <a:t>en </a:t>
            </a:r>
            <a:r>
              <a:rPr spc="-10" dirty="0"/>
              <a:t>los bancos </a:t>
            </a:r>
            <a:r>
              <a:rPr spc="-5" dirty="0"/>
              <a:t>como  consecuencia de estas</a:t>
            </a:r>
            <a:r>
              <a:rPr spc="-15" dirty="0"/>
              <a:t> </a:t>
            </a:r>
            <a:r>
              <a:rPr spc="-5" dirty="0"/>
              <a:t>Ti/SI</a:t>
            </a:r>
          </a:p>
          <a:p>
            <a:pPr marL="549275" marR="5080" indent="-286385">
              <a:lnSpc>
                <a:spcPct val="100000"/>
              </a:lnSpc>
              <a:spcBef>
                <a:spcPts val="675"/>
              </a:spcBef>
              <a:buClr>
                <a:srgbClr val="FF6600"/>
              </a:buClr>
              <a:buFont typeface="Wingdings"/>
              <a:buChar char=""/>
              <a:tabLst>
                <a:tab pos="550545" algn="l"/>
              </a:tabLst>
            </a:pPr>
            <a:r>
              <a:rPr spc="-5" dirty="0"/>
              <a:t>Si hubiese evaluado la viabilidad de este </a:t>
            </a:r>
            <a:r>
              <a:rPr spc="-10" dirty="0"/>
              <a:t>proyecto…  </a:t>
            </a:r>
            <a:r>
              <a:rPr spc="-5" dirty="0"/>
              <a:t>que factores se pueden considerar costo vs  </a:t>
            </a:r>
            <a:r>
              <a:rPr spc="-10" dirty="0"/>
              <a:t>beneficios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685800" y="2362198"/>
            <a:ext cx="7010400" cy="4448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00200" y="1219200"/>
            <a:ext cx="67665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La empresa de </a:t>
            </a:r>
            <a:r>
              <a:rPr sz="1800" b="1" spc="-10" dirty="0">
                <a:latin typeface="Arial"/>
                <a:cs typeface="Arial"/>
              </a:rPr>
              <a:t>venta </a:t>
            </a:r>
            <a:r>
              <a:rPr sz="1800" b="1" spc="-5" dirty="0">
                <a:latin typeface="Arial"/>
                <a:cs typeface="Arial"/>
              </a:rPr>
              <a:t>y Distribución de </a:t>
            </a:r>
            <a:r>
              <a:rPr sz="1800" b="1" dirty="0">
                <a:latin typeface="Arial"/>
                <a:cs typeface="Arial"/>
              </a:rPr>
              <a:t>productos</a:t>
            </a:r>
            <a:r>
              <a:rPr sz="1800" b="1" spc="10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alimenticios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21155" y="1524000"/>
            <a:ext cx="752284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implementó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5" dirty="0">
                <a:latin typeface="Arial"/>
                <a:cs typeface="Arial"/>
              </a:rPr>
              <a:t>aplicación </a:t>
            </a:r>
            <a:r>
              <a:rPr sz="1800" b="1" dirty="0">
                <a:latin typeface="Arial"/>
                <a:cs typeface="Arial"/>
              </a:rPr>
              <a:t>que le </a:t>
            </a:r>
            <a:r>
              <a:rPr sz="1800" b="1" spc="-5" dirty="0">
                <a:latin typeface="Arial"/>
                <a:cs typeface="Arial"/>
              </a:rPr>
              <a:t>permite </a:t>
            </a:r>
            <a:r>
              <a:rPr sz="1800" b="1" dirty="0">
                <a:latin typeface="Arial"/>
                <a:cs typeface="Arial"/>
              </a:rPr>
              <a:t>a sus </a:t>
            </a:r>
            <a:r>
              <a:rPr sz="1800" b="1" spc="-10" dirty="0">
                <a:latin typeface="Arial"/>
                <a:cs typeface="Arial"/>
              </a:rPr>
              <a:t>vendedores  </a:t>
            </a:r>
            <a:r>
              <a:rPr sz="1800" b="1" spc="-15" dirty="0">
                <a:latin typeface="Arial"/>
                <a:cs typeface="Arial"/>
              </a:rPr>
              <a:t>ingresar, </a:t>
            </a:r>
            <a:r>
              <a:rPr sz="1800" b="1" spc="-10" dirty="0">
                <a:latin typeface="Arial"/>
                <a:cs typeface="Arial"/>
              </a:rPr>
              <a:t>en </a:t>
            </a:r>
            <a:r>
              <a:rPr sz="1800" b="1" spc="-5" dirty="0">
                <a:latin typeface="Arial"/>
                <a:cs typeface="Arial"/>
              </a:rPr>
              <a:t>línea, los </a:t>
            </a:r>
            <a:r>
              <a:rPr sz="1800" b="1" dirty="0">
                <a:latin typeface="Arial"/>
                <a:cs typeface="Arial"/>
              </a:rPr>
              <a:t>pedidos. El </a:t>
            </a:r>
            <a:r>
              <a:rPr sz="1800" b="1" spc="-5" dirty="0">
                <a:latin typeface="Arial"/>
                <a:cs typeface="Arial"/>
              </a:rPr>
              <a:t>encargado </a:t>
            </a:r>
            <a:r>
              <a:rPr sz="1800" b="1" dirty="0">
                <a:latin typeface="Arial"/>
                <a:cs typeface="Arial"/>
              </a:rPr>
              <a:t>de bodega los </a:t>
            </a:r>
            <a:r>
              <a:rPr sz="1800" b="1" spc="-5" dirty="0">
                <a:latin typeface="Arial"/>
                <a:cs typeface="Arial"/>
              </a:rPr>
              <a:t>visualiza,  en </a:t>
            </a:r>
            <a:r>
              <a:rPr sz="1800" b="1" dirty="0">
                <a:latin typeface="Arial"/>
                <a:cs typeface="Arial"/>
              </a:rPr>
              <a:t>un SIG, </a:t>
            </a:r>
            <a:r>
              <a:rPr sz="1800" b="1" spc="-5" dirty="0">
                <a:latin typeface="Arial"/>
                <a:cs typeface="Arial"/>
              </a:rPr>
              <a:t>y </a:t>
            </a:r>
            <a:r>
              <a:rPr sz="1800" b="1" dirty="0">
                <a:latin typeface="Arial"/>
                <a:cs typeface="Arial"/>
              </a:rPr>
              <a:t>planifica </a:t>
            </a:r>
            <a:r>
              <a:rPr sz="1800" b="1" spc="-5" dirty="0">
                <a:latin typeface="Arial"/>
                <a:cs typeface="Arial"/>
              </a:rPr>
              <a:t>el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despacho.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5800" y="2362200"/>
            <a:ext cx="7010400" cy="4495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Analicemos?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144" y="1411224"/>
            <a:ext cx="4817363" cy="420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25084" y="1411224"/>
            <a:ext cx="2077212" cy="420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52144" y="1716023"/>
            <a:ext cx="6446520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2144" y="2020823"/>
            <a:ext cx="2755392" cy="420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1528" y="1510643"/>
            <a:ext cx="5862955" cy="894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5"/>
              </a:lnSpc>
              <a:tabLst>
                <a:tab pos="438150" algn="l"/>
              </a:tabLst>
            </a:pPr>
            <a:r>
              <a:rPr sz="2000" b="1" dirty="0">
                <a:solidFill>
                  <a:srgbClr val="5E564E"/>
                </a:solidFill>
                <a:latin typeface="Arial"/>
                <a:cs typeface="Arial"/>
              </a:rPr>
              <a:t>E.	AGREGACION CARTOGRAFICA:</a:t>
            </a:r>
            <a:r>
              <a:rPr sz="2000" b="1" spc="-90" dirty="0">
                <a:solidFill>
                  <a:srgbClr val="5E564E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5E564E"/>
                </a:solidFill>
                <a:latin typeface="Arial"/>
                <a:cs typeface="Arial"/>
              </a:rPr>
              <a:t>EVALUACI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2000" b="1" dirty="0">
                <a:solidFill>
                  <a:srgbClr val="5E564E"/>
                </a:solidFill>
                <a:latin typeface="Arial"/>
                <a:cs typeface="Arial"/>
              </a:rPr>
              <a:t>DEL NIVEL DE COBERTURA DE</a:t>
            </a:r>
            <a:r>
              <a:rPr sz="2000" b="1" spc="-229" dirty="0">
                <a:solidFill>
                  <a:srgbClr val="5E564E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5E564E"/>
                </a:solidFill>
                <a:latin typeface="Arial"/>
                <a:cs typeface="Arial"/>
              </a:rPr>
              <a:t>EQUIPAMIENTO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2000" b="1" dirty="0">
                <a:solidFill>
                  <a:srgbClr val="5E564E"/>
                </a:solidFill>
                <a:latin typeface="Arial"/>
                <a:cs typeface="Arial"/>
              </a:rPr>
              <a:t>DE UN </a:t>
            </a:r>
            <a:r>
              <a:rPr sz="2000" b="1" spc="-10" dirty="0">
                <a:solidFill>
                  <a:srgbClr val="5E564E"/>
                </a:solidFill>
                <a:latin typeface="Arial"/>
                <a:cs typeface="Arial"/>
              </a:rPr>
              <a:t>SECTOR</a:t>
            </a:r>
            <a:r>
              <a:rPr sz="2000" b="1" spc="-35" dirty="0">
                <a:solidFill>
                  <a:srgbClr val="5E564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5E564E"/>
                </a:solidFill>
                <a:latin typeface="Arial"/>
                <a:cs typeface="Arial"/>
              </a:rPr>
              <a:t>“X”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9062" y="997637"/>
            <a:ext cx="6846017" cy="5316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90800" y="1524000"/>
            <a:ext cx="3375025" cy="3200400"/>
          </a:xfrm>
          <a:custGeom>
            <a:avLst/>
            <a:gdLst/>
            <a:ahLst/>
            <a:cxnLst/>
            <a:rect l="l" t="t" r="r" b="b"/>
            <a:pathLst>
              <a:path w="3375025" h="3200400">
                <a:moveTo>
                  <a:pt x="0" y="1600200"/>
                </a:moveTo>
                <a:lnTo>
                  <a:pt x="719" y="1553017"/>
                </a:lnTo>
                <a:lnTo>
                  <a:pt x="2864" y="1506173"/>
                </a:lnTo>
                <a:lnTo>
                  <a:pt x="6414" y="1459687"/>
                </a:lnTo>
                <a:lnTo>
                  <a:pt x="11351" y="1413577"/>
                </a:lnTo>
                <a:lnTo>
                  <a:pt x="17653" y="1367863"/>
                </a:lnTo>
                <a:lnTo>
                  <a:pt x="25302" y="1322563"/>
                </a:lnTo>
                <a:lnTo>
                  <a:pt x="34278" y="1277696"/>
                </a:lnTo>
                <a:lnTo>
                  <a:pt x="44560" y="1233280"/>
                </a:lnTo>
                <a:lnTo>
                  <a:pt x="56130" y="1189334"/>
                </a:lnTo>
                <a:lnTo>
                  <a:pt x="68966" y="1145878"/>
                </a:lnTo>
                <a:lnTo>
                  <a:pt x="83050" y="1102929"/>
                </a:lnTo>
                <a:lnTo>
                  <a:pt x="98362" y="1060507"/>
                </a:lnTo>
                <a:lnTo>
                  <a:pt x="114882" y="1018631"/>
                </a:lnTo>
                <a:lnTo>
                  <a:pt x="132589" y="977318"/>
                </a:lnTo>
                <a:lnTo>
                  <a:pt x="151466" y="936588"/>
                </a:lnTo>
                <a:lnTo>
                  <a:pt x="171490" y="896460"/>
                </a:lnTo>
                <a:lnTo>
                  <a:pt x="192644" y="856953"/>
                </a:lnTo>
                <a:lnTo>
                  <a:pt x="214906" y="818084"/>
                </a:lnTo>
                <a:lnTo>
                  <a:pt x="238258" y="779873"/>
                </a:lnTo>
                <a:lnTo>
                  <a:pt x="262679" y="742339"/>
                </a:lnTo>
                <a:lnTo>
                  <a:pt x="288149" y="705501"/>
                </a:lnTo>
                <a:lnTo>
                  <a:pt x="314650" y="669376"/>
                </a:lnTo>
                <a:lnTo>
                  <a:pt x="342160" y="633985"/>
                </a:lnTo>
                <a:lnTo>
                  <a:pt x="370661" y="599345"/>
                </a:lnTo>
                <a:lnTo>
                  <a:pt x="400133" y="565475"/>
                </a:lnTo>
                <a:lnTo>
                  <a:pt x="430555" y="532395"/>
                </a:lnTo>
                <a:lnTo>
                  <a:pt x="461908" y="500123"/>
                </a:lnTo>
                <a:lnTo>
                  <a:pt x="494172" y="468677"/>
                </a:lnTo>
                <a:lnTo>
                  <a:pt x="527328" y="438077"/>
                </a:lnTo>
                <a:lnTo>
                  <a:pt x="561355" y="408341"/>
                </a:lnTo>
                <a:lnTo>
                  <a:pt x="596234" y="379488"/>
                </a:lnTo>
                <a:lnTo>
                  <a:pt x="631946" y="351537"/>
                </a:lnTo>
                <a:lnTo>
                  <a:pt x="668469" y="324506"/>
                </a:lnTo>
                <a:lnTo>
                  <a:pt x="705785" y="298415"/>
                </a:lnTo>
                <a:lnTo>
                  <a:pt x="743873" y="273281"/>
                </a:lnTo>
                <a:lnTo>
                  <a:pt x="782715" y="249125"/>
                </a:lnTo>
                <a:lnTo>
                  <a:pt x="822290" y="225964"/>
                </a:lnTo>
                <a:lnTo>
                  <a:pt x="862578" y="203817"/>
                </a:lnTo>
                <a:lnTo>
                  <a:pt x="903559" y="182703"/>
                </a:lnTo>
                <a:lnTo>
                  <a:pt x="945215" y="162641"/>
                </a:lnTo>
                <a:lnTo>
                  <a:pt x="987524" y="143650"/>
                </a:lnTo>
                <a:lnTo>
                  <a:pt x="1030468" y="125747"/>
                </a:lnTo>
                <a:lnTo>
                  <a:pt x="1074026" y="108953"/>
                </a:lnTo>
                <a:lnTo>
                  <a:pt x="1118178" y="93286"/>
                </a:lnTo>
                <a:lnTo>
                  <a:pt x="1162906" y="78764"/>
                </a:lnTo>
                <a:lnTo>
                  <a:pt x="1208189" y="65407"/>
                </a:lnTo>
                <a:lnTo>
                  <a:pt x="1254007" y="53233"/>
                </a:lnTo>
                <a:lnTo>
                  <a:pt x="1300340" y="42261"/>
                </a:lnTo>
                <a:lnTo>
                  <a:pt x="1347170" y="32509"/>
                </a:lnTo>
                <a:lnTo>
                  <a:pt x="1394475" y="23996"/>
                </a:lnTo>
                <a:lnTo>
                  <a:pt x="1442236" y="16742"/>
                </a:lnTo>
                <a:lnTo>
                  <a:pt x="1490434" y="10765"/>
                </a:lnTo>
                <a:lnTo>
                  <a:pt x="1539049" y="6083"/>
                </a:lnTo>
                <a:lnTo>
                  <a:pt x="1588060" y="2716"/>
                </a:lnTo>
                <a:lnTo>
                  <a:pt x="1637449" y="682"/>
                </a:lnTo>
                <a:lnTo>
                  <a:pt x="1687195" y="0"/>
                </a:lnTo>
                <a:lnTo>
                  <a:pt x="1736947" y="682"/>
                </a:lnTo>
                <a:lnTo>
                  <a:pt x="1786342" y="2716"/>
                </a:lnTo>
                <a:lnTo>
                  <a:pt x="1835359" y="6083"/>
                </a:lnTo>
                <a:lnTo>
                  <a:pt x="1883980" y="10765"/>
                </a:lnTo>
                <a:lnTo>
                  <a:pt x="1932184" y="16742"/>
                </a:lnTo>
                <a:lnTo>
                  <a:pt x="1979951" y="23996"/>
                </a:lnTo>
                <a:lnTo>
                  <a:pt x="2027261" y="32509"/>
                </a:lnTo>
                <a:lnTo>
                  <a:pt x="2074096" y="42261"/>
                </a:lnTo>
                <a:lnTo>
                  <a:pt x="2120434" y="53233"/>
                </a:lnTo>
                <a:lnTo>
                  <a:pt x="2166257" y="65407"/>
                </a:lnTo>
                <a:lnTo>
                  <a:pt x="2211544" y="78764"/>
                </a:lnTo>
                <a:lnTo>
                  <a:pt x="2256276" y="93286"/>
                </a:lnTo>
                <a:lnTo>
                  <a:pt x="2300433" y="108953"/>
                </a:lnTo>
                <a:lnTo>
                  <a:pt x="2343995" y="125747"/>
                </a:lnTo>
                <a:lnTo>
                  <a:pt x="2386942" y="143650"/>
                </a:lnTo>
                <a:lnTo>
                  <a:pt x="2429255" y="162641"/>
                </a:lnTo>
                <a:lnTo>
                  <a:pt x="2470914" y="182703"/>
                </a:lnTo>
                <a:lnTo>
                  <a:pt x="2511899" y="203817"/>
                </a:lnTo>
                <a:lnTo>
                  <a:pt x="2552190" y="225964"/>
                </a:lnTo>
                <a:lnTo>
                  <a:pt x="2591767" y="249125"/>
                </a:lnTo>
                <a:lnTo>
                  <a:pt x="2630612" y="273281"/>
                </a:lnTo>
                <a:lnTo>
                  <a:pt x="2668703" y="298415"/>
                </a:lnTo>
                <a:lnTo>
                  <a:pt x="2706021" y="324506"/>
                </a:lnTo>
                <a:lnTo>
                  <a:pt x="2742547" y="351537"/>
                </a:lnTo>
                <a:lnTo>
                  <a:pt x="2778260" y="379488"/>
                </a:lnTo>
                <a:lnTo>
                  <a:pt x="2813141" y="408341"/>
                </a:lnTo>
                <a:lnTo>
                  <a:pt x="2847170" y="438077"/>
                </a:lnTo>
                <a:lnTo>
                  <a:pt x="2880328" y="468677"/>
                </a:lnTo>
                <a:lnTo>
                  <a:pt x="2912594" y="500123"/>
                </a:lnTo>
                <a:lnTo>
                  <a:pt x="2943948" y="532395"/>
                </a:lnTo>
                <a:lnTo>
                  <a:pt x="2974372" y="565475"/>
                </a:lnTo>
                <a:lnTo>
                  <a:pt x="3003845" y="599345"/>
                </a:lnTo>
                <a:lnTo>
                  <a:pt x="3032347" y="633985"/>
                </a:lnTo>
                <a:lnTo>
                  <a:pt x="3059858" y="669376"/>
                </a:lnTo>
                <a:lnTo>
                  <a:pt x="3086360" y="705501"/>
                </a:lnTo>
                <a:lnTo>
                  <a:pt x="3111832" y="742339"/>
                </a:lnTo>
                <a:lnTo>
                  <a:pt x="3136253" y="779873"/>
                </a:lnTo>
                <a:lnTo>
                  <a:pt x="3159606" y="818084"/>
                </a:lnTo>
                <a:lnTo>
                  <a:pt x="3181869" y="856953"/>
                </a:lnTo>
                <a:lnTo>
                  <a:pt x="3203023" y="896460"/>
                </a:lnTo>
                <a:lnTo>
                  <a:pt x="3223048" y="936588"/>
                </a:lnTo>
                <a:lnTo>
                  <a:pt x="3241925" y="977318"/>
                </a:lnTo>
                <a:lnTo>
                  <a:pt x="3259633" y="1018631"/>
                </a:lnTo>
                <a:lnTo>
                  <a:pt x="3276153" y="1060507"/>
                </a:lnTo>
                <a:lnTo>
                  <a:pt x="3291465" y="1102929"/>
                </a:lnTo>
                <a:lnTo>
                  <a:pt x="3305549" y="1145878"/>
                </a:lnTo>
                <a:lnTo>
                  <a:pt x="3318386" y="1189334"/>
                </a:lnTo>
                <a:lnTo>
                  <a:pt x="3329955" y="1233280"/>
                </a:lnTo>
                <a:lnTo>
                  <a:pt x="3340238" y="1277696"/>
                </a:lnTo>
                <a:lnTo>
                  <a:pt x="3349214" y="1322563"/>
                </a:lnTo>
                <a:lnTo>
                  <a:pt x="3356863" y="1367863"/>
                </a:lnTo>
                <a:lnTo>
                  <a:pt x="3363165" y="1413577"/>
                </a:lnTo>
                <a:lnTo>
                  <a:pt x="3368102" y="1459687"/>
                </a:lnTo>
                <a:lnTo>
                  <a:pt x="3371652" y="1506173"/>
                </a:lnTo>
                <a:lnTo>
                  <a:pt x="3373797" y="1553017"/>
                </a:lnTo>
                <a:lnTo>
                  <a:pt x="3374516" y="1600200"/>
                </a:lnTo>
                <a:lnTo>
                  <a:pt x="3373797" y="1647382"/>
                </a:lnTo>
                <a:lnTo>
                  <a:pt x="3371652" y="1694226"/>
                </a:lnTo>
                <a:lnTo>
                  <a:pt x="3368102" y="1740712"/>
                </a:lnTo>
                <a:lnTo>
                  <a:pt x="3363165" y="1786822"/>
                </a:lnTo>
                <a:lnTo>
                  <a:pt x="3356863" y="1832536"/>
                </a:lnTo>
                <a:lnTo>
                  <a:pt x="3349214" y="1877836"/>
                </a:lnTo>
                <a:lnTo>
                  <a:pt x="3340238" y="1922703"/>
                </a:lnTo>
                <a:lnTo>
                  <a:pt x="3329955" y="1967119"/>
                </a:lnTo>
                <a:lnTo>
                  <a:pt x="3318386" y="2011065"/>
                </a:lnTo>
                <a:lnTo>
                  <a:pt x="3305549" y="2054521"/>
                </a:lnTo>
                <a:lnTo>
                  <a:pt x="3291465" y="2097470"/>
                </a:lnTo>
                <a:lnTo>
                  <a:pt x="3276153" y="2139892"/>
                </a:lnTo>
                <a:lnTo>
                  <a:pt x="3259633" y="2181768"/>
                </a:lnTo>
                <a:lnTo>
                  <a:pt x="3241925" y="2223081"/>
                </a:lnTo>
                <a:lnTo>
                  <a:pt x="3223048" y="2263811"/>
                </a:lnTo>
                <a:lnTo>
                  <a:pt x="3203023" y="2303939"/>
                </a:lnTo>
                <a:lnTo>
                  <a:pt x="3181869" y="2343446"/>
                </a:lnTo>
                <a:lnTo>
                  <a:pt x="3159606" y="2382315"/>
                </a:lnTo>
                <a:lnTo>
                  <a:pt x="3136253" y="2420526"/>
                </a:lnTo>
                <a:lnTo>
                  <a:pt x="3111832" y="2458060"/>
                </a:lnTo>
                <a:lnTo>
                  <a:pt x="3086360" y="2494898"/>
                </a:lnTo>
                <a:lnTo>
                  <a:pt x="3059858" y="2531023"/>
                </a:lnTo>
                <a:lnTo>
                  <a:pt x="3032347" y="2566414"/>
                </a:lnTo>
                <a:lnTo>
                  <a:pt x="3003845" y="2601054"/>
                </a:lnTo>
                <a:lnTo>
                  <a:pt x="2974372" y="2634924"/>
                </a:lnTo>
                <a:lnTo>
                  <a:pt x="2943948" y="2668004"/>
                </a:lnTo>
                <a:lnTo>
                  <a:pt x="2912594" y="2700276"/>
                </a:lnTo>
                <a:lnTo>
                  <a:pt x="2880328" y="2731722"/>
                </a:lnTo>
                <a:lnTo>
                  <a:pt x="2847170" y="2762322"/>
                </a:lnTo>
                <a:lnTo>
                  <a:pt x="2813141" y="2792058"/>
                </a:lnTo>
                <a:lnTo>
                  <a:pt x="2778260" y="2820911"/>
                </a:lnTo>
                <a:lnTo>
                  <a:pt x="2742547" y="2848862"/>
                </a:lnTo>
                <a:lnTo>
                  <a:pt x="2706021" y="2875893"/>
                </a:lnTo>
                <a:lnTo>
                  <a:pt x="2668703" y="2901984"/>
                </a:lnTo>
                <a:lnTo>
                  <a:pt x="2630612" y="2927118"/>
                </a:lnTo>
                <a:lnTo>
                  <a:pt x="2591767" y="2951274"/>
                </a:lnTo>
                <a:lnTo>
                  <a:pt x="2552190" y="2974435"/>
                </a:lnTo>
                <a:lnTo>
                  <a:pt x="2511899" y="2996582"/>
                </a:lnTo>
                <a:lnTo>
                  <a:pt x="2470914" y="3017696"/>
                </a:lnTo>
                <a:lnTo>
                  <a:pt x="2429255" y="3037758"/>
                </a:lnTo>
                <a:lnTo>
                  <a:pt x="2386942" y="3056749"/>
                </a:lnTo>
                <a:lnTo>
                  <a:pt x="2343995" y="3074652"/>
                </a:lnTo>
                <a:lnTo>
                  <a:pt x="2300433" y="3091446"/>
                </a:lnTo>
                <a:lnTo>
                  <a:pt x="2256276" y="3107113"/>
                </a:lnTo>
                <a:lnTo>
                  <a:pt x="2211544" y="3121635"/>
                </a:lnTo>
                <a:lnTo>
                  <a:pt x="2166257" y="3134992"/>
                </a:lnTo>
                <a:lnTo>
                  <a:pt x="2120434" y="3147166"/>
                </a:lnTo>
                <a:lnTo>
                  <a:pt x="2074096" y="3158138"/>
                </a:lnTo>
                <a:lnTo>
                  <a:pt x="2027261" y="3167890"/>
                </a:lnTo>
                <a:lnTo>
                  <a:pt x="1979951" y="3176403"/>
                </a:lnTo>
                <a:lnTo>
                  <a:pt x="1932184" y="3183657"/>
                </a:lnTo>
                <a:lnTo>
                  <a:pt x="1883980" y="3189634"/>
                </a:lnTo>
                <a:lnTo>
                  <a:pt x="1835359" y="3194316"/>
                </a:lnTo>
                <a:lnTo>
                  <a:pt x="1786342" y="3197683"/>
                </a:lnTo>
                <a:lnTo>
                  <a:pt x="1736947" y="3199717"/>
                </a:lnTo>
                <a:lnTo>
                  <a:pt x="1687195" y="3200400"/>
                </a:lnTo>
                <a:lnTo>
                  <a:pt x="1637449" y="3199717"/>
                </a:lnTo>
                <a:lnTo>
                  <a:pt x="1588060" y="3197683"/>
                </a:lnTo>
                <a:lnTo>
                  <a:pt x="1539049" y="3194316"/>
                </a:lnTo>
                <a:lnTo>
                  <a:pt x="1490434" y="3189634"/>
                </a:lnTo>
                <a:lnTo>
                  <a:pt x="1442236" y="3183657"/>
                </a:lnTo>
                <a:lnTo>
                  <a:pt x="1394475" y="3176403"/>
                </a:lnTo>
                <a:lnTo>
                  <a:pt x="1347170" y="3167890"/>
                </a:lnTo>
                <a:lnTo>
                  <a:pt x="1300340" y="3158138"/>
                </a:lnTo>
                <a:lnTo>
                  <a:pt x="1254007" y="3147166"/>
                </a:lnTo>
                <a:lnTo>
                  <a:pt x="1208189" y="3134992"/>
                </a:lnTo>
                <a:lnTo>
                  <a:pt x="1162906" y="3121635"/>
                </a:lnTo>
                <a:lnTo>
                  <a:pt x="1118178" y="3107113"/>
                </a:lnTo>
                <a:lnTo>
                  <a:pt x="1074026" y="3091446"/>
                </a:lnTo>
                <a:lnTo>
                  <a:pt x="1030468" y="3074652"/>
                </a:lnTo>
                <a:lnTo>
                  <a:pt x="987524" y="3056749"/>
                </a:lnTo>
                <a:lnTo>
                  <a:pt x="945215" y="3037758"/>
                </a:lnTo>
                <a:lnTo>
                  <a:pt x="903559" y="3017696"/>
                </a:lnTo>
                <a:lnTo>
                  <a:pt x="862578" y="2996582"/>
                </a:lnTo>
                <a:lnTo>
                  <a:pt x="822290" y="2974435"/>
                </a:lnTo>
                <a:lnTo>
                  <a:pt x="782715" y="2951274"/>
                </a:lnTo>
                <a:lnTo>
                  <a:pt x="743873" y="2927118"/>
                </a:lnTo>
                <a:lnTo>
                  <a:pt x="705785" y="2901984"/>
                </a:lnTo>
                <a:lnTo>
                  <a:pt x="668469" y="2875893"/>
                </a:lnTo>
                <a:lnTo>
                  <a:pt x="631946" y="2848862"/>
                </a:lnTo>
                <a:lnTo>
                  <a:pt x="596234" y="2820911"/>
                </a:lnTo>
                <a:lnTo>
                  <a:pt x="561355" y="2792058"/>
                </a:lnTo>
                <a:lnTo>
                  <a:pt x="527328" y="2762322"/>
                </a:lnTo>
                <a:lnTo>
                  <a:pt x="494172" y="2731722"/>
                </a:lnTo>
                <a:lnTo>
                  <a:pt x="461908" y="2700276"/>
                </a:lnTo>
                <a:lnTo>
                  <a:pt x="430555" y="2668004"/>
                </a:lnTo>
                <a:lnTo>
                  <a:pt x="400133" y="2634924"/>
                </a:lnTo>
                <a:lnTo>
                  <a:pt x="370661" y="2601054"/>
                </a:lnTo>
                <a:lnTo>
                  <a:pt x="342160" y="2566414"/>
                </a:lnTo>
                <a:lnTo>
                  <a:pt x="314650" y="2531023"/>
                </a:lnTo>
                <a:lnTo>
                  <a:pt x="288149" y="2494898"/>
                </a:lnTo>
                <a:lnTo>
                  <a:pt x="262679" y="2458060"/>
                </a:lnTo>
                <a:lnTo>
                  <a:pt x="238258" y="2420526"/>
                </a:lnTo>
                <a:lnTo>
                  <a:pt x="214906" y="2382315"/>
                </a:lnTo>
                <a:lnTo>
                  <a:pt x="192644" y="2343446"/>
                </a:lnTo>
                <a:lnTo>
                  <a:pt x="171490" y="2303939"/>
                </a:lnTo>
                <a:lnTo>
                  <a:pt x="151466" y="2263811"/>
                </a:lnTo>
                <a:lnTo>
                  <a:pt x="132589" y="2223081"/>
                </a:lnTo>
                <a:lnTo>
                  <a:pt x="114882" y="2181768"/>
                </a:lnTo>
                <a:lnTo>
                  <a:pt x="98362" y="2139892"/>
                </a:lnTo>
                <a:lnTo>
                  <a:pt x="83050" y="2097470"/>
                </a:lnTo>
                <a:lnTo>
                  <a:pt x="68966" y="2054521"/>
                </a:lnTo>
                <a:lnTo>
                  <a:pt x="56130" y="2011065"/>
                </a:lnTo>
                <a:lnTo>
                  <a:pt x="44560" y="1967119"/>
                </a:lnTo>
                <a:lnTo>
                  <a:pt x="34278" y="1922703"/>
                </a:lnTo>
                <a:lnTo>
                  <a:pt x="25302" y="1877836"/>
                </a:lnTo>
                <a:lnTo>
                  <a:pt x="17653" y="1832536"/>
                </a:lnTo>
                <a:lnTo>
                  <a:pt x="11351" y="1786822"/>
                </a:lnTo>
                <a:lnTo>
                  <a:pt x="6414" y="1740712"/>
                </a:lnTo>
                <a:lnTo>
                  <a:pt x="2864" y="1694226"/>
                </a:lnTo>
                <a:lnTo>
                  <a:pt x="719" y="1647382"/>
                </a:lnTo>
                <a:lnTo>
                  <a:pt x="0" y="1600200"/>
                </a:lnTo>
                <a:close/>
              </a:path>
            </a:pathLst>
          </a:custGeom>
          <a:ln w="57149">
            <a:solidFill>
              <a:srgbClr val="66FF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52896" y="1566113"/>
            <a:ext cx="3924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5E564E"/>
                </a:solidFill>
                <a:latin typeface="Arial"/>
                <a:cs typeface="Arial"/>
              </a:rPr>
              <a:t>B</a:t>
            </a:r>
            <a:endParaRPr sz="4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14475" y="2678176"/>
            <a:ext cx="3339465" cy="3258185"/>
          </a:xfrm>
          <a:custGeom>
            <a:avLst/>
            <a:gdLst/>
            <a:ahLst/>
            <a:cxnLst/>
            <a:rect l="l" t="t" r="r" b="b"/>
            <a:pathLst>
              <a:path w="3339465" h="3258185">
                <a:moveTo>
                  <a:pt x="0" y="1628902"/>
                </a:moveTo>
                <a:lnTo>
                  <a:pt x="711" y="1580871"/>
                </a:lnTo>
                <a:lnTo>
                  <a:pt x="2834" y="1533186"/>
                </a:lnTo>
                <a:lnTo>
                  <a:pt x="6347" y="1485865"/>
                </a:lnTo>
                <a:lnTo>
                  <a:pt x="11232" y="1438928"/>
                </a:lnTo>
                <a:lnTo>
                  <a:pt x="17469" y="1392393"/>
                </a:lnTo>
                <a:lnTo>
                  <a:pt x="25039" y="1346279"/>
                </a:lnTo>
                <a:lnTo>
                  <a:pt x="33921" y="1300607"/>
                </a:lnTo>
                <a:lnTo>
                  <a:pt x="44096" y="1255393"/>
                </a:lnTo>
                <a:lnTo>
                  <a:pt x="55545" y="1210659"/>
                </a:lnTo>
                <a:lnTo>
                  <a:pt x="68248" y="1166423"/>
                </a:lnTo>
                <a:lnTo>
                  <a:pt x="82185" y="1122703"/>
                </a:lnTo>
                <a:lnTo>
                  <a:pt x="97337" y="1079520"/>
                </a:lnTo>
                <a:lnTo>
                  <a:pt x="113685" y="1036892"/>
                </a:lnTo>
                <a:lnTo>
                  <a:pt x="131208" y="994838"/>
                </a:lnTo>
                <a:lnTo>
                  <a:pt x="149888" y="953378"/>
                </a:lnTo>
                <a:lnTo>
                  <a:pt x="169704" y="912530"/>
                </a:lnTo>
                <a:lnTo>
                  <a:pt x="190637" y="872313"/>
                </a:lnTo>
                <a:lnTo>
                  <a:pt x="212668" y="832747"/>
                </a:lnTo>
                <a:lnTo>
                  <a:pt x="235777" y="793851"/>
                </a:lnTo>
                <a:lnTo>
                  <a:pt x="259943" y="755644"/>
                </a:lnTo>
                <a:lnTo>
                  <a:pt x="285149" y="718145"/>
                </a:lnTo>
                <a:lnTo>
                  <a:pt x="311374" y="681373"/>
                </a:lnTo>
                <a:lnTo>
                  <a:pt x="338598" y="645346"/>
                </a:lnTo>
                <a:lnTo>
                  <a:pt x="366803" y="610085"/>
                </a:lnTo>
                <a:lnTo>
                  <a:pt x="395967" y="575609"/>
                </a:lnTo>
                <a:lnTo>
                  <a:pt x="426073" y="541935"/>
                </a:lnTo>
                <a:lnTo>
                  <a:pt x="457100" y="509084"/>
                </a:lnTo>
                <a:lnTo>
                  <a:pt x="489029" y="477075"/>
                </a:lnTo>
                <a:lnTo>
                  <a:pt x="521840" y="445926"/>
                </a:lnTo>
                <a:lnTo>
                  <a:pt x="555513" y="415657"/>
                </a:lnTo>
                <a:lnTo>
                  <a:pt x="590030" y="386287"/>
                </a:lnTo>
                <a:lnTo>
                  <a:pt x="625370" y="357835"/>
                </a:lnTo>
                <a:lnTo>
                  <a:pt x="661514" y="330320"/>
                </a:lnTo>
                <a:lnTo>
                  <a:pt x="698442" y="303761"/>
                </a:lnTo>
                <a:lnTo>
                  <a:pt x="736134" y="278177"/>
                </a:lnTo>
                <a:lnTo>
                  <a:pt x="774572" y="253588"/>
                </a:lnTo>
                <a:lnTo>
                  <a:pt x="813736" y="230011"/>
                </a:lnTo>
                <a:lnTo>
                  <a:pt x="853605" y="207468"/>
                </a:lnTo>
                <a:lnTo>
                  <a:pt x="894161" y="185976"/>
                </a:lnTo>
                <a:lnTo>
                  <a:pt x="935384" y="165554"/>
                </a:lnTo>
                <a:lnTo>
                  <a:pt x="977254" y="146222"/>
                </a:lnTo>
                <a:lnTo>
                  <a:pt x="1019752" y="128000"/>
                </a:lnTo>
                <a:lnTo>
                  <a:pt x="1062858" y="110905"/>
                </a:lnTo>
                <a:lnTo>
                  <a:pt x="1106552" y="94957"/>
                </a:lnTo>
                <a:lnTo>
                  <a:pt x="1150816" y="80175"/>
                </a:lnTo>
                <a:lnTo>
                  <a:pt x="1195629" y="66578"/>
                </a:lnTo>
                <a:lnTo>
                  <a:pt x="1240971" y="54186"/>
                </a:lnTo>
                <a:lnTo>
                  <a:pt x="1286824" y="43017"/>
                </a:lnTo>
                <a:lnTo>
                  <a:pt x="1333168" y="33091"/>
                </a:lnTo>
                <a:lnTo>
                  <a:pt x="1379983" y="24426"/>
                </a:lnTo>
                <a:lnTo>
                  <a:pt x="1427249" y="17042"/>
                </a:lnTo>
                <a:lnTo>
                  <a:pt x="1474947" y="10958"/>
                </a:lnTo>
                <a:lnTo>
                  <a:pt x="1523058" y="6192"/>
                </a:lnTo>
                <a:lnTo>
                  <a:pt x="1571561" y="2764"/>
                </a:lnTo>
                <a:lnTo>
                  <a:pt x="1620438" y="694"/>
                </a:lnTo>
                <a:lnTo>
                  <a:pt x="1669669" y="0"/>
                </a:lnTo>
                <a:lnTo>
                  <a:pt x="1718892" y="694"/>
                </a:lnTo>
                <a:lnTo>
                  <a:pt x="1767763" y="2764"/>
                </a:lnTo>
                <a:lnTo>
                  <a:pt x="1816260" y="6192"/>
                </a:lnTo>
                <a:lnTo>
                  <a:pt x="1864364" y="10958"/>
                </a:lnTo>
                <a:lnTo>
                  <a:pt x="1912057" y="17042"/>
                </a:lnTo>
                <a:lnTo>
                  <a:pt x="1959318" y="24426"/>
                </a:lnTo>
                <a:lnTo>
                  <a:pt x="2006127" y="33091"/>
                </a:lnTo>
                <a:lnTo>
                  <a:pt x="2052466" y="43017"/>
                </a:lnTo>
                <a:lnTo>
                  <a:pt x="2098314" y="54186"/>
                </a:lnTo>
                <a:lnTo>
                  <a:pt x="2143652" y="66578"/>
                </a:lnTo>
                <a:lnTo>
                  <a:pt x="2188460" y="80175"/>
                </a:lnTo>
                <a:lnTo>
                  <a:pt x="2232719" y="94957"/>
                </a:lnTo>
                <a:lnTo>
                  <a:pt x="2276410" y="110905"/>
                </a:lnTo>
                <a:lnTo>
                  <a:pt x="2319512" y="128000"/>
                </a:lnTo>
                <a:lnTo>
                  <a:pt x="2362006" y="146222"/>
                </a:lnTo>
                <a:lnTo>
                  <a:pt x="2403872" y="165554"/>
                </a:lnTo>
                <a:lnTo>
                  <a:pt x="2445092" y="185976"/>
                </a:lnTo>
                <a:lnTo>
                  <a:pt x="2485644" y="207468"/>
                </a:lnTo>
                <a:lnTo>
                  <a:pt x="2525511" y="230011"/>
                </a:lnTo>
                <a:lnTo>
                  <a:pt x="2564671" y="253588"/>
                </a:lnTo>
                <a:lnTo>
                  <a:pt x="2603107" y="278177"/>
                </a:lnTo>
                <a:lnTo>
                  <a:pt x="2640797" y="303761"/>
                </a:lnTo>
                <a:lnTo>
                  <a:pt x="2677722" y="330320"/>
                </a:lnTo>
                <a:lnTo>
                  <a:pt x="2713864" y="357835"/>
                </a:lnTo>
                <a:lnTo>
                  <a:pt x="2749202" y="386287"/>
                </a:lnTo>
                <a:lnTo>
                  <a:pt x="2783716" y="415657"/>
                </a:lnTo>
                <a:lnTo>
                  <a:pt x="2817388" y="445926"/>
                </a:lnTo>
                <a:lnTo>
                  <a:pt x="2850197" y="477075"/>
                </a:lnTo>
                <a:lnTo>
                  <a:pt x="2882124" y="509084"/>
                </a:lnTo>
                <a:lnTo>
                  <a:pt x="2913150" y="541935"/>
                </a:lnTo>
                <a:lnTo>
                  <a:pt x="2943254" y="575609"/>
                </a:lnTo>
                <a:lnTo>
                  <a:pt x="2972417" y="610085"/>
                </a:lnTo>
                <a:lnTo>
                  <a:pt x="3000621" y="645346"/>
                </a:lnTo>
                <a:lnTo>
                  <a:pt x="3027844" y="681373"/>
                </a:lnTo>
                <a:lnTo>
                  <a:pt x="3054068" y="718145"/>
                </a:lnTo>
                <a:lnTo>
                  <a:pt x="3079272" y="755644"/>
                </a:lnTo>
                <a:lnTo>
                  <a:pt x="3103438" y="793851"/>
                </a:lnTo>
                <a:lnTo>
                  <a:pt x="3126546" y="832747"/>
                </a:lnTo>
                <a:lnTo>
                  <a:pt x="3148576" y="872313"/>
                </a:lnTo>
                <a:lnTo>
                  <a:pt x="3169509" y="912530"/>
                </a:lnTo>
                <a:lnTo>
                  <a:pt x="3189325" y="953378"/>
                </a:lnTo>
                <a:lnTo>
                  <a:pt x="3208004" y="994838"/>
                </a:lnTo>
                <a:lnTo>
                  <a:pt x="3225527" y="1036892"/>
                </a:lnTo>
                <a:lnTo>
                  <a:pt x="3241874" y="1079520"/>
                </a:lnTo>
                <a:lnTo>
                  <a:pt x="3257026" y="1122703"/>
                </a:lnTo>
                <a:lnTo>
                  <a:pt x="3270963" y="1166423"/>
                </a:lnTo>
                <a:lnTo>
                  <a:pt x="3283666" y="1210659"/>
                </a:lnTo>
                <a:lnTo>
                  <a:pt x="3295114" y="1255393"/>
                </a:lnTo>
                <a:lnTo>
                  <a:pt x="3305290" y="1300607"/>
                </a:lnTo>
                <a:lnTo>
                  <a:pt x="3314172" y="1346279"/>
                </a:lnTo>
                <a:lnTo>
                  <a:pt x="3321741" y="1392393"/>
                </a:lnTo>
                <a:lnTo>
                  <a:pt x="3327978" y="1438928"/>
                </a:lnTo>
                <a:lnTo>
                  <a:pt x="3332863" y="1485865"/>
                </a:lnTo>
                <a:lnTo>
                  <a:pt x="3336376" y="1533186"/>
                </a:lnTo>
                <a:lnTo>
                  <a:pt x="3338499" y="1580871"/>
                </a:lnTo>
                <a:lnTo>
                  <a:pt x="3339211" y="1628902"/>
                </a:lnTo>
                <a:lnTo>
                  <a:pt x="3338499" y="1676932"/>
                </a:lnTo>
                <a:lnTo>
                  <a:pt x="3336376" y="1724617"/>
                </a:lnTo>
                <a:lnTo>
                  <a:pt x="3332863" y="1771938"/>
                </a:lnTo>
                <a:lnTo>
                  <a:pt x="3327978" y="1818875"/>
                </a:lnTo>
                <a:lnTo>
                  <a:pt x="3321741" y="1865410"/>
                </a:lnTo>
                <a:lnTo>
                  <a:pt x="3314172" y="1911524"/>
                </a:lnTo>
                <a:lnTo>
                  <a:pt x="3305290" y="1957196"/>
                </a:lnTo>
                <a:lnTo>
                  <a:pt x="3295114" y="2002410"/>
                </a:lnTo>
                <a:lnTo>
                  <a:pt x="3283666" y="2047144"/>
                </a:lnTo>
                <a:lnTo>
                  <a:pt x="3270963" y="2091380"/>
                </a:lnTo>
                <a:lnTo>
                  <a:pt x="3257026" y="2135100"/>
                </a:lnTo>
                <a:lnTo>
                  <a:pt x="3241874" y="2178283"/>
                </a:lnTo>
                <a:lnTo>
                  <a:pt x="3225527" y="2220911"/>
                </a:lnTo>
                <a:lnTo>
                  <a:pt x="3208004" y="2262965"/>
                </a:lnTo>
                <a:lnTo>
                  <a:pt x="3189325" y="2304425"/>
                </a:lnTo>
                <a:lnTo>
                  <a:pt x="3169509" y="2345273"/>
                </a:lnTo>
                <a:lnTo>
                  <a:pt x="3148576" y="2385490"/>
                </a:lnTo>
                <a:lnTo>
                  <a:pt x="3126546" y="2425056"/>
                </a:lnTo>
                <a:lnTo>
                  <a:pt x="3103438" y="2463952"/>
                </a:lnTo>
                <a:lnTo>
                  <a:pt x="3079272" y="2502159"/>
                </a:lnTo>
                <a:lnTo>
                  <a:pt x="3054068" y="2539658"/>
                </a:lnTo>
                <a:lnTo>
                  <a:pt x="3027844" y="2576430"/>
                </a:lnTo>
                <a:lnTo>
                  <a:pt x="3000621" y="2612457"/>
                </a:lnTo>
                <a:lnTo>
                  <a:pt x="2972417" y="2647718"/>
                </a:lnTo>
                <a:lnTo>
                  <a:pt x="2943254" y="2682194"/>
                </a:lnTo>
                <a:lnTo>
                  <a:pt x="2913150" y="2715868"/>
                </a:lnTo>
                <a:lnTo>
                  <a:pt x="2882124" y="2748719"/>
                </a:lnTo>
                <a:lnTo>
                  <a:pt x="2850197" y="2780728"/>
                </a:lnTo>
                <a:lnTo>
                  <a:pt x="2817388" y="2811877"/>
                </a:lnTo>
                <a:lnTo>
                  <a:pt x="2783716" y="2842146"/>
                </a:lnTo>
                <a:lnTo>
                  <a:pt x="2749202" y="2871516"/>
                </a:lnTo>
                <a:lnTo>
                  <a:pt x="2713864" y="2899968"/>
                </a:lnTo>
                <a:lnTo>
                  <a:pt x="2677722" y="2927483"/>
                </a:lnTo>
                <a:lnTo>
                  <a:pt x="2640797" y="2954042"/>
                </a:lnTo>
                <a:lnTo>
                  <a:pt x="2603107" y="2979626"/>
                </a:lnTo>
                <a:lnTo>
                  <a:pt x="2564671" y="3004215"/>
                </a:lnTo>
                <a:lnTo>
                  <a:pt x="2525511" y="3027792"/>
                </a:lnTo>
                <a:lnTo>
                  <a:pt x="2485644" y="3050335"/>
                </a:lnTo>
                <a:lnTo>
                  <a:pt x="2445092" y="3071827"/>
                </a:lnTo>
                <a:lnTo>
                  <a:pt x="2403872" y="3092249"/>
                </a:lnTo>
                <a:lnTo>
                  <a:pt x="2362006" y="3111581"/>
                </a:lnTo>
                <a:lnTo>
                  <a:pt x="2319512" y="3129803"/>
                </a:lnTo>
                <a:lnTo>
                  <a:pt x="2276410" y="3146898"/>
                </a:lnTo>
                <a:lnTo>
                  <a:pt x="2232719" y="3162846"/>
                </a:lnTo>
                <a:lnTo>
                  <a:pt x="2188460" y="3177628"/>
                </a:lnTo>
                <a:lnTo>
                  <a:pt x="2143652" y="3191225"/>
                </a:lnTo>
                <a:lnTo>
                  <a:pt x="2098314" y="3203617"/>
                </a:lnTo>
                <a:lnTo>
                  <a:pt x="2052466" y="3214786"/>
                </a:lnTo>
                <a:lnTo>
                  <a:pt x="2006127" y="3224712"/>
                </a:lnTo>
                <a:lnTo>
                  <a:pt x="1959318" y="3233377"/>
                </a:lnTo>
                <a:lnTo>
                  <a:pt x="1912057" y="3240761"/>
                </a:lnTo>
                <a:lnTo>
                  <a:pt x="1864364" y="3246845"/>
                </a:lnTo>
                <a:lnTo>
                  <a:pt x="1816260" y="3251611"/>
                </a:lnTo>
                <a:lnTo>
                  <a:pt x="1767763" y="3255039"/>
                </a:lnTo>
                <a:lnTo>
                  <a:pt x="1718892" y="3257109"/>
                </a:lnTo>
                <a:lnTo>
                  <a:pt x="1669669" y="3257804"/>
                </a:lnTo>
                <a:lnTo>
                  <a:pt x="1620438" y="3257109"/>
                </a:lnTo>
                <a:lnTo>
                  <a:pt x="1571561" y="3255039"/>
                </a:lnTo>
                <a:lnTo>
                  <a:pt x="1523058" y="3251611"/>
                </a:lnTo>
                <a:lnTo>
                  <a:pt x="1474947" y="3246845"/>
                </a:lnTo>
                <a:lnTo>
                  <a:pt x="1427249" y="3240761"/>
                </a:lnTo>
                <a:lnTo>
                  <a:pt x="1379983" y="3233377"/>
                </a:lnTo>
                <a:lnTo>
                  <a:pt x="1333168" y="3224712"/>
                </a:lnTo>
                <a:lnTo>
                  <a:pt x="1286824" y="3214786"/>
                </a:lnTo>
                <a:lnTo>
                  <a:pt x="1240971" y="3203617"/>
                </a:lnTo>
                <a:lnTo>
                  <a:pt x="1195629" y="3191225"/>
                </a:lnTo>
                <a:lnTo>
                  <a:pt x="1150816" y="3177628"/>
                </a:lnTo>
                <a:lnTo>
                  <a:pt x="1106552" y="3162846"/>
                </a:lnTo>
                <a:lnTo>
                  <a:pt x="1062858" y="3146898"/>
                </a:lnTo>
                <a:lnTo>
                  <a:pt x="1019752" y="3129803"/>
                </a:lnTo>
                <a:lnTo>
                  <a:pt x="977254" y="3111581"/>
                </a:lnTo>
                <a:lnTo>
                  <a:pt x="935384" y="3092249"/>
                </a:lnTo>
                <a:lnTo>
                  <a:pt x="894161" y="3071827"/>
                </a:lnTo>
                <a:lnTo>
                  <a:pt x="853605" y="3050335"/>
                </a:lnTo>
                <a:lnTo>
                  <a:pt x="813736" y="3027792"/>
                </a:lnTo>
                <a:lnTo>
                  <a:pt x="774572" y="3004215"/>
                </a:lnTo>
                <a:lnTo>
                  <a:pt x="736134" y="2979626"/>
                </a:lnTo>
                <a:lnTo>
                  <a:pt x="698442" y="2954042"/>
                </a:lnTo>
                <a:lnTo>
                  <a:pt x="661514" y="2927483"/>
                </a:lnTo>
                <a:lnTo>
                  <a:pt x="625370" y="2899968"/>
                </a:lnTo>
                <a:lnTo>
                  <a:pt x="590030" y="2871516"/>
                </a:lnTo>
                <a:lnTo>
                  <a:pt x="555513" y="2842146"/>
                </a:lnTo>
                <a:lnTo>
                  <a:pt x="521840" y="2811877"/>
                </a:lnTo>
                <a:lnTo>
                  <a:pt x="489029" y="2780728"/>
                </a:lnTo>
                <a:lnTo>
                  <a:pt x="457100" y="2748719"/>
                </a:lnTo>
                <a:lnTo>
                  <a:pt x="426073" y="2715868"/>
                </a:lnTo>
                <a:lnTo>
                  <a:pt x="395967" y="2682194"/>
                </a:lnTo>
                <a:lnTo>
                  <a:pt x="366803" y="2647718"/>
                </a:lnTo>
                <a:lnTo>
                  <a:pt x="338598" y="2612457"/>
                </a:lnTo>
                <a:lnTo>
                  <a:pt x="311374" y="2576430"/>
                </a:lnTo>
                <a:lnTo>
                  <a:pt x="285149" y="2539658"/>
                </a:lnTo>
                <a:lnTo>
                  <a:pt x="259943" y="2502159"/>
                </a:lnTo>
                <a:lnTo>
                  <a:pt x="235777" y="2463952"/>
                </a:lnTo>
                <a:lnTo>
                  <a:pt x="212668" y="2425056"/>
                </a:lnTo>
                <a:lnTo>
                  <a:pt x="190637" y="2385490"/>
                </a:lnTo>
                <a:lnTo>
                  <a:pt x="169704" y="2345273"/>
                </a:lnTo>
                <a:lnTo>
                  <a:pt x="149888" y="2304425"/>
                </a:lnTo>
                <a:lnTo>
                  <a:pt x="131208" y="2262965"/>
                </a:lnTo>
                <a:lnTo>
                  <a:pt x="113685" y="2220911"/>
                </a:lnTo>
                <a:lnTo>
                  <a:pt x="97337" y="2178283"/>
                </a:lnTo>
                <a:lnTo>
                  <a:pt x="82185" y="2135100"/>
                </a:lnTo>
                <a:lnTo>
                  <a:pt x="68248" y="2091380"/>
                </a:lnTo>
                <a:lnTo>
                  <a:pt x="55545" y="2047144"/>
                </a:lnTo>
                <a:lnTo>
                  <a:pt x="44096" y="2002410"/>
                </a:lnTo>
                <a:lnTo>
                  <a:pt x="33921" y="1957196"/>
                </a:lnTo>
                <a:lnTo>
                  <a:pt x="25039" y="1911524"/>
                </a:lnTo>
                <a:lnTo>
                  <a:pt x="17469" y="1865410"/>
                </a:lnTo>
                <a:lnTo>
                  <a:pt x="11232" y="1818875"/>
                </a:lnTo>
                <a:lnTo>
                  <a:pt x="6347" y="1771938"/>
                </a:lnTo>
                <a:lnTo>
                  <a:pt x="2834" y="1724617"/>
                </a:lnTo>
                <a:lnTo>
                  <a:pt x="711" y="1676932"/>
                </a:lnTo>
                <a:lnTo>
                  <a:pt x="0" y="1628902"/>
                </a:lnTo>
                <a:close/>
              </a:path>
            </a:pathLst>
          </a:custGeom>
          <a:ln w="25400">
            <a:solidFill>
              <a:srgbClr val="FF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22978" y="5467299"/>
            <a:ext cx="3924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5E564E"/>
                </a:solidFill>
                <a:latin typeface="Arial"/>
                <a:cs typeface="Arial"/>
              </a:rPr>
              <a:t>C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71600" y="1598041"/>
            <a:ext cx="3357879" cy="3241040"/>
          </a:xfrm>
          <a:custGeom>
            <a:avLst/>
            <a:gdLst/>
            <a:ahLst/>
            <a:cxnLst/>
            <a:rect l="l" t="t" r="r" b="b"/>
            <a:pathLst>
              <a:path w="3357879" h="3241040">
                <a:moveTo>
                  <a:pt x="0" y="1620393"/>
                </a:moveTo>
                <a:lnTo>
                  <a:pt x="715" y="1572613"/>
                </a:lnTo>
                <a:lnTo>
                  <a:pt x="2849" y="1525177"/>
                </a:lnTo>
                <a:lnTo>
                  <a:pt x="6382" y="1478103"/>
                </a:lnTo>
                <a:lnTo>
                  <a:pt x="11293" y="1431411"/>
                </a:lnTo>
                <a:lnTo>
                  <a:pt x="17564" y="1385119"/>
                </a:lnTo>
                <a:lnTo>
                  <a:pt x="25175" y="1339247"/>
                </a:lnTo>
                <a:lnTo>
                  <a:pt x="34105" y="1293812"/>
                </a:lnTo>
                <a:lnTo>
                  <a:pt x="44336" y="1248835"/>
                </a:lnTo>
                <a:lnTo>
                  <a:pt x="55847" y="1204335"/>
                </a:lnTo>
                <a:lnTo>
                  <a:pt x="68619" y="1160329"/>
                </a:lnTo>
                <a:lnTo>
                  <a:pt x="82632" y="1116838"/>
                </a:lnTo>
                <a:lnTo>
                  <a:pt x="97867" y="1073881"/>
                </a:lnTo>
                <a:lnTo>
                  <a:pt x="114304" y="1031475"/>
                </a:lnTo>
                <a:lnTo>
                  <a:pt x="131923" y="989641"/>
                </a:lnTo>
                <a:lnTo>
                  <a:pt x="150704" y="948397"/>
                </a:lnTo>
                <a:lnTo>
                  <a:pt x="170628" y="907763"/>
                </a:lnTo>
                <a:lnTo>
                  <a:pt x="191676" y="867756"/>
                </a:lnTo>
                <a:lnTo>
                  <a:pt x="213826" y="828397"/>
                </a:lnTo>
                <a:lnTo>
                  <a:pt x="237061" y="789704"/>
                </a:lnTo>
                <a:lnTo>
                  <a:pt x="261360" y="751697"/>
                </a:lnTo>
                <a:lnTo>
                  <a:pt x="286703" y="714393"/>
                </a:lnTo>
                <a:lnTo>
                  <a:pt x="313071" y="677813"/>
                </a:lnTo>
                <a:lnTo>
                  <a:pt x="340444" y="641975"/>
                </a:lnTo>
                <a:lnTo>
                  <a:pt x="368802" y="606898"/>
                </a:lnTo>
                <a:lnTo>
                  <a:pt x="398126" y="572601"/>
                </a:lnTo>
                <a:lnTo>
                  <a:pt x="428396" y="539104"/>
                </a:lnTo>
                <a:lnTo>
                  <a:pt x="459593" y="506425"/>
                </a:lnTo>
                <a:lnTo>
                  <a:pt x="491696" y="474583"/>
                </a:lnTo>
                <a:lnTo>
                  <a:pt x="524686" y="443597"/>
                </a:lnTo>
                <a:lnTo>
                  <a:pt x="558544" y="413486"/>
                </a:lnTo>
                <a:lnTo>
                  <a:pt x="593249" y="384269"/>
                </a:lnTo>
                <a:lnTo>
                  <a:pt x="628782" y="355966"/>
                </a:lnTo>
                <a:lnTo>
                  <a:pt x="665124" y="328594"/>
                </a:lnTo>
                <a:lnTo>
                  <a:pt x="702254" y="302174"/>
                </a:lnTo>
                <a:lnTo>
                  <a:pt x="740153" y="276724"/>
                </a:lnTo>
                <a:lnTo>
                  <a:pt x="778801" y="252263"/>
                </a:lnTo>
                <a:lnTo>
                  <a:pt x="818179" y="228810"/>
                </a:lnTo>
                <a:lnTo>
                  <a:pt x="858267" y="206384"/>
                </a:lnTo>
                <a:lnTo>
                  <a:pt x="899045" y="185004"/>
                </a:lnTo>
                <a:lnTo>
                  <a:pt x="940494" y="164689"/>
                </a:lnTo>
                <a:lnTo>
                  <a:pt x="982593" y="145459"/>
                </a:lnTo>
                <a:lnTo>
                  <a:pt x="1025324" y="127331"/>
                </a:lnTo>
                <a:lnTo>
                  <a:pt x="1068666" y="110325"/>
                </a:lnTo>
                <a:lnTo>
                  <a:pt x="1112601" y="94461"/>
                </a:lnTo>
                <a:lnTo>
                  <a:pt x="1157107" y="79756"/>
                </a:lnTo>
                <a:lnTo>
                  <a:pt x="1202166" y="66231"/>
                </a:lnTo>
                <a:lnTo>
                  <a:pt x="1247757" y="53903"/>
                </a:lnTo>
                <a:lnTo>
                  <a:pt x="1293862" y="42793"/>
                </a:lnTo>
                <a:lnTo>
                  <a:pt x="1340460" y="32918"/>
                </a:lnTo>
                <a:lnTo>
                  <a:pt x="1387532" y="24299"/>
                </a:lnTo>
                <a:lnTo>
                  <a:pt x="1435059" y="16953"/>
                </a:lnTo>
                <a:lnTo>
                  <a:pt x="1483019" y="10900"/>
                </a:lnTo>
                <a:lnTo>
                  <a:pt x="1531395" y="6160"/>
                </a:lnTo>
                <a:lnTo>
                  <a:pt x="1580165" y="2750"/>
                </a:lnTo>
                <a:lnTo>
                  <a:pt x="1629311" y="690"/>
                </a:lnTo>
                <a:lnTo>
                  <a:pt x="1678813" y="0"/>
                </a:lnTo>
                <a:lnTo>
                  <a:pt x="1728308" y="690"/>
                </a:lnTo>
                <a:lnTo>
                  <a:pt x="1777447" y="2750"/>
                </a:lnTo>
                <a:lnTo>
                  <a:pt x="1826212" y="6160"/>
                </a:lnTo>
                <a:lnTo>
                  <a:pt x="1874582" y="10900"/>
                </a:lnTo>
                <a:lnTo>
                  <a:pt x="1922538" y="16953"/>
                </a:lnTo>
                <a:lnTo>
                  <a:pt x="1970060" y="24299"/>
                </a:lnTo>
                <a:lnTo>
                  <a:pt x="2017128" y="32918"/>
                </a:lnTo>
                <a:lnTo>
                  <a:pt x="2063723" y="42793"/>
                </a:lnTo>
                <a:lnTo>
                  <a:pt x="2109824" y="53903"/>
                </a:lnTo>
                <a:lnTo>
                  <a:pt x="2155413" y="66231"/>
                </a:lnTo>
                <a:lnTo>
                  <a:pt x="2200470" y="79756"/>
                </a:lnTo>
                <a:lnTo>
                  <a:pt x="2244974" y="94461"/>
                </a:lnTo>
                <a:lnTo>
                  <a:pt x="2288906" y="110325"/>
                </a:lnTo>
                <a:lnTo>
                  <a:pt x="2332247" y="127331"/>
                </a:lnTo>
                <a:lnTo>
                  <a:pt x="2374977" y="145459"/>
                </a:lnTo>
                <a:lnTo>
                  <a:pt x="2417076" y="164689"/>
                </a:lnTo>
                <a:lnTo>
                  <a:pt x="2458524" y="185004"/>
                </a:lnTo>
                <a:lnTo>
                  <a:pt x="2499302" y="206384"/>
                </a:lnTo>
                <a:lnTo>
                  <a:pt x="2539389" y="228810"/>
                </a:lnTo>
                <a:lnTo>
                  <a:pt x="2578768" y="252263"/>
                </a:lnTo>
                <a:lnTo>
                  <a:pt x="2617416" y="276724"/>
                </a:lnTo>
                <a:lnTo>
                  <a:pt x="2655316" y="302174"/>
                </a:lnTo>
                <a:lnTo>
                  <a:pt x="2692447" y="328594"/>
                </a:lnTo>
                <a:lnTo>
                  <a:pt x="2728790" y="355966"/>
                </a:lnTo>
                <a:lnTo>
                  <a:pt x="2764324" y="384269"/>
                </a:lnTo>
                <a:lnTo>
                  <a:pt x="2799031" y="413486"/>
                </a:lnTo>
                <a:lnTo>
                  <a:pt x="2832890" y="443597"/>
                </a:lnTo>
                <a:lnTo>
                  <a:pt x="2865881" y="474583"/>
                </a:lnTo>
                <a:lnTo>
                  <a:pt x="2897986" y="506425"/>
                </a:lnTo>
                <a:lnTo>
                  <a:pt x="2929185" y="539104"/>
                </a:lnTo>
                <a:lnTo>
                  <a:pt x="2959457" y="572601"/>
                </a:lnTo>
                <a:lnTo>
                  <a:pt x="2988783" y="606898"/>
                </a:lnTo>
                <a:lnTo>
                  <a:pt x="3017144" y="641975"/>
                </a:lnTo>
                <a:lnTo>
                  <a:pt x="3044519" y="677813"/>
                </a:lnTo>
                <a:lnTo>
                  <a:pt x="3070889" y="714393"/>
                </a:lnTo>
                <a:lnTo>
                  <a:pt x="3096234" y="751697"/>
                </a:lnTo>
                <a:lnTo>
                  <a:pt x="3120535" y="789704"/>
                </a:lnTo>
                <a:lnTo>
                  <a:pt x="3143772" y="828397"/>
                </a:lnTo>
                <a:lnTo>
                  <a:pt x="3165925" y="867756"/>
                </a:lnTo>
                <a:lnTo>
                  <a:pt x="3186975" y="907763"/>
                </a:lnTo>
                <a:lnTo>
                  <a:pt x="3206901" y="948397"/>
                </a:lnTo>
                <a:lnTo>
                  <a:pt x="3225684" y="989641"/>
                </a:lnTo>
                <a:lnTo>
                  <a:pt x="3243305" y="1031475"/>
                </a:lnTo>
                <a:lnTo>
                  <a:pt x="3259744" y="1073881"/>
                </a:lnTo>
                <a:lnTo>
                  <a:pt x="3274981" y="1116838"/>
                </a:lnTo>
                <a:lnTo>
                  <a:pt x="3288996" y="1160329"/>
                </a:lnTo>
                <a:lnTo>
                  <a:pt x="3301770" y="1204335"/>
                </a:lnTo>
                <a:lnTo>
                  <a:pt x="3313283" y="1248835"/>
                </a:lnTo>
                <a:lnTo>
                  <a:pt x="3323515" y="1293812"/>
                </a:lnTo>
                <a:lnTo>
                  <a:pt x="3332446" y="1339247"/>
                </a:lnTo>
                <a:lnTo>
                  <a:pt x="3340058" y="1385119"/>
                </a:lnTo>
                <a:lnTo>
                  <a:pt x="3346330" y="1431411"/>
                </a:lnTo>
                <a:lnTo>
                  <a:pt x="3351242" y="1478103"/>
                </a:lnTo>
                <a:lnTo>
                  <a:pt x="3354775" y="1525177"/>
                </a:lnTo>
                <a:lnTo>
                  <a:pt x="3356910" y="1572613"/>
                </a:lnTo>
                <a:lnTo>
                  <a:pt x="3357626" y="1620393"/>
                </a:lnTo>
                <a:lnTo>
                  <a:pt x="3356910" y="1668165"/>
                </a:lnTo>
                <a:lnTo>
                  <a:pt x="3354775" y="1715595"/>
                </a:lnTo>
                <a:lnTo>
                  <a:pt x="3351242" y="1762662"/>
                </a:lnTo>
                <a:lnTo>
                  <a:pt x="3346330" y="1809349"/>
                </a:lnTo>
                <a:lnTo>
                  <a:pt x="3340058" y="1855635"/>
                </a:lnTo>
                <a:lnTo>
                  <a:pt x="3332446" y="1901502"/>
                </a:lnTo>
                <a:lnTo>
                  <a:pt x="3323515" y="1946931"/>
                </a:lnTo>
                <a:lnTo>
                  <a:pt x="3313283" y="1991903"/>
                </a:lnTo>
                <a:lnTo>
                  <a:pt x="3301770" y="2036398"/>
                </a:lnTo>
                <a:lnTo>
                  <a:pt x="3288996" y="2080399"/>
                </a:lnTo>
                <a:lnTo>
                  <a:pt x="3274981" y="2123886"/>
                </a:lnTo>
                <a:lnTo>
                  <a:pt x="3259744" y="2166839"/>
                </a:lnTo>
                <a:lnTo>
                  <a:pt x="3243305" y="2209240"/>
                </a:lnTo>
                <a:lnTo>
                  <a:pt x="3225684" y="2251071"/>
                </a:lnTo>
                <a:lnTo>
                  <a:pt x="3206901" y="2292311"/>
                </a:lnTo>
                <a:lnTo>
                  <a:pt x="3186975" y="2332942"/>
                </a:lnTo>
                <a:lnTo>
                  <a:pt x="3165925" y="2372945"/>
                </a:lnTo>
                <a:lnTo>
                  <a:pt x="3143772" y="2412301"/>
                </a:lnTo>
                <a:lnTo>
                  <a:pt x="3120535" y="2450990"/>
                </a:lnTo>
                <a:lnTo>
                  <a:pt x="3096234" y="2488995"/>
                </a:lnTo>
                <a:lnTo>
                  <a:pt x="3070889" y="2526296"/>
                </a:lnTo>
                <a:lnTo>
                  <a:pt x="3044519" y="2562874"/>
                </a:lnTo>
                <a:lnTo>
                  <a:pt x="3017144" y="2598709"/>
                </a:lnTo>
                <a:lnTo>
                  <a:pt x="2988783" y="2633784"/>
                </a:lnTo>
                <a:lnTo>
                  <a:pt x="2959457" y="2668078"/>
                </a:lnTo>
                <a:lnTo>
                  <a:pt x="2929185" y="2701574"/>
                </a:lnTo>
                <a:lnTo>
                  <a:pt x="2897986" y="2734251"/>
                </a:lnTo>
                <a:lnTo>
                  <a:pt x="2865881" y="2766091"/>
                </a:lnTo>
                <a:lnTo>
                  <a:pt x="2832890" y="2797076"/>
                </a:lnTo>
                <a:lnTo>
                  <a:pt x="2799031" y="2827185"/>
                </a:lnTo>
                <a:lnTo>
                  <a:pt x="2764324" y="2856400"/>
                </a:lnTo>
                <a:lnTo>
                  <a:pt x="2728790" y="2884702"/>
                </a:lnTo>
                <a:lnTo>
                  <a:pt x="2692447" y="2912073"/>
                </a:lnTo>
                <a:lnTo>
                  <a:pt x="2655316" y="2938492"/>
                </a:lnTo>
                <a:lnTo>
                  <a:pt x="2617416" y="2963941"/>
                </a:lnTo>
                <a:lnTo>
                  <a:pt x="2578768" y="2988401"/>
                </a:lnTo>
                <a:lnTo>
                  <a:pt x="2539389" y="3011853"/>
                </a:lnTo>
                <a:lnTo>
                  <a:pt x="2499302" y="3034278"/>
                </a:lnTo>
                <a:lnTo>
                  <a:pt x="2458524" y="3055658"/>
                </a:lnTo>
                <a:lnTo>
                  <a:pt x="2417076" y="3075972"/>
                </a:lnTo>
                <a:lnTo>
                  <a:pt x="2374977" y="3095202"/>
                </a:lnTo>
                <a:lnTo>
                  <a:pt x="2332247" y="3113329"/>
                </a:lnTo>
                <a:lnTo>
                  <a:pt x="2288906" y="3130334"/>
                </a:lnTo>
                <a:lnTo>
                  <a:pt x="2244974" y="3146199"/>
                </a:lnTo>
                <a:lnTo>
                  <a:pt x="2200470" y="3160903"/>
                </a:lnTo>
                <a:lnTo>
                  <a:pt x="2155413" y="3174428"/>
                </a:lnTo>
                <a:lnTo>
                  <a:pt x="2109824" y="3186755"/>
                </a:lnTo>
                <a:lnTo>
                  <a:pt x="2063723" y="3197866"/>
                </a:lnTo>
                <a:lnTo>
                  <a:pt x="2017128" y="3207740"/>
                </a:lnTo>
                <a:lnTo>
                  <a:pt x="1970060" y="3216360"/>
                </a:lnTo>
                <a:lnTo>
                  <a:pt x="1922538" y="3223705"/>
                </a:lnTo>
                <a:lnTo>
                  <a:pt x="1874582" y="3229758"/>
                </a:lnTo>
                <a:lnTo>
                  <a:pt x="1826212" y="3234498"/>
                </a:lnTo>
                <a:lnTo>
                  <a:pt x="1777447" y="3237908"/>
                </a:lnTo>
                <a:lnTo>
                  <a:pt x="1728308" y="3239968"/>
                </a:lnTo>
                <a:lnTo>
                  <a:pt x="1678813" y="3240659"/>
                </a:lnTo>
                <a:lnTo>
                  <a:pt x="1629311" y="3239968"/>
                </a:lnTo>
                <a:lnTo>
                  <a:pt x="1580165" y="3237908"/>
                </a:lnTo>
                <a:lnTo>
                  <a:pt x="1531395" y="3234498"/>
                </a:lnTo>
                <a:lnTo>
                  <a:pt x="1483019" y="3229758"/>
                </a:lnTo>
                <a:lnTo>
                  <a:pt x="1435059" y="3223705"/>
                </a:lnTo>
                <a:lnTo>
                  <a:pt x="1387532" y="3216360"/>
                </a:lnTo>
                <a:lnTo>
                  <a:pt x="1340460" y="3207740"/>
                </a:lnTo>
                <a:lnTo>
                  <a:pt x="1293862" y="3197866"/>
                </a:lnTo>
                <a:lnTo>
                  <a:pt x="1247757" y="3186755"/>
                </a:lnTo>
                <a:lnTo>
                  <a:pt x="1202166" y="3174428"/>
                </a:lnTo>
                <a:lnTo>
                  <a:pt x="1157107" y="3160903"/>
                </a:lnTo>
                <a:lnTo>
                  <a:pt x="1112601" y="3146199"/>
                </a:lnTo>
                <a:lnTo>
                  <a:pt x="1068666" y="3130334"/>
                </a:lnTo>
                <a:lnTo>
                  <a:pt x="1025324" y="3113329"/>
                </a:lnTo>
                <a:lnTo>
                  <a:pt x="982593" y="3095202"/>
                </a:lnTo>
                <a:lnTo>
                  <a:pt x="940494" y="3075972"/>
                </a:lnTo>
                <a:lnTo>
                  <a:pt x="899045" y="3055658"/>
                </a:lnTo>
                <a:lnTo>
                  <a:pt x="858267" y="3034278"/>
                </a:lnTo>
                <a:lnTo>
                  <a:pt x="818179" y="3011853"/>
                </a:lnTo>
                <a:lnTo>
                  <a:pt x="778801" y="2988401"/>
                </a:lnTo>
                <a:lnTo>
                  <a:pt x="740153" y="2963941"/>
                </a:lnTo>
                <a:lnTo>
                  <a:pt x="702254" y="2938492"/>
                </a:lnTo>
                <a:lnTo>
                  <a:pt x="665124" y="2912073"/>
                </a:lnTo>
                <a:lnTo>
                  <a:pt x="628782" y="2884702"/>
                </a:lnTo>
                <a:lnTo>
                  <a:pt x="593249" y="2856400"/>
                </a:lnTo>
                <a:lnTo>
                  <a:pt x="558544" y="2827185"/>
                </a:lnTo>
                <a:lnTo>
                  <a:pt x="524686" y="2797076"/>
                </a:lnTo>
                <a:lnTo>
                  <a:pt x="491696" y="2766091"/>
                </a:lnTo>
                <a:lnTo>
                  <a:pt x="459593" y="2734251"/>
                </a:lnTo>
                <a:lnTo>
                  <a:pt x="428396" y="2701574"/>
                </a:lnTo>
                <a:lnTo>
                  <a:pt x="398126" y="2668078"/>
                </a:lnTo>
                <a:lnTo>
                  <a:pt x="368802" y="2633784"/>
                </a:lnTo>
                <a:lnTo>
                  <a:pt x="340444" y="2598709"/>
                </a:lnTo>
                <a:lnTo>
                  <a:pt x="313071" y="2562874"/>
                </a:lnTo>
                <a:lnTo>
                  <a:pt x="286703" y="2526296"/>
                </a:lnTo>
                <a:lnTo>
                  <a:pt x="261360" y="2488995"/>
                </a:lnTo>
                <a:lnTo>
                  <a:pt x="237061" y="2450990"/>
                </a:lnTo>
                <a:lnTo>
                  <a:pt x="213826" y="2412301"/>
                </a:lnTo>
                <a:lnTo>
                  <a:pt x="191676" y="2372945"/>
                </a:lnTo>
                <a:lnTo>
                  <a:pt x="170628" y="2332942"/>
                </a:lnTo>
                <a:lnTo>
                  <a:pt x="150704" y="2292311"/>
                </a:lnTo>
                <a:lnTo>
                  <a:pt x="131923" y="2251071"/>
                </a:lnTo>
                <a:lnTo>
                  <a:pt x="114304" y="2209240"/>
                </a:lnTo>
                <a:lnTo>
                  <a:pt x="97867" y="2166839"/>
                </a:lnTo>
                <a:lnTo>
                  <a:pt x="82632" y="2123886"/>
                </a:lnTo>
                <a:lnTo>
                  <a:pt x="68619" y="2080399"/>
                </a:lnTo>
                <a:lnTo>
                  <a:pt x="55847" y="2036398"/>
                </a:lnTo>
                <a:lnTo>
                  <a:pt x="44336" y="1991903"/>
                </a:lnTo>
                <a:lnTo>
                  <a:pt x="34105" y="1946931"/>
                </a:lnTo>
                <a:lnTo>
                  <a:pt x="25175" y="1901502"/>
                </a:lnTo>
                <a:lnTo>
                  <a:pt x="17564" y="1855635"/>
                </a:lnTo>
                <a:lnTo>
                  <a:pt x="11293" y="1809349"/>
                </a:lnTo>
                <a:lnTo>
                  <a:pt x="6382" y="1762662"/>
                </a:lnTo>
                <a:lnTo>
                  <a:pt x="2849" y="1715595"/>
                </a:lnTo>
                <a:lnTo>
                  <a:pt x="715" y="1668165"/>
                </a:lnTo>
                <a:lnTo>
                  <a:pt x="0" y="1620393"/>
                </a:lnTo>
                <a:close/>
              </a:path>
            </a:pathLst>
          </a:custGeom>
          <a:ln w="57150">
            <a:solidFill>
              <a:srgbClr val="9966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36980" y="1551812"/>
            <a:ext cx="3924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5E564E"/>
                </a:solidFill>
                <a:latin typeface="Arial"/>
                <a:cs typeface="Arial"/>
              </a:rPr>
              <a:t>C</a:t>
            </a:r>
            <a:endParaRPr sz="4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48400" y="1600200"/>
            <a:ext cx="2743200" cy="4419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61631" y="1493519"/>
            <a:ext cx="1557527" cy="3825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62571" y="1990344"/>
            <a:ext cx="1691639" cy="4343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055591" y="1525270"/>
            <a:ext cx="1243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b="1" spc="-600" baseline="11111" dirty="0">
                <a:solidFill>
                  <a:srgbClr val="5E564E"/>
                </a:solidFill>
                <a:latin typeface="Arial"/>
                <a:cs typeface="Arial"/>
              </a:rPr>
              <a:t>O</a:t>
            </a:r>
            <a:r>
              <a:rPr sz="1800" b="1" spc="-400" dirty="0">
                <a:solidFill>
                  <a:srgbClr val="5E564E"/>
                </a:solidFill>
                <a:latin typeface="Arial"/>
                <a:cs typeface="Arial"/>
              </a:rPr>
              <a:t>AR</a:t>
            </a:r>
            <a:r>
              <a:rPr sz="3000" b="1" spc="-600" baseline="11111" dirty="0">
                <a:solidFill>
                  <a:srgbClr val="5E564E"/>
                </a:solidFill>
                <a:latin typeface="Arial"/>
                <a:cs typeface="Arial"/>
              </a:rPr>
              <a:t>N</a:t>
            </a:r>
            <a:r>
              <a:rPr sz="1800" b="1" spc="-400" dirty="0">
                <a:solidFill>
                  <a:srgbClr val="5E564E"/>
                </a:solidFill>
                <a:latin typeface="Arial"/>
                <a:cs typeface="Arial"/>
              </a:rPr>
              <a:t>EAS</a:t>
            </a:r>
            <a:r>
              <a:rPr sz="1800" b="1" spc="-315" dirty="0">
                <a:solidFill>
                  <a:srgbClr val="5E564E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5E564E"/>
                </a:solidFill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94906" y="1778635"/>
            <a:ext cx="1409700" cy="569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9070">
              <a:lnSpc>
                <a:spcPts val="2260"/>
              </a:lnSpc>
              <a:spcBef>
                <a:spcPts val="105"/>
              </a:spcBef>
            </a:pPr>
            <a:r>
              <a:rPr sz="2000" b="1" dirty="0">
                <a:solidFill>
                  <a:srgbClr val="5E564E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020"/>
              </a:lnSpc>
            </a:pPr>
            <a:r>
              <a:rPr sz="1800" b="1" spc="-5" dirty="0">
                <a:solidFill>
                  <a:srgbClr val="5E564E"/>
                </a:solidFill>
                <a:latin typeface="Arial"/>
                <a:cs typeface="Arial"/>
              </a:rPr>
              <a:t>INFLUENCIA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15125" y="4191005"/>
            <a:ext cx="381087" cy="3755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233919" y="4257294"/>
            <a:ext cx="866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5E564E"/>
                </a:solidFill>
                <a:latin typeface="Arial"/>
                <a:cs typeface="Arial"/>
              </a:rPr>
              <a:t>A o B o</a:t>
            </a:r>
            <a:r>
              <a:rPr sz="1400" b="1" spc="-175" dirty="0">
                <a:solidFill>
                  <a:srgbClr val="5E564E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E564E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52742" y="422859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E564E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721268" y="5257793"/>
            <a:ext cx="381277" cy="3787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252843" y="5352669"/>
            <a:ext cx="8064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5E564E"/>
                </a:solidFill>
                <a:latin typeface="Arial"/>
                <a:cs typeface="Arial"/>
              </a:rPr>
              <a:t>A + B +</a:t>
            </a:r>
            <a:r>
              <a:rPr sz="1400" b="1" spc="-185" dirty="0">
                <a:solidFill>
                  <a:srgbClr val="5E564E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E564E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52742" y="529564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E564E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83210" y="4725145"/>
            <a:ext cx="381277" cy="3812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147941" y="4790694"/>
            <a:ext cx="18910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5E564E"/>
                </a:solidFill>
                <a:latin typeface="Arial"/>
                <a:cs typeface="Arial"/>
              </a:rPr>
              <a:t>A + B o A + C o</a:t>
            </a:r>
            <a:r>
              <a:rPr sz="1400" b="1" spc="60" dirty="0">
                <a:solidFill>
                  <a:srgbClr val="5E564E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E564E"/>
                </a:solidFill>
                <a:latin typeface="Arial"/>
                <a:cs typeface="Arial"/>
              </a:rPr>
              <a:t>B + 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52742" y="4761941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E564E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553200" y="25146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38100">
            <a:solidFill>
              <a:srgbClr val="FF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90588" y="2497835"/>
            <a:ext cx="1205483" cy="3215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53200" y="3048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38100">
            <a:solidFill>
              <a:srgbClr val="66F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76871" y="3107435"/>
            <a:ext cx="1383792" cy="3215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53200" y="3581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38100">
            <a:solidFill>
              <a:srgbClr val="9966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47916" y="3640835"/>
            <a:ext cx="1900427" cy="3215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057390" y="2543936"/>
            <a:ext cx="166179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</a:pPr>
            <a:r>
              <a:rPr sz="1500" b="1" spc="-25" dirty="0">
                <a:solidFill>
                  <a:srgbClr val="5E564E"/>
                </a:solidFill>
                <a:latin typeface="Arial"/>
                <a:cs typeface="Arial"/>
              </a:rPr>
              <a:t>HOSPITAL</a:t>
            </a:r>
            <a:endParaRPr sz="1500">
              <a:latin typeface="Arial"/>
              <a:cs typeface="Arial"/>
            </a:endParaRPr>
          </a:p>
          <a:p>
            <a:pPr marL="12700" marR="5080" indent="28575">
              <a:lnSpc>
                <a:spcPct val="233500"/>
              </a:lnSpc>
              <a:spcBef>
                <a:spcPts val="595"/>
              </a:spcBef>
            </a:pPr>
            <a:r>
              <a:rPr sz="1500" b="1" spc="-5" dirty="0">
                <a:solidFill>
                  <a:srgbClr val="5E564E"/>
                </a:solidFill>
                <a:latin typeface="Arial"/>
                <a:cs typeface="Arial"/>
              </a:rPr>
              <a:t>BOMBEROS  SU</a:t>
            </a:r>
            <a:r>
              <a:rPr sz="1500" b="1" spc="-15" dirty="0">
                <a:solidFill>
                  <a:srgbClr val="5E564E"/>
                </a:solidFill>
                <a:latin typeface="Arial"/>
                <a:cs typeface="Arial"/>
              </a:rPr>
              <a:t>P</a:t>
            </a:r>
            <a:r>
              <a:rPr sz="1500" b="1" spc="-5" dirty="0">
                <a:solidFill>
                  <a:srgbClr val="5E564E"/>
                </a:solidFill>
                <a:latin typeface="Arial"/>
                <a:cs typeface="Arial"/>
              </a:rPr>
              <a:t>ER</a:t>
            </a:r>
            <a:r>
              <a:rPr sz="1500" b="1" spc="-10" dirty="0">
                <a:solidFill>
                  <a:srgbClr val="5E564E"/>
                </a:solidFill>
                <a:latin typeface="Arial"/>
                <a:cs typeface="Arial"/>
              </a:rPr>
              <a:t>M</a:t>
            </a:r>
            <a:r>
              <a:rPr sz="1500" b="1" spc="-5" dirty="0">
                <a:solidFill>
                  <a:srgbClr val="5E564E"/>
                </a:solidFill>
                <a:latin typeface="Arial"/>
                <a:cs typeface="Arial"/>
              </a:rPr>
              <a:t>ERC</a:t>
            </a:r>
            <a:r>
              <a:rPr sz="1500" b="1" spc="-20" dirty="0">
                <a:solidFill>
                  <a:srgbClr val="5E564E"/>
                </a:solidFill>
                <a:latin typeface="Arial"/>
                <a:cs typeface="Arial"/>
              </a:rPr>
              <a:t>A</a:t>
            </a:r>
            <a:r>
              <a:rPr sz="1500" b="1" spc="-5" dirty="0">
                <a:solidFill>
                  <a:srgbClr val="5E564E"/>
                </a:solidFill>
                <a:latin typeface="Arial"/>
                <a:cs typeface="Arial"/>
              </a:rPr>
              <a:t>DO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5343" y="123190"/>
            <a:ext cx="3787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5E564E"/>
                </a:solidFill>
                <a:latin typeface="Garamond"/>
                <a:cs typeface="Garamond"/>
              </a:rPr>
              <a:t>Aplicación</a:t>
            </a:r>
            <a:r>
              <a:rPr sz="3600" spc="-90" dirty="0">
                <a:solidFill>
                  <a:srgbClr val="5E564E"/>
                </a:solidFill>
                <a:latin typeface="Garamond"/>
                <a:cs typeface="Garamond"/>
              </a:rPr>
              <a:t> </a:t>
            </a:r>
            <a:r>
              <a:rPr sz="3600" spc="-5" dirty="0">
                <a:solidFill>
                  <a:srgbClr val="5E564E"/>
                </a:solidFill>
                <a:latin typeface="Garamond"/>
                <a:cs typeface="Garamond"/>
              </a:rPr>
              <a:t>Municipal</a:t>
            </a:r>
            <a:endParaRPr sz="36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4251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Sistema </a:t>
            </a:r>
            <a:r>
              <a:rPr dirty="0"/>
              <a:t>de</a:t>
            </a:r>
            <a:r>
              <a:rPr spc="-85" dirty="0"/>
              <a:t> </a:t>
            </a:r>
            <a:r>
              <a:rPr dirty="0"/>
              <a:t>Información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940" y="1885950"/>
            <a:ext cx="7605395" cy="4025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FF6600"/>
              </a:buClr>
              <a:buSzPct val="96875"/>
              <a:buFont typeface="Wingdings"/>
              <a:buChar char=""/>
              <a:tabLst>
                <a:tab pos="376555" algn="l"/>
                <a:tab pos="1174115" algn="l"/>
                <a:tab pos="2267585" algn="l"/>
                <a:tab pos="3246120" algn="l"/>
              </a:tabLst>
            </a:pPr>
            <a:r>
              <a:rPr sz="3200" dirty="0">
                <a:latin typeface="Garamond"/>
                <a:cs typeface="Garamond"/>
              </a:rPr>
              <a:t>“Es	una </a:t>
            </a:r>
            <a:r>
              <a:rPr sz="3200" spc="-5" dirty="0">
                <a:latin typeface="Garamond"/>
                <a:cs typeface="Garamond"/>
              </a:rPr>
              <a:t>colección organizada </a:t>
            </a:r>
            <a:r>
              <a:rPr sz="3200" dirty="0">
                <a:latin typeface="Garamond"/>
                <a:cs typeface="Garamond"/>
              </a:rPr>
              <a:t>de </a:t>
            </a:r>
            <a:r>
              <a:rPr sz="3200" spc="-5" dirty="0">
                <a:latin typeface="Garamond"/>
                <a:cs typeface="Garamond"/>
              </a:rPr>
              <a:t>personas,  </a:t>
            </a:r>
            <a:r>
              <a:rPr sz="3200" dirty="0">
                <a:latin typeface="Garamond"/>
                <a:cs typeface="Garamond"/>
              </a:rPr>
              <a:t>máquinas, </a:t>
            </a:r>
            <a:r>
              <a:rPr sz="3200" spc="-5" dirty="0">
                <a:latin typeface="Garamond"/>
                <a:cs typeface="Garamond"/>
              </a:rPr>
              <a:t>procedimientos </a:t>
            </a:r>
            <a:r>
              <a:rPr sz="3200" dirty="0">
                <a:latin typeface="Garamond"/>
                <a:cs typeface="Garamond"/>
              </a:rPr>
              <a:t>y </a:t>
            </a:r>
            <a:r>
              <a:rPr sz="3200" spc="-5" dirty="0">
                <a:latin typeface="Garamond"/>
                <a:cs typeface="Garamond"/>
              </a:rPr>
              <a:t>programas, </a:t>
            </a:r>
            <a:r>
              <a:rPr sz="3200" dirty="0">
                <a:latin typeface="Garamond"/>
                <a:cs typeface="Garamond"/>
              </a:rPr>
              <a:t>cuyo  </a:t>
            </a:r>
            <a:r>
              <a:rPr sz="3200" spc="-5" dirty="0">
                <a:latin typeface="Garamond"/>
                <a:cs typeface="Garamond"/>
              </a:rPr>
              <a:t>objetivo</a:t>
            </a:r>
            <a:r>
              <a:rPr sz="3200" spc="40" dirty="0">
                <a:latin typeface="Garamond"/>
                <a:cs typeface="Garamond"/>
              </a:rPr>
              <a:t> </a:t>
            </a:r>
            <a:r>
              <a:rPr sz="3200" dirty="0">
                <a:latin typeface="Garamond"/>
                <a:cs typeface="Garamond"/>
              </a:rPr>
              <a:t>es	</a:t>
            </a:r>
            <a:r>
              <a:rPr sz="3200" spc="-5" dirty="0">
                <a:latin typeface="Garamond"/>
                <a:cs typeface="Garamond"/>
              </a:rPr>
              <a:t>proveer </a:t>
            </a:r>
            <a:r>
              <a:rPr sz="3200" dirty="0">
                <a:latin typeface="Garamond"/>
                <a:cs typeface="Garamond"/>
              </a:rPr>
              <a:t>a una </a:t>
            </a:r>
            <a:r>
              <a:rPr sz="3200" spc="-5" dirty="0">
                <a:latin typeface="Garamond"/>
                <a:cs typeface="Garamond"/>
              </a:rPr>
              <a:t>organización </a:t>
            </a:r>
            <a:r>
              <a:rPr sz="3200" dirty="0">
                <a:latin typeface="Garamond"/>
                <a:cs typeface="Garamond"/>
              </a:rPr>
              <a:t>la  información </a:t>
            </a:r>
            <a:r>
              <a:rPr sz="3200" spc="-5" dirty="0">
                <a:latin typeface="Garamond"/>
                <a:cs typeface="Garamond"/>
              </a:rPr>
              <a:t>necesaria (pasada, presente </a:t>
            </a:r>
            <a:r>
              <a:rPr sz="3200" dirty="0">
                <a:latin typeface="Garamond"/>
                <a:cs typeface="Garamond"/>
              </a:rPr>
              <a:t>y  futura), en forma </a:t>
            </a:r>
            <a:r>
              <a:rPr sz="3200" spc="-5" dirty="0">
                <a:latin typeface="Garamond"/>
                <a:cs typeface="Garamond"/>
              </a:rPr>
              <a:t>precisa </a:t>
            </a:r>
            <a:r>
              <a:rPr sz="3200" dirty="0">
                <a:latin typeface="Garamond"/>
                <a:cs typeface="Garamond"/>
              </a:rPr>
              <a:t>y </a:t>
            </a:r>
            <a:r>
              <a:rPr sz="3200" spc="-5" dirty="0">
                <a:latin typeface="Garamond"/>
                <a:cs typeface="Garamond"/>
              </a:rPr>
              <a:t>oportuna, para </a:t>
            </a:r>
            <a:r>
              <a:rPr sz="3200" dirty="0">
                <a:latin typeface="Garamond"/>
                <a:cs typeface="Garamond"/>
              </a:rPr>
              <a:t>que  </a:t>
            </a:r>
            <a:r>
              <a:rPr sz="3200" spc="-5" dirty="0">
                <a:latin typeface="Garamond"/>
                <a:cs typeface="Garamond"/>
              </a:rPr>
              <a:t>pueda</a:t>
            </a:r>
            <a:r>
              <a:rPr sz="3200" spc="-20" dirty="0">
                <a:latin typeface="Garamond"/>
                <a:cs typeface="Garamond"/>
              </a:rPr>
              <a:t> </a:t>
            </a:r>
            <a:r>
              <a:rPr sz="3200" spc="-5" dirty="0">
                <a:latin typeface="Garamond"/>
                <a:cs typeface="Garamond"/>
              </a:rPr>
              <a:t>servir</a:t>
            </a:r>
            <a:r>
              <a:rPr sz="3200" spc="10" dirty="0">
                <a:latin typeface="Garamond"/>
                <a:cs typeface="Garamond"/>
              </a:rPr>
              <a:t> </a:t>
            </a:r>
            <a:r>
              <a:rPr sz="3200" spc="-5" dirty="0">
                <a:latin typeface="Garamond"/>
                <a:cs typeface="Garamond"/>
              </a:rPr>
              <a:t>para	</a:t>
            </a:r>
            <a:r>
              <a:rPr sz="3200" dirty="0">
                <a:latin typeface="Garamond"/>
                <a:cs typeface="Garamond"/>
              </a:rPr>
              <a:t>la toma de </a:t>
            </a:r>
            <a:r>
              <a:rPr sz="3200" spc="-5" dirty="0">
                <a:latin typeface="Garamond"/>
                <a:cs typeface="Garamond"/>
              </a:rPr>
              <a:t>decisiones </a:t>
            </a:r>
            <a:r>
              <a:rPr sz="3200" dirty="0">
                <a:latin typeface="Garamond"/>
                <a:cs typeface="Garamond"/>
              </a:rPr>
              <a:t>en un  entorno competitivo”</a:t>
            </a:r>
            <a:endParaRPr sz="3200">
              <a:latin typeface="Garamond"/>
              <a:cs typeface="Garamond"/>
            </a:endParaRPr>
          </a:p>
          <a:p>
            <a:pPr marL="375920" indent="-363220">
              <a:lnSpc>
                <a:spcPct val="100000"/>
              </a:lnSpc>
              <a:spcBef>
                <a:spcPts val="770"/>
              </a:spcBef>
              <a:buClr>
                <a:srgbClr val="FF6600"/>
              </a:buClr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dirty="0">
                <a:latin typeface="Garamond"/>
                <a:cs typeface="Garamond"/>
              </a:rPr>
              <a:t>G.S.</a:t>
            </a:r>
            <a:endParaRPr sz="32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000" y="381000"/>
            <a:ext cx="1347724" cy="1184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9000" y="1828800"/>
            <a:ext cx="1347724" cy="1184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53351" y="3463925"/>
            <a:ext cx="1347724" cy="1184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3351" y="5064125"/>
            <a:ext cx="1347724" cy="1184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5787" y="0"/>
            <a:ext cx="6424549" cy="68579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1000" y="2139950"/>
            <a:ext cx="2373630" cy="3046730"/>
          </a:xfrm>
          <a:custGeom>
            <a:avLst/>
            <a:gdLst/>
            <a:ahLst/>
            <a:cxnLst/>
            <a:rect l="l" t="t" r="r" b="b"/>
            <a:pathLst>
              <a:path w="2373630" h="3046729">
                <a:moveTo>
                  <a:pt x="2373376" y="3046349"/>
                </a:moveTo>
                <a:lnTo>
                  <a:pt x="0" y="0"/>
                </a:lnTo>
              </a:path>
            </a:pathLst>
          </a:custGeom>
          <a:ln w="28574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79776" y="2224151"/>
            <a:ext cx="433705" cy="2971800"/>
          </a:xfrm>
          <a:custGeom>
            <a:avLst/>
            <a:gdLst/>
            <a:ahLst/>
            <a:cxnLst/>
            <a:rect l="l" t="t" r="r" b="b"/>
            <a:pathLst>
              <a:path w="433705" h="2971800">
                <a:moveTo>
                  <a:pt x="0" y="2971673"/>
                </a:moveTo>
                <a:lnTo>
                  <a:pt x="433324" y="0"/>
                </a:lnTo>
              </a:path>
            </a:pathLst>
          </a:custGeom>
          <a:ln w="38099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1000" y="380872"/>
            <a:ext cx="6084951" cy="19019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2262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Analicemos?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31594" y="4727143"/>
            <a:ext cx="7007606" cy="20851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2800" spc="30" dirty="0">
                <a:solidFill>
                  <a:srgbClr val="FF6600"/>
                </a:solidFill>
                <a:latin typeface="Wingdings"/>
                <a:cs typeface="Wingdings"/>
              </a:rPr>
              <a:t></a:t>
            </a:r>
            <a:r>
              <a:rPr sz="2800" spc="30" dirty="0">
                <a:latin typeface="Garamond"/>
                <a:cs typeface="Garamond"/>
              </a:rPr>
              <a:t>ITSGA </a:t>
            </a:r>
            <a:r>
              <a:rPr sz="2800" spc="-5" dirty="0">
                <a:latin typeface="Garamond"/>
                <a:cs typeface="Garamond"/>
              </a:rPr>
              <a:t>en este</a:t>
            </a:r>
            <a:r>
              <a:rPr sz="2800" spc="-35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caso?</a:t>
            </a:r>
            <a:endParaRPr sz="2800">
              <a:latin typeface="Garamond"/>
              <a:cs typeface="Garamond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spc="50" dirty="0">
                <a:solidFill>
                  <a:srgbClr val="FF6600"/>
                </a:solidFill>
                <a:latin typeface="Wingdings"/>
                <a:cs typeface="Wingdings"/>
              </a:rPr>
              <a:t></a:t>
            </a:r>
            <a:r>
              <a:rPr sz="2800" spc="50" dirty="0">
                <a:latin typeface="Garamond"/>
                <a:cs typeface="Garamond"/>
              </a:rPr>
              <a:t>Que </a:t>
            </a:r>
            <a:r>
              <a:rPr sz="2800" spc="-10" dirty="0">
                <a:latin typeface="Garamond"/>
                <a:cs typeface="Garamond"/>
              </a:rPr>
              <a:t>gana la</a:t>
            </a:r>
            <a:r>
              <a:rPr sz="2800" spc="-55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empresa?</a:t>
            </a:r>
            <a:endParaRPr sz="2800">
              <a:latin typeface="Garamond"/>
              <a:cs typeface="Garamond"/>
            </a:endParaRPr>
          </a:p>
          <a:p>
            <a:pPr marL="355600" marR="275590" indent="-342900">
              <a:lnSpc>
                <a:spcPts val="3020"/>
              </a:lnSpc>
              <a:spcBef>
                <a:spcPts val="720"/>
              </a:spcBef>
            </a:pPr>
            <a:r>
              <a:rPr sz="2800" spc="45" dirty="0">
                <a:solidFill>
                  <a:srgbClr val="FF6600"/>
                </a:solidFill>
                <a:latin typeface="Wingdings"/>
                <a:cs typeface="Wingdings"/>
              </a:rPr>
              <a:t></a:t>
            </a:r>
            <a:r>
              <a:rPr sz="2800" spc="45" dirty="0">
                <a:latin typeface="Garamond"/>
                <a:cs typeface="Garamond"/>
              </a:rPr>
              <a:t>Que </a:t>
            </a:r>
            <a:r>
              <a:rPr sz="2800" spc="-5" dirty="0">
                <a:latin typeface="Garamond"/>
                <a:cs typeface="Garamond"/>
              </a:rPr>
              <a:t>cambios organizacionales se generan tras la  incorporación de éstas</a:t>
            </a:r>
            <a:r>
              <a:rPr sz="2800" spc="-30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TI/SI?</a:t>
            </a:r>
            <a:endParaRPr sz="2800">
              <a:latin typeface="Garamond"/>
              <a:cs typeface="Garamond"/>
            </a:endParaRPr>
          </a:p>
          <a:p>
            <a:pPr marR="17780" algn="r">
              <a:lnSpc>
                <a:spcPts val="2735"/>
              </a:lnSpc>
            </a:pPr>
            <a:fld id="{81D60167-4931-47E6-BA6A-407CBD079E47}" type="slidenum">
              <a:rPr sz="2400" b="1" spc="-5" dirty="0">
                <a:solidFill>
                  <a:srgbClr val="5E564E"/>
                </a:solidFill>
                <a:latin typeface="Arial"/>
                <a:cs typeface="Arial"/>
              </a:rPr>
              <a:pPr marR="17780" algn="r">
                <a:lnSpc>
                  <a:spcPts val="2735"/>
                </a:lnSpc>
              </a:pPr>
              <a:t>41</a:t>
            </a:fld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1605" y="1902079"/>
            <a:ext cx="7235825" cy="252666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marR="5080" indent="-342900" algn="just">
              <a:lnSpc>
                <a:spcPct val="90000"/>
              </a:lnSpc>
              <a:spcBef>
                <a:spcPts val="340"/>
              </a:spcBef>
              <a:buClr>
                <a:srgbClr val="996633"/>
              </a:buClr>
              <a:buSzPct val="50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Una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empresa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como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Sodimac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ha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mandado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a 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desarrollar un sw le permitirá al cliente visualizar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en 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3D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cualquier habitación de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su casa, su </a:t>
            </a:r>
            <a:r>
              <a:rPr sz="2000" spc="-15" dirty="0">
                <a:solidFill>
                  <a:srgbClr val="5E564E"/>
                </a:solidFill>
                <a:latin typeface="Verdana"/>
                <a:cs typeface="Verdana"/>
              </a:rPr>
              <a:t>baño,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cocina,  etc.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El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cliente indicará las dimensiones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de</a:t>
            </a:r>
            <a:r>
              <a:rPr sz="2000" spc="545" dirty="0">
                <a:solidFill>
                  <a:srgbClr val="5E564E"/>
                </a:solidFill>
                <a:latin typeface="Verdana"/>
                <a:cs typeface="Verdana"/>
              </a:rPr>
              <a:t> </a:t>
            </a:r>
            <a:r>
              <a:rPr sz="2000" spc="-15" dirty="0">
                <a:solidFill>
                  <a:srgbClr val="5E564E"/>
                </a:solidFill>
                <a:latin typeface="Verdana"/>
                <a:cs typeface="Verdana"/>
              </a:rPr>
              <a:t>la 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habitación, seleccionará distintos diseños de  cerámicos,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pinturas, alfombras,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amoblados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y 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accesorios.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El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cliente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generará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una cotización, con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la 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cual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pagará en caja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y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se emitirá inmediatamente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la 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orden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de</a:t>
            </a:r>
            <a:r>
              <a:rPr sz="2000" spc="-35" dirty="0">
                <a:solidFill>
                  <a:srgbClr val="5E564E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despacho.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8 Elipse"/>
          <p:cNvSpPr/>
          <p:nvPr/>
        </p:nvSpPr>
        <p:spPr>
          <a:xfrm>
            <a:off x="8382000" y="6400800"/>
            <a:ext cx="533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2262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Analicemos?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31594" y="4727143"/>
            <a:ext cx="7246620" cy="2095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2800" spc="30" dirty="0">
                <a:solidFill>
                  <a:srgbClr val="FF6600"/>
                </a:solidFill>
                <a:latin typeface="Wingdings"/>
                <a:cs typeface="Wingdings"/>
              </a:rPr>
              <a:t></a:t>
            </a:r>
            <a:r>
              <a:rPr sz="2800" spc="30" dirty="0">
                <a:latin typeface="Garamond"/>
                <a:cs typeface="Garamond"/>
              </a:rPr>
              <a:t>ITSGA </a:t>
            </a:r>
            <a:r>
              <a:rPr sz="2800" spc="-5" dirty="0">
                <a:latin typeface="Garamond"/>
                <a:cs typeface="Garamond"/>
              </a:rPr>
              <a:t>en este</a:t>
            </a:r>
            <a:r>
              <a:rPr sz="2800" spc="-35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caso?</a:t>
            </a:r>
            <a:endParaRPr sz="2800">
              <a:latin typeface="Garamond"/>
              <a:cs typeface="Garamond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spc="50" dirty="0">
                <a:solidFill>
                  <a:srgbClr val="FF6600"/>
                </a:solidFill>
                <a:latin typeface="Wingdings"/>
                <a:cs typeface="Wingdings"/>
              </a:rPr>
              <a:t></a:t>
            </a:r>
            <a:r>
              <a:rPr sz="2800" spc="50" dirty="0">
                <a:latin typeface="Garamond"/>
                <a:cs typeface="Garamond"/>
              </a:rPr>
              <a:t>Que </a:t>
            </a:r>
            <a:r>
              <a:rPr sz="2800" spc="-10" dirty="0">
                <a:latin typeface="Garamond"/>
                <a:cs typeface="Garamond"/>
              </a:rPr>
              <a:t>gana la</a:t>
            </a:r>
            <a:r>
              <a:rPr sz="2800" spc="-55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empresa?</a:t>
            </a:r>
            <a:endParaRPr sz="2800">
              <a:latin typeface="Garamond"/>
              <a:cs typeface="Garamond"/>
            </a:endParaRPr>
          </a:p>
          <a:p>
            <a:pPr marL="355600" marR="275590" indent="-342900">
              <a:lnSpc>
                <a:spcPts val="3020"/>
              </a:lnSpc>
              <a:spcBef>
                <a:spcPts val="720"/>
              </a:spcBef>
            </a:pPr>
            <a:r>
              <a:rPr sz="2800" spc="45" dirty="0">
                <a:solidFill>
                  <a:srgbClr val="FF6600"/>
                </a:solidFill>
                <a:latin typeface="Wingdings"/>
                <a:cs typeface="Wingdings"/>
              </a:rPr>
              <a:t></a:t>
            </a:r>
            <a:r>
              <a:rPr sz="2800" spc="45" dirty="0">
                <a:latin typeface="Garamond"/>
                <a:cs typeface="Garamond"/>
              </a:rPr>
              <a:t>Que </a:t>
            </a:r>
            <a:r>
              <a:rPr sz="2800" spc="-5" dirty="0">
                <a:latin typeface="Garamond"/>
                <a:cs typeface="Garamond"/>
              </a:rPr>
              <a:t>cambios organizacionales se generan tras la  incorporación de éstas</a:t>
            </a:r>
            <a:r>
              <a:rPr sz="2800" spc="-30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TI/SI?</a:t>
            </a:r>
            <a:endParaRPr sz="2800">
              <a:latin typeface="Garamond"/>
              <a:cs typeface="Garamond"/>
            </a:endParaRPr>
          </a:p>
          <a:p>
            <a:pPr marR="17780" algn="r">
              <a:lnSpc>
                <a:spcPts val="2735"/>
              </a:lnSpc>
            </a:pPr>
            <a:fld id="{81D60167-4931-47E6-BA6A-407CBD079E47}" type="slidenum">
              <a:rPr sz="2400" b="1" spc="-5" dirty="0">
                <a:solidFill>
                  <a:srgbClr val="5E564E"/>
                </a:solidFill>
                <a:latin typeface="Arial"/>
                <a:cs typeface="Arial"/>
              </a:rPr>
              <a:pPr marR="17780" algn="r">
                <a:lnSpc>
                  <a:spcPts val="2735"/>
                </a:lnSpc>
              </a:pPr>
              <a:t>42</a:t>
            </a:fld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880" y="2030730"/>
            <a:ext cx="7235825" cy="1977389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marR="5080" indent="-342900" algn="just">
              <a:lnSpc>
                <a:spcPct val="90000"/>
              </a:lnSpc>
              <a:spcBef>
                <a:spcPts val="340"/>
              </a:spcBef>
              <a:buClr>
                <a:srgbClr val="996633"/>
              </a:buClr>
              <a:buSzPct val="50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El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sistema desarrollado por SII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permite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emitir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boletas 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y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facturas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electrónicamente,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hacer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la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Declaración </a:t>
            </a:r>
            <a:r>
              <a:rPr sz="2000" spc="-15" dirty="0">
                <a:solidFill>
                  <a:srgbClr val="5E564E"/>
                </a:solidFill>
                <a:latin typeface="Verdana"/>
                <a:cs typeface="Verdana"/>
              </a:rPr>
              <a:t>de  Renta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y </a:t>
            </a:r>
            <a:r>
              <a:rPr sz="2000" spc="-20" dirty="0">
                <a:solidFill>
                  <a:srgbClr val="5E564E"/>
                </a:solidFill>
                <a:latin typeface="Verdana"/>
                <a:cs typeface="Verdana"/>
              </a:rPr>
              <a:t>Pago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de </a:t>
            </a:r>
            <a:r>
              <a:rPr sz="2000" spc="-15" dirty="0">
                <a:solidFill>
                  <a:srgbClr val="5E564E"/>
                </a:solidFill>
                <a:latin typeface="Verdana"/>
                <a:cs typeface="Verdana"/>
              </a:rPr>
              <a:t>Iva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por Internet. Así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también el 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sistema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permite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a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los usuarios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actualizar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sus datos  personales, revisar el estado de las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declaraciones 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realizadas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y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revisar el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estado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de pago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de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sus  impuestos.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8 Elipse"/>
          <p:cNvSpPr/>
          <p:nvPr/>
        </p:nvSpPr>
        <p:spPr>
          <a:xfrm>
            <a:off x="8686800" y="6477000"/>
            <a:ext cx="4572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2262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Analicemos?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755"/>
              </a:lnSpc>
            </a:pPr>
            <a:fld id="{81D60167-4931-47E6-BA6A-407CBD079E47}" type="slidenum">
              <a:rPr spc="-5" dirty="0"/>
              <a:pPr marL="25400">
                <a:lnSpc>
                  <a:spcPts val="2755"/>
                </a:lnSpc>
              </a:pPr>
              <a:t>43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1386077" y="1708226"/>
            <a:ext cx="7421245" cy="475805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5600" marR="189230" indent="-342900" algn="just">
              <a:lnSpc>
                <a:spcPct val="90000"/>
              </a:lnSpc>
              <a:spcBef>
                <a:spcPts val="345"/>
              </a:spcBef>
              <a:buClr>
                <a:srgbClr val="996633"/>
              </a:buClr>
              <a:buSzPct val="50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Una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AFP ha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mandado a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desarrollar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un </a:t>
            </a:r>
            <a:r>
              <a:rPr sz="2000" spc="-30" dirty="0">
                <a:solidFill>
                  <a:srgbClr val="5E564E"/>
                </a:solidFill>
                <a:latin typeface="Verdana"/>
                <a:cs typeface="Verdana"/>
              </a:rPr>
              <a:t>sw,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que </a:t>
            </a:r>
            <a:r>
              <a:rPr sz="2000" spc="-15" dirty="0">
                <a:solidFill>
                  <a:srgbClr val="5E564E"/>
                </a:solidFill>
                <a:latin typeface="Verdana"/>
                <a:cs typeface="Verdana"/>
              </a:rPr>
              <a:t>le 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permita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a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sus clientes conocer el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estado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de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sus 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fondos,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emitir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cartolas,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transferir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dinero de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APV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y 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realizar distintas simulaciones de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su proyección 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previsional, de ésta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manera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el cliente puede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saber 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cuanto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variará su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pensión si el país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crece, si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el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IPC  varía,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si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aumenta su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sueldo,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si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incorpora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un </a:t>
            </a:r>
            <a:r>
              <a:rPr sz="2000" spc="-75" dirty="0">
                <a:solidFill>
                  <a:srgbClr val="5E564E"/>
                </a:solidFill>
                <a:latin typeface="Verdana"/>
                <a:cs typeface="Verdana"/>
              </a:rPr>
              <a:t>APV,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si 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jubila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anticipado,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etc.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El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sistema funcionará en</a:t>
            </a:r>
            <a:r>
              <a:rPr sz="2000" spc="450" dirty="0">
                <a:solidFill>
                  <a:srgbClr val="5E564E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la  Intranet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de la </a:t>
            </a:r>
            <a:r>
              <a:rPr sz="2000" spc="-75" dirty="0">
                <a:solidFill>
                  <a:srgbClr val="5E564E"/>
                </a:solidFill>
                <a:latin typeface="Verdana"/>
                <a:cs typeface="Verdana"/>
              </a:rPr>
              <a:t>AFP,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a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la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cual un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cliente puede ingresar 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a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través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de su</a:t>
            </a:r>
            <a:r>
              <a:rPr sz="2000" spc="-65" dirty="0">
                <a:solidFill>
                  <a:srgbClr val="5E564E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clave.</a:t>
            </a:r>
            <a:endParaRPr sz="2000">
              <a:latin typeface="Verdana"/>
              <a:cs typeface="Verdana"/>
            </a:endParaRPr>
          </a:p>
          <a:p>
            <a:pPr marL="800735" lvl="1" indent="-342900">
              <a:lnSpc>
                <a:spcPct val="100000"/>
              </a:lnSpc>
              <a:spcBef>
                <a:spcPts val="1635"/>
              </a:spcBef>
              <a:buClr>
                <a:srgbClr val="FF6600"/>
              </a:buClr>
              <a:buFont typeface="Wingdings"/>
              <a:buChar char=""/>
              <a:tabLst>
                <a:tab pos="801370" algn="l"/>
              </a:tabLst>
            </a:pPr>
            <a:r>
              <a:rPr sz="2800" spc="-5" dirty="0">
                <a:latin typeface="Garamond"/>
                <a:cs typeface="Garamond"/>
              </a:rPr>
              <a:t>ITSGA en este</a:t>
            </a:r>
            <a:r>
              <a:rPr sz="2800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caso?</a:t>
            </a:r>
            <a:endParaRPr sz="2800">
              <a:latin typeface="Garamond"/>
              <a:cs typeface="Garamond"/>
            </a:endParaRPr>
          </a:p>
          <a:p>
            <a:pPr marL="800735" lvl="1" indent="-342900">
              <a:lnSpc>
                <a:spcPct val="100000"/>
              </a:lnSpc>
              <a:spcBef>
                <a:spcPts val="340"/>
              </a:spcBef>
              <a:buClr>
                <a:srgbClr val="FF6600"/>
              </a:buClr>
              <a:buFont typeface="Wingdings"/>
              <a:buChar char=""/>
              <a:tabLst>
                <a:tab pos="801370" algn="l"/>
              </a:tabLst>
            </a:pPr>
            <a:r>
              <a:rPr sz="2800" spc="-5" dirty="0">
                <a:latin typeface="Garamond"/>
                <a:cs typeface="Garamond"/>
              </a:rPr>
              <a:t>Que </a:t>
            </a:r>
            <a:r>
              <a:rPr sz="2800" spc="-10" dirty="0">
                <a:latin typeface="Garamond"/>
                <a:cs typeface="Garamond"/>
              </a:rPr>
              <a:t>gana la</a:t>
            </a:r>
            <a:r>
              <a:rPr sz="2800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empresa?</a:t>
            </a:r>
            <a:endParaRPr sz="2800">
              <a:latin typeface="Garamond"/>
              <a:cs typeface="Garamond"/>
            </a:endParaRPr>
          </a:p>
          <a:p>
            <a:pPr marL="800735" marR="5080" lvl="1" indent="-342900">
              <a:lnSpc>
                <a:spcPts val="3020"/>
              </a:lnSpc>
              <a:spcBef>
                <a:spcPts val="720"/>
              </a:spcBef>
              <a:buClr>
                <a:srgbClr val="FF6600"/>
              </a:buClr>
              <a:buFont typeface="Wingdings"/>
              <a:buChar char=""/>
              <a:tabLst>
                <a:tab pos="801370" algn="l"/>
              </a:tabLst>
            </a:pPr>
            <a:r>
              <a:rPr sz="2800" spc="-5" dirty="0">
                <a:latin typeface="Garamond"/>
                <a:cs typeface="Garamond"/>
              </a:rPr>
              <a:t>Que cambios organizacionales se generan tras la  incorporación de éstas</a:t>
            </a:r>
            <a:r>
              <a:rPr sz="2800" spc="-30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TI/SI?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9" name="8 Elipse"/>
          <p:cNvSpPr/>
          <p:nvPr/>
        </p:nvSpPr>
        <p:spPr>
          <a:xfrm>
            <a:off x="8686800" y="6477000"/>
            <a:ext cx="4572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1603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ejemplos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89505" y="1976755"/>
            <a:ext cx="5858510" cy="11537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99085" marR="5080" indent="-286385" algn="just">
              <a:lnSpc>
                <a:spcPts val="2160"/>
              </a:lnSpc>
              <a:spcBef>
                <a:spcPts val="375"/>
              </a:spcBef>
              <a:buClr>
                <a:srgbClr val="996633"/>
              </a:buClr>
              <a:buSzPct val="50000"/>
              <a:buFont typeface="Wingdings"/>
              <a:buChar char=""/>
              <a:tabLst>
                <a:tab pos="299720" algn="l"/>
              </a:tabLst>
            </a:pP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Un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supermercado ofrece </a:t>
            </a:r>
            <a:r>
              <a:rPr sz="2000" dirty="0">
                <a:solidFill>
                  <a:srgbClr val="5E564E"/>
                </a:solidFill>
                <a:latin typeface="Verdana"/>
                <a:cs typeface="Verdana"/>
              </a:rPr>
              <a:t>a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sus clientes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la 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posibilidad de ordenar sus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pedidos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por  Internet, especificando el horario </a:t>
            </a:r>
            <a:r>
              <a:rPr sz="2000" spc="-10" dirty="0">
                <a:solidFill>
                  <a:srgbClr val="5E564E"/>
                </a:solidFill>
                <a:latin typeface="Verdana"/>
                <a:cs typeface="Verdana"/>
              </a:rPr>
              <a:t>en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el cual  pueden ser</a:t>
            </a:r>
            <a:r>
              <a:rPr sz="2000" spc="-45" dirty="0">
                <a:solidFill>
                  <a:srgbClr val="5E564E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5E564E"/>
                </a:solidFill>
                <a:latin typeface="Verdana"/>
                <a:cs typeface="Verdana"/>
              </a:rPr>
              <a:t>recibidosº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31594" y="4670792"/>
            <a:ext cx="6929755" cy="181800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spc="25" dirty="0">
                <a:solidFill>
                  <a:srgbClr val="FFCC00"/>
                </a:solidFill>
                <a:latin typeface="Wingdings"/>
                <a:cs typeface="Wingdings"/>
              </a:rPr>
              <a:t></a:t>
            </a:r>
            <a:r>
              <a:rPr sz="2800" spc="25" dirty="0">
                <a:latin typeface="Tahoma"/>
                <a:cs typeface="Tahoma"/>
              </a:rPr>
              <a:t>ITSGA </a:t>
            </a:r>
            <a:r>
              <a:rPr sz="2800" spc="-5" dirty="0">
                <a:latin typeface="Tahoma"/>
                <a:cs typeface="Tahoma"/>
              </a:rPr>
              <a:t>en este</a:t>
            </a:r>
            <a:r>
              <a:rPr sz="2800" spc="-3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caso?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 spc="50" dirty="0">
                <a:solidFill>
                  <a:srgbClr val="FFCC00"/>
                </a:solidFill>
                <a:latin typeface="Wingdings"/>
                <a:cs typeface="Wingdings"/>
              </a:rPr>
              <a:t></a:t>
            </a:r>
            <a:r>
              <a:rPr sz="2800" spc="50" dirty="0">
                <a:latin typeface="Tahoma"/>
                <a:cs typeface="Tahoma"/>
              </a:rPr>
              <a:t>Que </a:t>
            </a:r>
            <a:r>
              <a:rPr sz="2800" spc="-5" dirty="0">
                <a:latin typeface="Tahoma"/>
                <a:cs typeface="Tahoma"/>
              </a:rPr>
              <a:t>gana la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empresa?</a:t>
            </a:r>
            <a:endParaRPr sz="2800">
              <a:latin typeface="Tahoma"/>
              <a:cs typeface="Tahoma"/>
            </a:endParaRPr>
          </a:p>
          <a:p>
            <a:pPr marL="355600" marR="5080" indent="-342900">
              <a:lnSpc>
                <a:spcPts val="3020"/>
              </a:lnSpc>
              <a:spcBef>
                <a:spcPts val="720"/>
              </a:spcBef>
            </a:pPr>
            <a:r>
              <a:rPr sz="2800" spc="45" dirty="0">
                <a:solidFill>
                  <a:srgbClr val="FFCC00"/>
                </a:solidFill>
                <a:latin typeface="Wingdings"/>
                <a:cs typeface="Wingdings"/>
              </a:rPr>
              <a:t></a:t>
            </a:r>
            <a:r>
              <a:rPr sz="2800" spc="45" dirty="0">
                <a:latin typeface="Tahoma"/>
                <a:cs typeface="Tahoma"/>
              </a:rPr>
              <a:t>Que </a:t>
            </a:r>
            <a:r>
              <a:rPr sz="2800" spc="-10" dirty="0">
                <a:latin typeface="Tahoma"/>
                <a:cs typeface="Tahoma"/>
              </a:rPr>
              <a:t>cambios </a:t>
            </a:r>
            <a:r>
              <a:rPr sz="2800" spc="-5" dirty="0">
                <a:latin typeface="Tahoma"/>
                <a:cs typeface="Tahoma"/>
              </a:rPr>
              <a:t>organizacionales se </a:t>
            </a:r>
            <a:r>
              <a:rPr sz="2800" spc="-10" dirty="0">
                <a:latin typeface="Tahoma"/>
                <a:cs typeface="Tahoma"/>
              </a:rPr>
              <a:t>generan  </a:t>
            </a:r>
            <a:r>
              <a:rPr sz="2800" spc="-20" dirty="0">
                <a:latin typeface="Tahoma"/>
                <a:cs typeface="Tahoma"/>
              </a:rPr>
              <a:t>tras </a:t>
            </a:r>
            <a:r>
              <a:rPr sz="2800" spc="-5" dirty="0">
                <a:latin typeface="Tahoma"/>
                <a:cs typeface="Tahoma"/>
              </a:rPr>
              <a:t>la incorporación de éstas</a:t>
            </a:r>
            <a:r>
              <a:rPr sz="2800" spc="5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TI/SI?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8630" y="2052684"/>
            <a:ext cx="1502242" cy="1792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30778" y="2651693"/>
            <a:ext cx="477520" cy="210185"/>
          </a:xfrm>
          <a:custGeom>
            <a:avLst/>
            <a:gdLst/>
            <a:ahLst/>
            <a:cxnLst/>
            <a:rect l="l" t="t" r="r" b="b"/>
            <a:pathLst>
              <a:path w="477519" h="210185">
                <a:moveTo>
                  <a:pt x="315348" y="206219"/>
                </a:moveTo>
                <a:lnTo>
                  <a:pt x="10482" y="206219"/>
                </a:lnTo>
                <a:lnTo>
                  <a:pt x="310966" y="209714"/>
                </a:lnTo>
                <a:lnTo>
                  <a:pt x="315348" y="206219"/>
                </a:lnTo>
                <a:close/>
              </a:path>
              <a:path w="477519" h="210185">
                <a:moveTo>
                  <a:pt x="403557" y="0"/>
                </a:moveTo>
                <a:lnTo>
                  <a:pt x="22711" y="43690"/>
                </a:lnTo>
                <a:lnTo>
                  <a:pt x="0" y="108352"/>
                </a:lnTo>
                <a:lnTo>
                  <a:pt x="1747" y="207967"/>
                </a:lnTo>
                <a:lnTo>
                  <a:pt x="10482" y="206219"/>
                </a:lnTo>
                <a:lnTo>
                  <a:pt x="315348" y="206219"/>
                </a:lnTo>
                <a:lnTo>
                  <a:pt x="448980" y="99614"/>
                </a:lnTo>
                <a:lnTo>
                  <a:pt x="476932" y="38447"/>
                </a:lnTo>
                <a:lnTo>
                  <a:pt x="4035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1500" y="3268603"/>
            <a:ext cx="1986914" cy="900430"/>
          </a:xfrm>
          <a:custGeom>
            <a:avLst/>
            <a:gdLst/>
            <a:ahLst/>
            <a:cxnLst/>
            <a:rect l="l" t="t" r="r" b="b"/>
            <a:pathLst>
              <a:path w="1986914" h="900429">
                <a:moveTo>
                  <a:pt x="1762458" y="473605"/>
                </a:moveTo>
                <a:lnTo>
                  <a:pt x="772175" y="473605"/>
                </a:lnTo>
                <a:lnTo>
                  <a:pt x="1275313" y="706039"/>
                </a:lnTo>
                <a:lnTo>
                  <a:pt x="1420314" y="730506"/>
                </a:lnTo>
                <a:lnTo>
                  <a:pt x="1816884" y="900025"/>
                </a:lnTo>
                <a:lnTo>
                  <a:pt x="1661400" y="681572"/>
                </a:lnTo>
                <a:lnTo>
                  <a:pt x="1986343" y="644872"/>
                </a:lnTo>
                <a:lnTo>
                  <a:pt x="1762458" y="473605"/>
                </a:lnTo>
                <a:close/>
              </a:path>
              <a:path w="1986914" h="900429">
                <a:moveTo>
                  <a:pt x="531089" y="0"/>
                </a:moveTo>
                <a:lnTo>
                  <a:pt x="0" y="181752"/>
                </a:lnTo>
                <a:lnTo>
                  <a:pt x="386087" y="412438"/>
                </a:lnTo>
                <a:lnTo>
                  <a:pt x="651632" y="777691"/>
                </a:lnTo>
                <a:lnTo>
                  <a:pt x="772175" y="473605"/>
                </a:lnTo>
                <a:lnTo>
                  <a:pt x="1762458" y="473605"/>
                </a:lnTo>
                <a:lnTo>
                  <a:pt x="1540857" y="304086"/>
                </a:lnTo>
                <a:lnTo>
                  <a:pt x="531089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20" y="3523757"/>
            <a:ext cx="2324100" cy="986155"/>
          </a:xfrm>
          <a:custGeom>
            <a:avLst/>
            <a:gdLst/>
            <a:ahLst/>
            <a:cxnLst/>
            <a:rect l="l" t="t" r="r" b="b"/>
            <a:pathLst>
              <a:path w="2324100" h="986154">
                <a:moveTo>
                  <a:pt x="0" y="267386"/>
                </a:moveTo>
                <a:lnTo>
                  <a:pt x="0" y="499819"/>
                </a:lnTo>
                <a:lnTo>
                  <a:pt x="265547" y="669339"/>
                </a:lnTo>
                <a:lnTo>
                  <a:pt x="518863" y="803906"/>
                </a:lnTo>
                <a:lnTo>
                  <a:pt x="1289292" y="985667"/>
                </a:lnTo>
                <a:lnTo>
                  <a:pt x="1084892" y="877315"/>
                </a:lnTo>
                <a:lnTo>
                  <a:pt x="1965382" y="877315"/>
                </a:lnTo>
                <a:lnTo>
                  <a:pt x="1499673" y="803906"/>
                </a:lnTo>
                <a:lnTo>
                  <a:pt x="1146037" y="803906"/>
                </a:lnTo>
                <a:lnTo>
                  <a:pt x="1193206" y="730506"/>
                </a:lnTo>
                <a:lnTo>
                  <a:pt x="1048205" y="730506"/>
                </a:lnTo>
                <a:lnTo>
                  <a:pt x="784407" y="585453"/>
                </a:lnTo>
                <a:lnTo>
                  <a:pt x="435007" y="438653"/>
                </a:lnTo>
                <a:lnTo>
                  <a:pt x="302234" y="438653"/>
                </a:lnTo>
                <a:lnTo>
                  <a:pt x="0" y="267386"/>
                </a:lnTo>
                <a:close/>
              </a:path>
              <a:path w="2324100" h="986154">
                <a:moveTo>
                  <a:pt x="494405" y="0"/>
                </a:moveTo>
                <a:lnTo>
                  <a:pt x="531092" y="183500"/>
                </a:lnTo>
                <a:lnTo>
                  <a:pt x="1037723" y="414186"/>
                </a:lnTo>
                <a:lnTo>
                  <a:pt x="1325979" y="718272"/>
                </a:lnTo>
                <a:lnTo>
                  <a:pt x="1530378" y="754972"/>
                </a:lnTo>
                <a:lnTo>
                  <a:pt x="1965382" y="877315"/>
                </a:lnTo>
                <a:lnTo>
                  <a:pt x="1084892" y="877315"/>
                </a:lnTo>
                <a:lnTo>
                  <a:pt x="2143577" y="901781"/>
                </a:lnTo>
                <a:lnTo>
                  <a:pt x="2323518" y="828372"/>
                </a:lnTo>
                <a:lnTo>
                  <a:pt x="2162794" y="720020"/>
                </a:lnTo>
                <a:lnTo>
                  <a:pt x="2085925" y="573220"/>
                </a:lnTo>
                <a:lnTo>
                  <a:pt x="1965382" y="475353"/>
                </a:lnTo>
                <a:lnTo>
                  <a:pt x="1301521" y="365253"/>
                </a:lnTo>
                <a:lnTo>
                  <a:pt x="831576" y="61166"/>
                </a:lnTo>
                <a:lnTo>
                  <a:pt x="494405" y="0"/>
                </a:lnTo>
                <a:close/>
              </a:path>
              <a:path w="2324100" h="986154">
                <a:moveTo>
                  <a:pt x="1422064" y="791672"/>
                </a:moveTo>
                <a:lnTo>
                  <a:pt x="1146037" y="803906"/>
                </a:lnTo>
                <a:lnTo>
                  <a:pt x="1499673" y="803906"/>
                </a:lnTo>
                <a:lnTo>
                  <a:pt x="1422064" y="79167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4025" y="2061124"/>
            <a:ext cx="7341932" cy="4568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41135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Componentes </a:t>
            </a:r>
            <a:r>
              <a:rPr dirty="0"/>
              <a:t>de un</a:t>
            </a:r>
            <a:r>
              <a:rPr spc="-105" dirty="0"/>
              <a:t> </a:t>
            </a:r>
            <a:r>
              <a:rPr dirty="0"/>
              <a:t>SI</a:t>
            </a:r>
          </a:p>
        </p:txBody>
      </p:sp>
      <p:sp>
        <p:nvSpPr>
          <p:cNvPr id="13" name="object 13"/>
          <p:cNvSpPr/>
          <p:nvPr/>
        </p:nvSpPr>
        <p:spPr>
          <a:xfrm>
            <a:off x="3465576" y="1921129"/>
            <a:ext cx="2359025" cy="1420495"/>
          </a:xfrm>
          <a:custGeom>
            <a:avLst/>
            <a:gdLst/>
            <a:ahLst/>
            <a:cxnLst/>
            <a:rect l="l" t="t" r="r" b="b"/>
            <a:pathLst>
              <a:path w="2359025" h="1420495">
                <a:moveTo>
                  <a:pt x="75184" y="1343914"/>
                </a:moveTo>
                <a:lnTo>
                  <a:pt x="0" y="1384046"/>
                </a:lnTo>
                <a:lnTo>
                  <a:pt x="77215" y="1420114"/>
                </a:lnTo>
                <a:lnTo>
                  <a:pt x="76376" y="1388618"/>
                </a:lnTo>
                <a:lnTo>
                  <a:pt x="63753" y="1388618"/>
                </a:lnTo>
                <a:lnTo>
                  <a:pt x="63119" y="1375918"/>
                </a:lnTo>
                <a:lnTo>
                  <a:pt x="76021" y="1375325"/>
                </a:lnTo>
                <a:lnTo>
                  <a:pt x="75184" y="1343914"/>
                </a:lnTo>
                <a:close/>
              </a:path>
              <a:path w="2359025" h="1420495">
                <a:moveTo>
                  <a:pt x="76021" y="1375325"/>
                </a:moveTo>
                <a:lnTo>
                  <a:pt x="63119" y="1375918"/>
                </a:lnTo>
                <a:lnTo>
                  <a:pt x="63753" y="1388618"/>
                </a:lnTo>
                <a:lnTo>
                  <a:pt x="76360" y="1388038"/>
                </a:lnTo>
                <a:lnTo>
                  <a:pt x="76021" y="1375325"/>
                </a:lnTo>
                <a:close/>
              </a:path>
              <a:path w="2359025" h="1420495">
                <a:moveTo>
                  <a:pt x="76360" y="1388038"/>
                </a:moveTo>
                <a:lnTo>
                  <a:pt x="63753" y="1388618"/>
                </a:lnTo>
                <a:lnTo>
                  <a:pt x="76376" y="1388618"/>
                </a:lnTo>
                <a:lnTo>
                  <a:pt x="76360" y="1388038"/>
                </a:lnTo>
                <a:close/>
              </a:path>
              <a:path w="2359025" h="1420495">
                <a:moveTo>
                  <a:pt x="2282206" y="31944"/>
                </a:moveTo>
                <a:lnTo>
                  <a:pt x="2192528" y="38354"/>
                </a:lnTo>
                <a:lnTo>
                  <a:pt x="2137791" y="44958"/>
                </a:lnTo>
                <a:lnTo>
                  <a:pt x="2083435" y="53212"/>
                </a:lnTo>
                <a:lnTo>
                  <a:pt x="2029587" y="63246"/>
                </a:lnTo>
                <a:lnTo>
                  <a:pt x="1976374" y="74803"/>
                </a:lnTo>
                <a:lnTo>
                  <a:pt x="1924050" y="88011"/>
                </a:lnTo>
                <a:lnTo>
                  <a:pt x="1872361" y="102616"/>
                </a:lnTo>
                <a:lnTo>
                  <a:pt x="1821814" y="118618"/>
                </a:lnTo>
                <a:lnTo>
                  <a:pt x="1772412" y="136017"/>
                </a:lnTo>
                <a:lnTo>
                  <a:pt x="1724025" y="154686"/>
                </a:lnTo>
                <a:lnTo>
                  <a:pt x="1677035" y="174751"/>
                </a:lnTo>
                <a:lnTo>
                  <a:pt x="1631441" y="195834"/>
                </a:lnTo>
                <a:lnTo>
                  <a:pt x="1587246" y="218059"/>
                </a:lnTo>
                <a:lnTo>
                  <a:pt x="1544701" y="241426"/>
                </a:lnTo>
                <a:lnTo>
                  <a:pt x="1503934" y="265684"/>
                </a:lnTo>
                <a:lnTo>
                  <a:pt x="1465072" y="290957"/>
                </a:lnTo>
                <a:lnTo>
                  <a:pt x="1427988" y="317119"/>
                </a:lnTo>
                <a:lnTo>
                  <a:pt x="1393063" y="344043"/>
                </a:lnTo>
                <a:lnTo>
                  <a:pt x="1360297" y="371729"/>
                </a:lnTo>
                <a:lnTo>
                  <a:pt x="1329816" y="400050"/>
                </a:lnTo>
                <a:lnTo>
                  <a:pt x="1301623" y="429133"/>
                </a:lnTo>
                <a:lnTo>
                  <a:pt x="1275841" y="458724"/>
                </a:lnTo>
                <a:lnTo>
                  <a:pt x="1242187" y="504190"/>
                </a:lnTo>
                <a:lnTo>
                  <a:pt x="1214754" y="550672"/>
                </a:lnTo>
                <a:lnTo>
                  <a:pt x="1193800" y="598043"/>
                </a:lnTo>
                <a:lnTo>
                  <a:pt x="1179957" y="645922"/>
                </a:lnTo>
                <a:lnTo>
                  <a:pt x="1173607" y="694182"/>
                </a:lnTo>
                <a:lnTo>
                  <a:pt x="1172718" y="725424"/>
                </a:lnTo>
                <a:lnTo>
                  <a:pt x="1171448" y="740918"/>
                </a:lnTo>
                <a:lnTo>
                  <a:pt x="1162812" y="787146"/>
                </a:lnTo>
                <a:lnTo>
                  <a:pt x="1147190" y="833374"/>
                </a:lnTo>
                <a:lnTo>
                  <a:pt x="1124712" y="878967"/>
                </a:lnTo>
                <a:lnTo>
                  <a:pt x="1095883" y="924051"/>
                </a:lnTo>
                <a:lnTo>
                  <a:pt x="1060958" y="968121"/>
                </a:lnTo>
                <a:lnTo>
                  <a:pt x="1034541" y="996950"/>
                </a:lnTo>
                <a:lnTo>
                  <a:pt x="1005586" y="1025144"/>
                </a:lnTo>
                <a:lnTo>
                  <a:pt x="957834" y="1066419"/>
                </a:lnTo>
                <a:lnTo>
                  <a:pt x="923289" y="1092962"/>
                </a:lnTo>
                <a:lnTo>
                  <a:pt x="886713" y="1118870"/>
                </a:lnTo>
                <a:lnTo>
                  <a:pt x="848233" y="1143762"/>
                </a:lnTo>
                <a:lnTo>
                  <a:pt x="807847" y="1167892"/>
                </a:lnTo>
                <a:lnTo>
                  <a:pt x="765683" y="1191006"/>
                </a:lnTo>
                <a:lnTo>
                  <a:pt x="721995" y="1212977"/>
                </a:lnTo>
                <a:lnTo>
                  <a:pt x="676783" y="1233932"/>
                </a:lnTo>
                <a:lnTo>
                  <a:pt x="630047" y="1253744"/>
                </a:lnTo>
                <a:lnTo>
                  <a:pt x="582040" y="1272286"/>
                </a:lnTo>
                <a:lnTo>
                  <a:pt x="532891" y="1289558"/>
                </a:lnTo>
                <a:lnTo>
                  <a:pt x="482726" y="1305433"/>
                </a:lnTo>
                <a:lnTo>
                  <a:pt x="431546" y="1319911"/>
                </a:lnTo>
                <a:lnTo>
                  <a:pt x="379475" y="1332992"/>
                </a:lnTo>
                <a:lnTo>
                  <a:pt x="326644" y="1344422"/>
                </a:lnTo>
                <a:lnTo>
                  <a:pt x="273176" y="1354328"/>
                </a:lnTo>
                <a:lnTo>
                  <a:pt x="219328" y="1362583"/>
                </a:lnTo>
                <a:lnTo>
                  <a:pt x="164846" y="1369187"/>
                </a:lnTo>
                <a:lnTo>
                  <a:pt x="110109" y="1373759"/>
                </a:lnTo>
                <a:lnTo>
                  <a:pt x="76021" y="1375325"/>
                </a:lnTo>
                <a:lnTo>
                  <a:pt x="76360" y="1388038"/>
                </a:lnTo>
                <a:lnTo>
                  <a:pt x="165862" y="1381760"/>
                </a:lnTo>
                <a:lnTo>
                  <a:pt x="220725" y="1375156"/>
                </a:lnTo>
                <a:lnTo>
                  <a:pt x="275082" y="1366901"/>
                </a:lnTo>
                <a:lnTo>
                  <a:pt x="329057" y="1356995"/>
                </a:lnTo>
                <a:lnTo>
                  <a:pt x="382143" y="1345438"/>
                </a:lnTo>
                <a:lnTo>
                  <a:pt x="434594" y="1332357"/>
                </a:lnTo>
                <a:lnTo>
                  <a:pt x="486156" y="1317625"/>
                </a:lnTo>
                <a:lnTo>
                  <a:pt x="536701" y="1301750"/>
                </a:lnTo>
                <a:lnTo>
                  <a:pt x="586232" y="1284351"/>
                </a:lnTo>
                <a:lnTo>
                  <a:pt x="634619" y="1265555"/>
                </a:lnTo>
                <a:lnTo>
                  <a:pt x="681736" y="1245743"/>
                </a:lnTo>
                <a:lnTo>
                  <a:pt x="727328" y="1224534"/>
                </a:lnTo>
                <a:lnTo>
                  <a:pt x="771398" y="1202309"/>
                </a:lnTo>
                <a:lnTo>
                  <a:pt x="813943" y="1179068"/>
                </a:lnTo>
                <a:lnTo>
                  <a:pt x="854710" y="1154684"/>
                </a:lnTo>
                <a:lnTo>
                  <a:pt x="893699" y="1129538"/>
                </a:lnTo>
                <a:lnTo>
                  <a:pt x="930656" y="1103376"/>
                </a:lnTo>
                <a:lnTo>
                  <a:pt x="965581" y="1076452"/>
                </a:lnTo>
                <a:lnTo>
                  <a:pt x="998347" y="1048893"/>
                </a:lnTo>
                <a:lnTo>
                  <a:pt x="1029081" y="1020445"/>
                </a:lnTo>
                <a:lnTo>
                  <a:pt x="1057275" y="991362"/>
                </a:lnTo>
                <a:lnTo>
                  <a:pt x="1082928" y="961771"/>
                </a:lnTo>
                <a:lnTo>
                  <a:pt x="1116584" y="916305"/>
                </a:lnTo>
                <a:lnTo>
                  <a:pt x="1144143" y="869823"/>
                </a:lnTo>
                <a:lnTo>
                  <a:pt x="1164971" y="822579"/>
                </a:lnTo>
                <a:lnTo>
                  <a:pt x="1178940" y="774700"/>
                </a:lnTo>
                <a:lnTo>
                  <a:pt x="1185290" y="726440"/>
                </a:lnTo>
                <a:lnTo>
                  <a:pt x="1186307" y="694563"/>
                </a:lnTo>
                <a:lnTo>
                  <a:pt x="1187577" y="679069"/>
                </a:lnTo>
                <a:lnTo>
                  <a:pt x="1196086" y="632841"/>
                </a:lnTo>
                <a:lnTo>
                  <a:pt x="1211834" y="586740"/>
                </a:lnTo>
                <a:lnTo>
                  <a:pt x="1234313" y="541147"/>
                </a:lnTo>
                <a:lnTo>
                  <a:pt x="1263141" y="496188"/>
                </a:lnTo>
                <a:lnTo>
                  <a:pt x="1298194" y="452120"/>
                </a:lnTo>
                <a:lnTo>
                  <a:pt x="1324610" y="423291"/>
                </a:lnTo>
                <a:lnTo>
                  <a:pt x="1353565" y="394970"/>
                </a:lnTo>
                <a:lnTo>
                  <a:pt x="1401190" y="353695"/>
                </a:lnTo>
                <a:lnTo>
                  <a:pt x="1435735" y="327151"/>
                </a:lnTo>
                <a:lnTo>
                  <a:pt x="1472438" y="301244"/>
                </a:lnTo>
                <a:lnTo>
                  <a:pt x="1510919" y="276351"/>
                </a:lnTo>
                <a:lnTo>
                  <a:pt x="1551304" y="252349"/>
                </a:lnTo>
                <a:lnTo>
                  <a:pt x="1593341" y="229235"/>
                </a:lnTo>
                <a:lnTo>
                  <a:pt x="1637157" y="207137"/>
                </a:lnTo>
                <a:lnTo>
                  <a:pt x="1682369" y="186182"/>
                </a:lnTo>
                <a:lnTo>
                  <a:pt x="1728977" y="166370"/>
                </a:lnTo>
                <a:lnTo>
                  <a:pt x="1776984" y="147955"/>
                </a:lnTo>
                <a:lnTo>
                  <a:pt x="1826006" y="130683"/>
                </a:lnTo>
                <a:lnTo>
                  <a:pt x="1876298" y="114681"/>
                </a:lnTo>
                <a:lnTo>
                  <a:pt x="1927478" y="100203"/>
                </a:lnTo>
                <a:lnTo>
                  <a:pt x="1979549" y="87122"/>
                </a:lnTo>
                <a:lnTo>
                  <a:pt x="2032253" y="75565"/>
                </a:lnTo>
                <a:lnTo>
                  <a:pt x="2085721" y="65786"/>
                </a:lnTo>
                <a:lnTo>
                  <a:pt x="2139696" y="57531"/>
                </a:lnTo>
                <a:lnTo>
                  <a:pt x="2194052" y="50926"/>
                </a:lnTo>
                <a:lnTo>
                  <a:pt x="2248789" y="46228"/>
                </a:lnTo>
                <a:lnTo>
                  <a:pt x="2282566" y="44663"/>
                </a:lnTo>
                <a:lnTo>
                  <a:pt x="2282206" y="31944"/>
                </a:lnTo>
                <a:close/>
              </a:path>
              <a:path w="2359025" h="1420495">
                <a:moveTo>
                  <a:pt x="2348694" y="31369"/>
                </a:moveTo>
                <a:lnTo>
                  <a:pt x="2294763" y="31369"/>
                </a:lnTo>
                <a:lnTo>
                  <a:pt x="2295398" y="44069"/>
                </a:lnTo>
                <a:lnTo>
                  <a:pt x="2282566" y="44663"/>
                </a:lnTo>
                <a:lnTo>
                  <a:pt x="2283460" y="76200"/>
                </a:lnTo>
                <a:lnTo>
                  <a:pt x="2358516" y="35941"/>
                </a:lnTo>
                <a:lnTo>
                  <a:pt x="2348694" y="31369"/>
                </a:lnTo>
                <a:close/>
              </a:path>
              <a:path w="2359025" h="1420495">
                <a:moveTo>
                  <a:pt x="2294763" y="31369"/>
                </a:moveTo>
                <a:lnTo>
                  <a:pt x="2282206" y="31944"/>
                </a:lnTo>
                <a:lnTo>
                  <a:pt x="2282566" y="44663"/>
                </a:lnTo>
                <a:lnTo>
                  <a:pt x="2295398" y="44069"/>
                </a:lnTo>
                <a:lnTo>
                  <a:pt x="2294763" y="31369"/>
                </a:lnTo>
                <a:close/>
              </a:path>
              <a:path w="2359025" h="1420495">
                <a:moveTo>
                  <a:pt x="2281301" y="0"/>
                </a:moveTo>
                <a:lnTo>
                  <a:pt x="2282206" y="31944"/>
                </a:lnTo>
                <a:lnTo>
                  <a:pt x="2294763" y="31369"/>
                </a:lnTo>
                <a:lnTo>
                  <a:pt x="2348694" y="31369"/>
                </a:lnTo>
                <a:lnTo>
                  <a:pt x="228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31535" y="6284976"/>
            <a:ext cx="2037588" cy="420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78855" y="6335979"/>
            <a:ext cx="171703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Garamond"/>
                <a:cs typeface="Garamond"/>
              </a:rPr>
              <a:t>Procedimientos</a:t>
            </a:r>
            <a:endParaRPr sz="2000">
              <a:latin typeface="Garamond"/>
              <a:cs typeface="Garamon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98904" y="1744979"/>
            <a:ext cx="1315212" cy="420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45970" y="1794763"/>
            <a:ext cx="9956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35" dirty="0">
                <a:latin typeface="Garamond"/>
                <a:cs typeface="Garamond"/>
              </a:rPr>
              <a:t>P</a:t>
            </a:r>
            <a:r>
              <a:rPr sz="2000" b="1" dirty="0">
                <a:latin typeface="Garamond"/>
                <a:cs typeface="Garamond"/>
              </a:rPr>
              <a:t>e</a:t>
            </a:r>
            <a:r>
              <a:rPr sz="2000" b="1" spc="20" dirty="0">
                <a:latin typeface="Garamond"/>
                <a:cs typeface="Garamond"/>
              </a:rPr>
              <a:t>r</a:t>
            </a:r>
            <a:r>
              <a:rPr sz="2000" b="1" dirty="0">
                <a:latin typeface="Garamond"/>
                <a:cs typeface="Garamond"/>
              </a:rPr>
              <a:t>sonas</a:t>
            </a:r>
            <a:endParaRPr sz="2000">
              <a:latin typeface="Garamond"/>
              <a:cs typeface="Garamon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53000" y="4655824"/>
            <a:ext cx="1107843" cy="1816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32448" y="2687176"/>
            <a:ext cx="2656278" cy="15394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81471" y="1559052"/>
            <a:ext cx="2831592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81471" y="1863851"/>
            <a:ext cx="1866900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829680" y="1609089"/>
            <a:ext cx="245173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Garamond"/>
                <a:cs typeface="Garamond"/>
              </a:rPr>
              <a:t>Máquinas y </a:t>
            </a:r>
            <a:r>
              <a:rPr sz="2000" b="1" spc="-5" dirty="0">
                <a:latin typeface="Garamond"/>
                <a:cs typeface="Garamond"/>
              </a:rPr>
              <a:t>medios</a:t>
            </a:r>
            <a:r>
              <a:rPr sz="2000" b="1" spc="-100" dirty="0">
                <a:latin typeface="Garamond"/>
                <a:cs typeface="Garamond"/>
              </a:rPr>
              <a:t> </a:t>
            </a:r>
            <a:r>
              <a:rPr sz="2000" b="1" spc="-5" dirty="0">
                <a:latin typeface="Garamond"/>
                <a:cs typeface="Garamond"/>
              </a:rPr>
              <a:t>de  comunicación</a:t>
            </a:r>
            <a:endParaRPr sz="2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70695" y="6427419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5E564E"/>
                </a:solidFill>
                <a:latin typeface="Arial"/>
                <a:cs typeface="Arial"/>
              </a:rPr>
              <a:t>8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30778" y="2651693"/>
            <a:ext cx="477520" cy="210185"/>
          </a:xfrm>
          <a:custGeom>
            <a:avLst/>
            <a:gdLst/>
            <a:ahLst/>
            <a:cxnLst/>
            <a:rect l="l" t="t" r="r" b="b"/>
            <a:pathLst>
              <a:path w="477519" h="210185">
                <a:moveTo>
                  <a:pt x="315348" y="206219"/>
                </a:moveTo>
                <a:lnTo>
                  <a:pt x="10482" y="206219"/>
                </a:lnTo>
                <a:lnTo>
                  <a:pt x="310966" y="209714"/>
                </a:lnTo>
                <a:lnTo>
                  <a:pt x="315348" y="206219"/>
                </a:lnTo>
                <a:close/>
              </a:path>
              <a:path w="477519" h="210185">
                <a:moveTo>
                  <a:pt x="403557" y="0"/>
                </a:moveTo>
                <a:lnTo>
                  <a:pt x="22711" y="43690"/>
                </a:lnTo>
                <a:lnTo>
                  <a:pt x="0" y="108352"/>
                </a:lnTo>
                <a:lnTo>
                  <a:pt x="1747" y="207967"/>
                </a:lnTo>
                <a:lnTo>
                  <a:pt x="10482" y="206219"/>
                </a:lnTo>
                <a:lnTo>
                  <a:pt x="315348" y="206219"/>
                </a:lnTo>
                <a:lnTo>
                  <a:pt x="448980" y="99614"/>
                </a:lnTo>
                <a:lnTo>
                  <a:pt x="476932" y="38447"/>
                </a:lnTo>
                <a:lnTo>
                  <a:pt x="4035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1500" y="3268603"/>
            <a:ext cx="1986914" cy="900430"/>
          </a:xfrm>
          <a:custGeom>
            <a:avLst/>
            <a:gdLst/>
            <a:ahLst/>
            <a:cxnLst/>
            <a:rect l="l" t="t" r="r" b="b"/>
            <a:pathLst>
              <a:path w="1986914" h="900429">
                <a:moveTo>
                  <a:pt x="1762458" y="473605"/>
                </a:moveTo>
                <a:lnTo>
                  <a:pt x="772175" y="473605"/>
                </a:lnTo>
                <a:lnTo>
                  <a:pt x="1275313" y="706039"/>
                </a:lnTo>
                <a:lnTo>
                  <a:pt x="1420314" y="730506"/>
                </a:lnTo>
                <a:lnTo>
                  <a:pt x="1816884" y="900025"/>
                </a:lnTo>
                <a:lnTo>
                  <a:pt x="1661400" y="681572"/>
                </a:lnTo>
                <a:lnTo>
                  <a:pt x="1986343" y="644872"/>
                </a:lnTo>
                <a:lnTo>
                  <a:pt x="1762458" y="473605"/>
                </a:lnTo>
                <a:close/>
              </a:path>
              <a:path w="1986914" h="900429">
                <a:moveTo>
                  <a:pt x="531089" y="0"/>
                </a:moveTo>
                <a:lnTo>
                  <a:pt x="0" y="181752"/>
                </a:lnTo>
                <a:lnTo>
                  <a:pt x="386087" y="412438"/>
                </a:lnTo>
                <a:lnTo>
                  <a:pt x="651632" y="777691"/>
                </a:lnTo>
                <a:lnTo>
                  <a:pt x="772175" y="473605"/>
                </a:lnTo>
                <a:lnTo>
                  <a:pt x="1762458" y="473605"/>
                </a:lnTo>
                <a:lnTo>
                  <a:pt x="1540857" y="304086"/>
                </a:lnTo>
                <a:lnTo>
                  <a:pt x="531089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20" y="3523757"/>
            <a:ext cx="2324100" cy="986155"/>
          </a:xfrm>
          <a:custGeom>
            <a:avLst/>
            <a:gdLst/>
            <a:ahLst/>
            <a:cxnLst/>
            <a:rect l="l" t="t" r="r" b="b"/>
            <a:pathLst>
              <a:path w="2324100" h="986154">
                <a:moveTo>
                  <a:pt x="0" y="267386"/>
                </a:moveTo>
                <a:lnTo>
                  <a:pt x="0" y="499819"/>
                </a:lnTo>
                <a:lnTo>
                  <a:pt x="265547" y="669339"/>
                </a:lnTo>
                <a:lnTo>
                  <a:pt x="518863" y="803906"/>
                </a:lnTo>
                <a:lnTo>
                  <a:pt x="1289292" y="985667"/>
                </a:lnTo>
                <a:lnTo>
                  <a:pt x="1084892" y="877315"/>
                </a:lnTo>
                <a:lnTo>
                  <a:pt x="1965382" y="877315"/>
                </a:lnTo>
                <a:lnTo>
                  <a:pt x="1499673" y="803906"/>
                </a:lnTo>
                <a:lnTo>
                  <a:pt x="1146037" y="803906"/>
                </a:lnTo>
                <a:lnTo>
                  <a:pt x="1193206" y="730506"/>
                </a:lnTo>
                <a:lnTo>
                  <a:pt x="1048205" y="730506"/>
                </a:lnTo>
                <a:lnTo>
                  <a:pt x="784407" y="585453"/>
                </a:lnTo>
                <a:lnTo>
                  <a:pt x="435007" y="438653"/>
                </a:lnTo>
                <a:lnTo>
                  <a:pt x="302234" y="438653"/>
                </a:lnTo>
                <a:lnTo>
                  <a:pt x="0" y="267386"/>
                </a:lnTo>
                <a:close/>
              </a:path>
              <a:path w="2324100" h="986154">
                <a:moveTo>
                  <a:pt x="494405" y="0"/>
                </a:moveTo>
                <a:lnTo>
                  <a:pt x="531092" y="183500"/>
                </a:lnTo>
                <a:lnTo>
                  <a:pt x="1037723" y="414186"/>
                </a:lnTo>
                <a:lnTo>
                  <a:pt x="1325979" y="718272"/>
                </a:lnTo>
                <a:lnTo>
                  <a:pt x="1530378" y="754972"/>
                </a:lnTo>
                <a:lnTo>
                  <a:pt x="1965382" y="877315"/>
                </a:lnTo>
                <a:lnTo>
                  <a:pt x="1084892" y="877315"/>
                </a:lnTo>
                <a:lnTo>
                  <a:pt x="2143577" y="901781"/>
                </a:lnTo>
                <a:lnTo>
                  <a:pt x="2323518" y="828372"/>
                </a:lnTo>
                <a:lnTo>
                  <a:pt x="2162794" y="720020"/>
                </a:lnTo>
                <a:lnTo>
                  <a:pt x="2085925" y="573220"/>
                </a:lnTo>
                <a:lnTo>
                  <a:pt x="1965382" y="475353"/>
                </a:lnTo>
                <a:lnTo>
                  <a:pt x="1301521" y="365253"/>
                </a:lnTo>
                <a:lnTo>
                  <a:pt x="831576" y="61166"/>
                </a:lnTo>
                <a:lnTo>
                  <a:pt x="494405" y="0"/>
                </a:lnTo>
                <a:close/>
              </a:path>
              <a:path w="2324100" h="986154">
                <a:moveTo>
                  <a:pt x="1422064" y="791672"/>
                </a:moveTo>
                <a:lnTo>
                  <a:pt x="1146037" y="803906"/>
                </a:lnTo>
                <a:lnTo>
                  <a:pt x="1499673" y="803906"/>
                </a:lnTo>
                <a:lnTo>
                  <a:pt x="1422064" y="79167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4025" y="1820761"/>
            <a:ext cx="8217724" cy="4808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22873" y="1695241"/>
            <a:ext cx="471170" cy="106680"/>
          </a:xfrm>
          <a:custGeom>
            <a:avLst/>
            <a:gdLst/>
            <a:ahLst/>
            <a:cxnLst/>
            <a:rect l="l" t="t" r="r" b="b"/>
            <a:pathLst>
              <a:path w="471170" h="106680">
                <a:moveTo>
                  <a:pt x="0" y="106200"/>
                </a:moveTo>
                <a:lnTo>
                  <a:pt x="471168" y="106200"/>
                </a:lnTo>
                <a:lnTo>
                  <a:pt x="471168" y="0"/>
                </a:lnTo>
                <a:lnTo>
                  <a:pt x="0" y="0"/>
                </a:lnTo>
                <a:lnTo>
                  <a:pt x="0" y="10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22873" y="1695241"/>
            <a:ext cx="471170" cy="106680"/>
          </a:xfrm>
          <a:custGeom>
            <a:avLst/>
            <a:gdLst/>
            <a:ahLst/>
            <a:cxnLst/>
            <a:rect l="l" t="t" r="r" b="b"/>
            <a:pathLst>
              <a:path w="471170" h="106680">
                <a:moveTo>
                  <a:pt x="0" y="106200"/>
                </a:moveTo>
                <a:lnTo>
                  <a:pt x="471168" y="106200"/>
                </a:lnTo>
                <a:lnTo>
                  <a:pt x="471168" y="0"/>
                </a:lnTo>
                <a:lnTo>
                  <a:pt x="0" y="0"/>
                </a:lnTo>
                <a:lnTo>
                  <a:pt x="0" y="106200"/>
                </a:lnTo>
                <a:close/>
              </a:path>
            </a:pathLst>
          </a:custGeom>
          <a:ln w="90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11492" y="1433026"/>
            <a:ext cx="294005" cy="236220"/>
          </a:xfrm>
          <a:custGeom>
            <a:avLst/>
            <a:gdLst/>
            <a:ahLst/>
            <a:cxnLst/>
            <a:rect l="l" t="t" r="r" b="b"/>
            <a:pathLst>
              <a:path w="294004" h="236219">
                <a:moveTo>
                  <a:pt x="293938" y="0"/>
                </a:moveTo>
                <a:lnTo>
                  <a:pt x="0" y="0"/>
                </a:lnTo>
                <a:lnTo>
                  <a:pt x="0" y="236161"/>
                </a:lnTo>
                <a:lnTo>
                  <a:pt x="293938" y="236161"/>
                </a:lnTo>
                <a:lnTo>
                  <a:pt x="274284" y="207995"/>
                </a:lnTo>
                <a:lnTo>
                  <a:pt x="45356" y="207995"/>
                </a:lnTo>
                <a:lnTo>
                  <a:pt x="43190" y="205829"/>
                </a:lnTo>
                <a:lnTo>
                  <a:pt x="38857" y="203662"/>
                </a:lnTo>
                <a:lnTo>
                  <a:pt x="38857" y="201495"/>
                </a:lnTo>
                <a:lnTo>
                  <a:pt x="34615" y="199329"/>
                </a:lnTo>
                <a:lnTo>
                  <a:pt x="34615" y="36832"/>
                </a:lnTo>
                <a:lnTo>
                  <a:pt x="36781" y="34665"/>
                </a:lnTo>
                <a:lnTo>
                  <a:pt x="38857" y="30332"/>
                </a:lnTo>
                <a:lnTo>
                  <a:pt x="43190" y="28166"/>
                </a:lnTo>
                <a:lnTo>
                  <a:pt x="293938" y="28166"/>
                </a:lnTo>
                <a:lnTo>
                  <a:pt x="293938" y="0"/>
                </a:lnTo>
                <a:close/>
              </a:path>
              <a:path w="294004" h="236219">
                <a:moveTo>
                  <a:pt x="293938" y="28166"/>
                </a:moveTo>
                <a:lnTo>
                  <a:pt x="257202" y="28166"/>
                </a:lnTo>
                <a:lnTo>
                  <a:pt x="259368" y="30332"/>
                </a:lnTo>
                <a:lnTo>
                  <a:pt x="263701" y="32499"/>
                </a:lnTo>
                <a:lnTo>
                  <a:pt x="263701" y="192829"/>
                </a:lnTo>
                <a:lnTo>
                  <a:pt x="293938" y="236161"/>
                </a:lnTo>
                <a:lnTo>
                  <a:pt x="293938" y="28166"/>
                </a:lnTo>
                <a:close/>
              </a:path>
              <a:path w="294004" h="236219">
                <a:moveTo>
                  <a:pt x="263701" y="192829"/>
                </a:moveTo>
                <a:lnTo>
                  <a:pt x="263701" y="201495"/>
                </a:lnTo>
                <a:lnTo>
                  <a:pt x="259368" y="205829"/>
                </a:lnTo>
                <a:lnTo>
                  <a:pt x="255035" y="207995"/>
                </a:lnTo>
                <a:lnTo>
                  <a:pt x="274284" y="207995"/>
                </a:lnTo>
                <a:lnTo>
                  <a:pt x="263701" y="1928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11492" y="1433025"/>
            <a:ext cx="294005" cy="236220"/>
          </a:xfrm>
          <a:custGeom>
            <a:avLst/>
            <a:gdLst/>
            <a:ahLst/>
            <a:cxnLst/>
            <a:rect l="l" t="t" r="r" b="b"/>
            <a:pathLst>
              <a:path w="294004" h="236219">
                <a:moveTo>
                  <a:pt x="263701" y="192829"/>
                </a:moveTo>
                <a:lnTo>
                  <a:pt x="263701" y="201495"/>
                </a:lnTo>
                <a:lnTo>
                  <a:pt x="259368" y="205829"/>
                </a:lnTo>
                <a:lnTo>
                  <a:pt x="255035" y="207995"/>
                </a:lnTo>
                <a:lnTo>
                  <a:pt x="45356" y="207995"/>
                </a:lnTo>
                <a:lnTo>
                  <a:pt x="43190" y="205829"/>
                </a:lnTo>
                <a:lnTo>
                  <a:pt x="38857" y="203662"/>
                </a:lnTo>
                <a:lnTo>
                  <a:pt x="38857" y="201495"/>
                </a:lnTo>
                <a:lnTo>
                  <a:pt x="34615" y="199329"/>
                </a:lnTo>
                <a:lnTo>
                  <a:pt x="34615" y="36832"/>
                </a:lnTo>
                <a:lnTo>
                  <a:pt x="36781" y="34665"/>
                </a:lnTo>
                <a:lnTo>
                  <a:pt x="38857" y="30332"/>
                </a:lnTo>
                <a:lnTo>
                  <a:pt x="43190" y="28166"/>
                </a:lnTo>
                <a:lnTo>
                  <a:pt x="257202" y="28166"/>
                </a:lnTo>
                <a:lnTo>
                  <a:pt x="259368" y="30332"/>
                </a:lnTo>
                <a:lnTo>
                  <a:pt x="263701" y="32499"/>
                </a:lnTo>
                <a:lnTo>
                  <a:pt x="263701" y="192829"/>
                </a:lnTo>
                <a:lnTo>
                  <a:pt x="293938" y="236161"/>
                </a:lnTo>
                <a:lnTo>
                  <a:pt x="293938" y="0"/>
                </a:lnTo>
                <a:lnTo>
                  <a:pt x="0" y="0"/>
                </a:lnTo>
                <a:lnTo>
                  <a:pt x="0" y="236161"/>
                </a:lnTo>
                <a:lnTo>
                  <a:pt x="293938" y="236161"/>
                </a:lnTo>
                <a:lnTo>
                  <a:pt x="263701" y="192829"/>
                </a:lnTo>
                <a:close/>
              </a:path>
            </a:pathLst>
          </a:custGeom>
          <a:ln w="90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41594" y="1456678"/>
            <a:ext cx="238112" cy="188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68491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89220" algn="l"/>
              </a:tabLst>
            </a:pPr>
            <a:r>
              <a:rPr spc="-5" dirty="0"/>
              <a:t>Evolución </a:t>
            </a:r>
            <a:r>
              <a:rPr dirty="0"/>
              <a:t>en los SI</a:t>
            </a:r>
            <a:r>
              <a:rPr spc="-15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dirty="0"/>
              <a:t>través	de las</a:t>
            </a:r>
            <a:r>
              <a:rPr spc="-95" dirty="0"/>
              <a:t> </a:t>
            </a:r>
            <a:r>
              <a:rPr spc="-5" dirty="0"/>
              <a:t>T.I</a:t>
            </a:r>
          </a:p>
        </p:txBody>
      </p:sp>
      <p:sp>
        <p:nvSpPr>
          <p:cNvPr id="17" name="object 17"/>
          <p:cNvSpPr/>
          <p:nvPr/>
        </p:nvSpPr>
        <p:spPr>
          <a:xfrm>
            <a:off x="211836" y="5430011"/>
            <a:ext cx="1836420" cy="382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3915" y="5475223"/>
            <a:ext cx="154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aramond"/>
                <a:cs typeface="Garamond"/>
              </a:rPr>
              <a:t>P</a:t>
            </a:r>
            <a:r>
              <a:rPr sz="1800" b="1" spc="10" dirty="0">
                <a:latin typeface="Garamond"/>
                <a:cs typeface="Garamond"/>
              </a:rPr>
              <a:t>r</a:t>
            </a:r>
            <a:r>
              <a:rPr sz="1800" b="1" dirty="0">
                <a:latin typeface="Garamond"/>
                <a:cs typeface="Garamond"/>
              </a:rPr>
              <a:t>o</a:t>
            </a:r>
            <a:r>
              <a:rPr sz="1800" b="1" spc="-10" dirty="0">
                <a:latin typeface="Garamond"/>
                <a:cs typeface="Garamond"/>
              </a:rPr>
              <a:t>c</a:t>
            </a:r>
            <a:r>
              <a:rPr sz="1800" b="1" dirty="0">
                <a:latin typeface="Garamond"/>
                <a:cs typeface="Garamond"/>
              </a:rPr>
              <a:t>edim</a:t>
            </a:r>
            <a:r>
              <a:rPr sz="1800" b="1" spc="5" dirty="0">
                <a:latin typeface="Garamond"/>
                <a:cs typeface="Garamond"/>
              </a:rPr>
              <a:t>i</a:t>
            </a:r>
            <a:r>
              <a:rPr sz="1800" b="1" dirty="0">
                <a:latin typeface="Garamond"/>
                <a:cs typeface="Garamond"/>
              </a:rPr>
              <a:t>ent</a:t>
            </a:r>
            <a:r>
              <a:rPr sz="1800" b="1" spc="5" dirty="0">
                <a:latin typeface="Garamond"/>
                <a:cs typeface="Garamond"/>
              </a:rPr>
              <a:t>o</a:t>
            </a:r>
            <a:r>
              <a:rPr sz="1800" b="1" dirty="0">
                <a:latin typeface="Garamond"/>
                <a:cs typeface="Garamond"/>
              </a:rPr>
              <a:t>s</a:t>
            </a:r>
            <a:endParaRPr sz="1800">
              <a:latin typeface="Garamond"/>
              <a:cs typeface="Garamond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96795" y="1755648"/>
            <a:ext cx="1184147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928622" y="1801114"/>
            <a:ext cx="895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latin typeface="Garamond"/>
                <a:cs typeface="Garamond"/>
              </a:rPr>
              <a:t>P</a:t>
            </a:r>
            <a:r>
              <a:rPr sz="1800" b="1" dirty="0">
                <a:latin typeface="Garamond"/>
                <a:cs typeface="Garamond"/>
              </a:rPr>
              <a:t>e</a:t>
            </a:r>
            <a:r>
              <a:rPr sz="1800" b="1" spc="30" dirty="0">
                <a:latin typeface="Garamond"/>
                <a:cs typeface="Garamond"/>
              </a:rPr>
              <a:t>r</a:t>
            </a:r>
            <a:r>
              <a:rPr sz="1800" b="1" spc="-10" dirty="0">
                <a:latin typeface="Garamond"/>
                <a:cs typeface="Garamond"/>
              </a:rPr>
              <a:t>s</a:t>
            </a:r>
            <a:r>
              <a:rPr sz="1800" b="1" dirty="0">
                <a:latin typeface="Garamond"/>
                <a:cs typeface="Garamond"/>
              </a:rPr>
              <a:t>onas</a:t>
            </a:r>
            <a:endParaRPr sz="1800">
              <a:latin typeface="Garamond"/>
              <a:cs typeface="Garamond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332732" y="1588008"/>
            <a:ext cx="1441703" cy="382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32732" y="1862327"/>
            <a:ext cx="1556003" cy="382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32732" y="2136648"/>
            <a:ext cx="2232660" cy="3825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464177" y="1632661"/>
            <a:ext cx="194437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Garamond"/>
                <a:cs typeface="Garamond"/>
              </a:rPr>
              <a:t>Tecnología</a:t>
            </a:r>
            <a:endParaRPr sz="1800">
              <a:latin typeface="Garamond"/>
              <a:cs typeface="Garamond"/>
            </a:endParaRPr>
          </a:p>
          <a:p>
            <a:pPr marL="12700" marR="5080">
              <a:lnSpc>
                <a:spcPct val="100000"/>
              </a:lnSpc>
            </a:pPr>
            <a:r>
              <a:rPr sz="1800" b="1" spc="-45" dirty="0">
                <a:latin typeface="Garamond"/>
                <a:cs typeface="Garamond"/>
              </a:rPr>
              <a:t>HW, </a:t>
            </a:r>
            <a:r>
              <a:rPr sz="1800" b="1" dirty="0">
                <a:latin typeface="Garamond"/>
                <a:cs typeface="Garamond"/>
              </a:rPr>
              <a:t>redes y  tel</a:t>
            </a:r>
            <a:r>
              <a:rPr sz="1800" b="1" spc="-10" dirty="0">
                <a:latin typeface="Garamond"/>
                <a:cs typeface="Garamond"/>
              </a:rPr>
              <a:t>e</a:t>
            </a:r>
            <a:r>
              <a:rPr sz="1800" b="1" dirty="0">
                <a:latin typeface="Garamond"/>
                <a:cs typeface="Garamond"/>
              </a:rPr>
              <a:t>c</a:t>
            </a:r>
            <a:r>
              <a:rPr sz="1800" b="1" spc="-5" dirty="0">
                <a:latin typeface="Garamond"/>
                <a:cs typeface="Garamond"/>
              </a:rPr>
              <a:t>o</a:t>
            </a:r>
            <a:r>
              <a:rPr sz="1800" b="1" dirty="0">
                <a:latin typeface="Garamond"/>
                <a:cs typeface="Garamond"/>
              </a:rPr>
              <a:t>m</a:t>
            </a:r>
            <a:r>
              <a:rPr sz="1800" b="1" spc="5" dirty="0">
                <a:latin typeface="Garamond"/>
                <a:cs typeface="Garamond"/>
              </a:rPr>
              <a:t>u</a:t>
            </a:r>
            <a:r>
              <a:rPr sz="1800" b="1" spc="-5" dirty="0">
                <a:latin typeface="Garamond"/>
                <a:cs typeface="Garamond"/>
              </a:rPr>
              <a:t>nica</a:t>
            </a:r>
            <a:r>
              <a:rPr sz="1800" b="1" dirty="0">
                <a:latin typeface="Garamond"/>
                <a:cs typeface="Garamond"/>
              </a:rPr>
              <a:t>c</a:t>
            </a:r>
            <a:r>
              <a:rPr sz="1800" b="1" spc="-5" dirty="0">
                <a:latin typeface="Garamond"/>
                <a:cs typeface="Garamond"/>
              </a:rPr>
              <a:t>io</a:t>
            </a:r>
            <a:r>
              <a:rPr sz="1800" b="1" spc="5" dirty="0">
                <a:latin typeface="Garamond"/>
                <a:cs typeface="Garamond"/>
              </a:rPr>
              <a:t>ne</a:t>
            </a:r>
            <a:r>
              <a:rPr sz="1800" b="1" dirty="0">
                <a:latin typeface="Garamond"/>
                <a:cs typeface="Garamond"/>
              </a:rPr>
              <a:t>s</a:t>
            </a:r>
            <a:endParaRPr sz="1800">
              <a:latin typeface="Garamond"/>
              <a:cs typeface="Garamond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879847" y="5983223"/>
            <a:ext cx="1200912" cy="3825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66815" y="5983223"/>
            <a:ext cx="390143" cy="3825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99403" y="5983223"/>
            <a:ext cx="577596" cy="3825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79847" y="6257544"/>
            <a:ext cx="2002536" cy="3825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011928" y="6029350"/>
            <a:ext cx="1714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Garamond"/>
                <a:cs typeface="Garamond"/>
              </a:rPr>
              <a:t>Software </a:t>
            </a:r>
            <a:r>
              <a:rPr sz="1800" b="1" dirty="0">
                <a:latin typeface="Garamond"/>
                <a:cs typeface="Garamond"/>
              </a:rPr>
              <a:t>- SI  Comp</a:t>
            </a:r>
            <a:r>
              <a:rPr sz="1800" b="1" spc="5" dirty="0">
                <a:latin typeface="Garamond"/>
                <a:cs typeface="Garamond"/>
              </a:rPr>
              <a:t>u</a:t>
            </a:r>
            <a:r>
              <a:rPr sz="1800" b="1" dirty="0">
                <a:latin typeface="Garamond"/>
                <a:cs typeface="Garamond"/>
              </a:rPr>
              <a:t>taci</a:t>
            </a:r>
            <a:r>
              <a:rPr sz="1800" b="1" spc="-5" dirty="0">
                <a:latin typeface="Garamond"/>
                <a:cs typeface="Garamond"/>
              </a:rPr>
              <a:t>onales</a:t>
            </a:r>
            <a:endParaRPr sz="1800">
              <a:latin typeface="Garamond"/>
              <a:cs typeface="Garamond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967601" y="4602226"/>
            <a:ext cx="2176398" cy="22557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41819" y="4155947"/>
            <a:ext cx="1225296" cy="3825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41819" y="4430267"/>
            <a:ext cx="1109472" cy="3825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41819" y="4704588"/>
            <a:ext cx="973835" cy="3825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074534" y="4201795"/>
            <a:ext cx="8769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Garamond"/>
                <a:cs typeface="Garamond"/>
              </a:rPr>
              <a:t>Bases</a:t>
            </a:r>
            <a:r>
              <a:rPr sz="1800" b="1" spc="-85" dirty="0">
                <a:latin typeface="Garamond"/>
                <a:cs typeface="Garamond"/>
              </a:rPr>
              <a:t> </a:t>
            </a:r>
            <a:r>
              <a:rPr sz="1800" b="1" spc="-5" dirty="0">
                <a:latin typeface="Garamond"/>
                <a:cs typeface="Garamond"/>
              </a:rPr>
              <a:t>de  Datos </a:t>
            </a:r>
            <a:r>
              <a:rPr sz="1800" b="1" dirty="0">
                <a:latin typeface="Garamond"/>
                <a:cs typeface="Garamond"/>
              </a:rPr>
              <a:t>y  </a:t>
            </a:r>
            <a:r>
              <a:rPr sz="1800" b="1" spc="-5" dirty="0">
                <a:latin typeface="Garamond"/>
                <a:cs typeface="Garamond"/>
              </a:rPr>
              <a:t>DBMS</a:t>
            </a:r>
            <a:endParaRPr sz="1800">
              <a:latin typeface="Garamond"/>
              <a:cs typeface="Garamond"/>
            </a:endParaRPr>
          </a:p>
        </p:txBody>
      </p:sp>
      <p:sp>
        <p:nvSpPr>
          <p:cNvPr id="35" name="34 Elipse"/>
          <p:cNvSpPr/>
          <p:nvPr/>
        </p:nvSpPr>
        <p:spPr>
          <a:xfrm>
            <a:off x="8839200" y="6477000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5031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Tecnologías de</a:t>
            </a:r>
            <a:r>
              <a:rPr spc="-110" dirty="0"/>
              <a:t> </a:t>
            </a:r>
            <a:r>
              <a:rPr dirty="0"/>
              <a:t>Información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940" y="1885950"/>
            <a:ext cx="7791450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FF6600"/>
              </a:buClr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dirty="0">
                <a:latin typeface="Garamond"/>
                <a:cs typeface="Garamond"/>
              </a:rPr>
              <a:t>Las </a:t>
            </a:r>
            <a:r>
              <a:rPr sz="3200" spc="-5" dirty="0">
                <a:latin typeface="Garamond"/>
                <a:cs typeface="Garamond"/>
              </a:rPr>
              <a:t>Tecnologías </a:t>
            </a:r>
            <a:r>
              <a:rPr sz="3200" dirty="0">
                <a:latin typeface="Garamond"/>
                <a:cs typeface="Garamond"/>
              </a:rPr>
              <a:t>de la Información (TI),  </a:t>
            </a:r>
            <a:r>
              <a:rPr sz="3200" spc="-5" dirty="0">
                <a:latin typeface="Garamond"/>
                <a:cs typeface="Garamond"/>
              </a:rPr>
              <a:t>comprenden </a:t>
            </a:r>
            <a:r>
              <a:rPr sz="3200" dirty="0">
                <a:latin typeface="Garamond"/>
                <a:cs typeface="Garamond"/>
              </a:rPr>
              <a:t>una </a:t>
            </a:r>
            <a:r>
              <a:rPr sz="3200" spc="-5" dirty="0">
                <a:latin typeface="Garamond"/>
                <a:cs typeface="Garamond"/>
              </a:rPr>
              <a:t>amplia </a:t>
            </a:r>
            <a:r>
              <a:rPr sz="3200" dirty="0">
                <a:latin typeface="Garamond"/>
                <a:cs typeface="Garamond"/>
              </a:rPr>
              <a:t>gama de </a:t>
            </a:r>
            <a:r>
              <a:rPr sz="3200" spc="-5" dirty="0">
                <a:latin typeface="Garamond"/>
                <a:cs typeface="Garamond"/>
              </a:rPr>
              <a:t>soluciones,  sistemas </a:t>
            </a:r>
            <a:r>
              <a:rPr sz="3200" dirty="0">
                <a:latin typeface="Garamond"/>
                <a:cs typeface="Garamond"/>
              </a:rPr>
              <a:t>y </a:t>
            </a:r>
            <a:r>
              <a:rPr sz="3200" spc="-5" dirty="0">
                <a:latin typeface="Garamond"/>
                <a:cs typeface="Garamond"/>
              </a:rPr>
              <a:t>servicios para </a:t>
            </a:r>
            <a:r>
              <a:rPr sz="3200" dirty="0">
                <a:latin typeface="Garamond"/>
                <a:cs typeface="Garamond"/>
              </a:rPr>
              <a:t>la </a:t>
            </a:r>
            <a:r>
              <a:rPr sz="3200" spc="-5" dirty="0">
                <a:latin typeface="Garamond"/>
                <a:cs typeface="Garamond"/>
              </a:rPr>
              <a:t>captación </a:t>
            </a:r>
            <a:r>
              <a:rPr sz="3200" dirty="0">
                <a:latin typeface="Garamond"/>
                <a:cs typeface="Garamond"/>
              </a:rPr>
              <a:t>masiva de  datos e</a:t>
            </a:r>
            <a:r>
              <a:rPr sz="3200" spc="-20" dirty="0">
                <a:latin typeface="Garamond"/>
                <a:cs typeface="Garamond"/>
              </a:rPr>
              <a:t> </a:t>
            </a:r>
            <a:r>
              <a:rPr sz="3200" spc="-5" dirty="0">
                <a:latin typeface="Garamond"/>
                <a:cs typeface="Garamond"/>
              </a:rPr>
              <a:t>información.</a:t>
            </a:r>
            <a:endParaRPr sz="32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33623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Objetivos </a:t>
            </a:r>
            <a:r>
              <a:rPr dirty="0"/>
              <a:t>de un</a:t>
            </a:r>
            <a:r>
              <a:rPr spc="-95" dirty="0"/>
              <a:t> </a:t>
            </a:r>
            <a:r>
              <a:rPr dirty="0"/>
              <a:t>SI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940" y="1805550"/>
            <a:ext cx="7936230" cy="434340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65"/>
              </a:spcBef>
              <a:buClr>
                <a:srgbClr val="FF6600"/>
              </a:buClr>
              <a:buFont typeface="Wingdings"/>
              <a:buChar char=""/>
              <a:tabLst>
                <a:tab pos="355600" algn="l"/>
              </a:tabLst>
            </a:pPr>
            <a:r>
              <a:rPr sz="2800" spc="-10" dirty="0">
                <a:latin typeface="Garamond"/>
                <a:cs typeface="Garamond"/>
              </a:rPr>
              <a:t>Este </a:t>
            </a:r>
            <a:r>
              <a:rPr sz="2800" spc="-5" dirty="0">
                <a:latin typeface="Garamond"/>
                <a:cs typeface="Garamond"/>
              </a:rPr>
              <a:t>trata fundamentalmente</a:t>
            </a:r>
            <a:r>
              <a:rPr sz="2800" spc="-25" dirty="0">
                <a:latin typeface="Garamond"/>
                <a:cs typeface="Garamond"/>
              </a:rPr>
              <a:t> </a:t>
            </a:r>
            <a:r>
              <a:rPr sz="2800" spc="-5" dirty="0">
                <a:latin typeface="Garamond"/>
                <a:cs typeface="Garamond"/>
              </a:rPr>
              <a:t>de:</a:t>
            </a:r>
            <a:endParaRPr sz="2800">
              <a:latin typeface="Garamond"/>
              <a:cs typeface="Garamond"/>
            </a:endParaRPr>
          </a:p>
          <a:p>
            <a:pPr marL="756285" marR="5080" lvl="1" indent="-286385">
              <a:lnSpc>
                <a:spcPct val="90000"/>
              </a:lnSpc>
              <a:spcBef>
                <a:spcPts val="605"/>
              </a:spcBef>
              <a:buClr>
                <a:srgbClr val="FF6600"/>
              </a:buClr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dirty="0">
                <a:latin typeface="Garamond"/>
                <a:cs typeface="Garamond"/>
              </a:rPr>
              <a:t>Suministrar a la </a:t>
            </a:r>
            <a:r>
              <a:rPr sz="2400" spc="-5" dirty="0">
                <a:latin typeface="Garamond"/>
                <a:cs typeface="Garamond"/>
              </a:rPr>
              <a:t>dirección </a:t>
            </a:r>
            <a:r>
              <a:rPr sz="2400" dirty="0">
                <a:latin typeface="Garamond"/>
                <a:cs typeface="Garamond"/>
              </a:rPr>
              <a:t>de la </a:t>
            </a:r>
            <a:r>
              <a:rPr sz="2400" spc="-5" dirty="0">
                <a:latin typeface="Garamond"/>
                <a:cs typeface="Garamond"/>
              </a:rPr>
              <a:t>empresa </a:t>
            </a:r>
            <a:r>
              <a:rPr sz="2400" dirty="0">
                <a:latin typeface="Garamond"/>
                <a:cs typeface="Garamond"/>
              </a:rPr>
              <a:t>y a todos los </a:t>
            </a:r>
            <a:r>
              <a:rPr sz="2400" spc="-5" dirty="0">
                <a:latin typeface="Garamond"/>
                <a:cs typeface="Garamond"/>
              </a:rPr>
              <a:t>niveles,  </a:t>
            </a:r>
            <a:r>
              <a:rPr sz="2400" dirty="0">
                <a:latin typeface="Garamond"/>
                <a:cs typeface="Garamond"/>
              </a:rPr>
              <a:t>el </a:t>
            </a:r>
            <a:r>
              <a:rPr sz="2400" spc="-5" dirty="0">
                <a:latin typeface="Garamond"/>
                <a:cs typeface="Garamond"/>
              </a:rPr>
              <a:t>conocimiento </a:t>
            </a:r>
            <a:r>
              <a:rPr sz="2400" dirty="0">
                <a:latin typeface="Garamond"/>
                <a:cs typeface="Garamond"/>
              </a:rPr>
              <a:t>de los </a:t>
            </a:r>
            <a:r>
              <a:rPr sz="2400" spc="-5" dirty="0">
                <a:latin typeface="Garamond"/>
                <a:cs typeface="Garamond"/>
              </a:rPr>
              <a:t>resultados </a:t>
            </a:r>
            <a:r>
              <a:rPr sz="2400" dirty="0">
                <a:latin typeface="Garamond"/>
                <a:cs typeface="Garamond"/>
              </a:rPr>
              <a:t>de la </a:t>
            </a:r>
            <a:r>
              <a:rPr sz="2400" spc="-5" dirty="0">
                <a:latin typeface="Garamond"/>
                <a:cs typeface="Garamond"/>
              </a:rPr>
              <a:t>actividad, así como </a:t>
            </a:r>
            <a:r>
              <a:rPr sz="2400" dirty="0">
                <a:latin typeface="Garamond"/>
                <a:cs typeface="Garamond"/>
              </a:rPr>
              <a:t>el  </a:t>
            </a:r>
            <a:r>
              <a:rPr sz="2400" spc="-5" dirty="0">
                <a:latin typeface="Garamond"/>
                <a:cs typeface="Garamond"/>
              </a:rPr>
              <a:t>estado </a:t>
            </a:r>
            <a:r>
              <a:rPr sz="2400" dirty="0">
                <a:latin typeface="Garamond"/>
                <a:cs typeface="Garamond"/>
              </a:rPr>
              <a:t>de los </a:t>
            </a:r>
            <a:r>
              <a:rPr sz="2400" spc="-5" dirty="0">
                <a:latin typeface="Garamond"/>
                <a:cs typeface="Garamond"/>
              </a:rPr>
              <a:t>factores internos </a:t>
            </a:r>
            <a:r>
              <a:rPr sz="2400" dirty="0">
                <a:latin typeface="Garamond"/>
                <a:cs typeface="Garamond"/>
              </a:rPr>
              <a:t>o externos que </a:t>
            </a:r>
            <a:r>
              <a:rPr sz="2400" spc="-5" dirty="0">
                <a:latin typeface="Garamond"/>
                <a:cs typeface="Garamond"/>
              </a:rPr>
              <a:t>afectan </a:t>
            </a:r>
            <a:r>
              <a:rPr sz="2400" dirty="0">
                <a:latin typeface="Garamond"/>
                <a:cs typeface="Garamond"/>
              </a:rPr>
              <a:t>el  curso de la</a:t>
            </a:r>
            <a:r>
              <a:rPr sz="2400" spc="-15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misma.</a:t>
            </a:r>
            <a:endParaRPr sz="2400">
              <a:latin typeface="Garamond"/>
              <a:cs typeface="Garamond"/>
            </a:endParaRPr>
          </a:p>
          <a:p>
            <a:pPr marL="756285" marR="105410" lvl="1" indent="-286385">
              <a:lnSpc>
                <a:spcPct val="90000"/>
              </a:lnSpc>
              <a:spcBef>
                <a:spcPts val="575"/>
              </a:spcBef>
              <a:buClr>
                <a:srgbClr val="FF6600"/>
              </a:buClr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5" dirty="0">
                <a:latin typeface="Garamond"/>
                <a:cs typeface="Garamond"/>
              </a:rPr>
              <a:t>Proveer </a:t>
            </a:r>
            <a:r>
              <a:rPr sz="2400" dirty="0">
                <a:latin typeface="Garamond"/>
                <a:cs typeface="Garamond"/>
              </a:rPr>
              <a:t>los </a:t>
            </a:r>
            <a:r>
              <a:rPr sz="2400" spc="-5" dirty="0">
                <a:latin typeface="Garamond"/>
                <a:cs typeface="Garamond"/>
              </a:rPr>
              <a:t>canales </a:t>
            </a:r>
            <a:r>
              <a:rPr sz="2400" dirty="0">
                <a:latin typeface="Garamond"/>
                <a:cs typeface="Garamond"/>
              </a:rPr>
              <a:t>a </a:t>
            </a:r>
            <a:r>
              <a:rPr sz="2400" spc="-5" dirty="0">
                <a:latin typeface="Garamond"/>
                <a:cs typeface="Garamond"/>
              </a:rPr>
              <a:t>través </a:t>
            </a:r>
            <a:r>
              <a:rPr sz="2400" dirty="0">
                <a:latin typeface="Garamond"/>
                <a:cs typeface="Garamond"/>
              </a:rPr>
              <a:t>de los </a:t>
            </a:r>
            <a:r>
              <a:rPr sz="2400" spc="-5" dirty="0">
                <a:latin typeface="Garamond"/>
                <a:cs typeface="Garamond"/>
              </a:rPr>
              <a:t>cuales </a:t>
            </a:r>
            <a:r>
              <a:rPr sz="2400" dirty="0">
                <a:latin typeface="Garamond"/>
                <a:cs typeface="Garamond"/>
              </a:rPr>
              <a:t>las </a:t>
            </a:r>
            <a:r>
              <a:rPr sz="2400" spc="-5" dirty="0">
                <a:latin typeface="Garamond"/>
                <a:cs typeface="Garamond"/>
              </a:rPr>
              <a:t>decisiones </a:t>
            </a:r>
            <a:r>
              <a:rPr sz="2400" dirty="0">
                <a:latin typeface="Garamond"/>
                <a:cs typeface="Garamond"/>
              </a:rPr>
              <a:t>de la  </a:t>
            </a:r>
            <a:r>
              <a:rPr sz="2400" spc="-5" dirty="0">
                <a:latin typeface="Garamond"/>
                <a:cs typeface="Garamond"/>
              </a:rPr>
              <a:t>dirección, </a:t>
            </a:r>
            <a:r>
              <a:rPr sz="2400" dirty="0">
                <a:latin typeface="Garamond"/>
                <a:cs typeface="Garamond"/>
              </a:rPr>
              <a:t>expresadas en </a:t>
            </a:r>
            <a:r>
              <a:rPr sz="2400" spc="-10" dirty="0">
                <a:latin typeface="Garamond"/>
                <a:cs typeface="Garamond"/>
              </a:rPr>
              <a:t>ordenes </a:t>
            </a:r>
            <a:r>
              <a:rPr sz="2400" dirty="0">
                <a:latin typeface="Garamond"/>
                <a:cs typeface="Garamond"/>
              </a:rPr>
              <a:t>e </a:t>
            </a:r>
            <a:r>
              <a:rPr sz="2400" spc="-5" dirty="0">
                <a:latin typeface="Garamond"/>
                <a:cs typeface="Garamond"/>
              </a:rPr>
              <a:t>información </a:t>
            </a:r>
            <a:r>
              <a:rPr sz="2400" dirty="0">
                <a:latin typeface="Garamond"/>
                <a:cs typeface="Garamond"/>
              </a:rPr>
              <a:t>de diversas  </a:t>
            </a:r>
            <a:r>
              <a:rPr sz="2400" spc="-5" dirty="0">
                <a:latin typeface="Garamond"/>
                <a:cs typeface="Garamond"/>
              </a:rPr>
              <a:t>clases </a:t>
            </a:r>
            <a:r>
              <a:rPr sz="2400" dirty="0">
                <a:latin typeface="Garamond"/>
                <a:cs typeface="Garamond"/>
              </a:rPr>
              <a:t>y </a:t>
            </a:r>
            <a:r>
              <a:rPr sz="2400" spc="-5" dirty="0">
                <a:latin typeface="Garamond"/>
                <a:cs typeface="Garamond"/>
              </a:rPr>
              <a:t>contenidos, </a:t>
            </a:r>
            <a:r>
              <a:rPr sz="2400" dirty="0">
                <a:latin typeface="Garamond"/>
                <a:cs typeface="Garamond"/>
              </a:rPr>
              <a:t>se incorporen a las </a:t>
            </a:r>
            <a:r>
              <a:rPr sz="2400" spc="-10" dirty="0">
                <a:latin typeface="Garamond"/>
                <a:cs typeface="Garamond"/>
              </a:rPr>
              <a:t>operaciones </a:t>
            </a:r>
            <a:r>
              <a:rPr sz="2400" dirty="0">
                <a:latin typeface="Garamond"/>
                <a:cs typeface="Garamond"/>
              </a:rPr>
              <a:t>de la  </a:t>
            </a:r>
            <a:r>
              <a:rPr sz="2400" spc="-5" dirty="0">
                <a:latin typeface="Garamond"/>
                <a:cs typeface="Garamond"/>
              </a:rPr>
              <a:t>empresa.</a:t>
            </a:r>
            <a:endParaRPr sz="2400">
              <a:latin typeface="Garamond"/>
              <a:cs typeface="Garamond"/>
            </a:endParaRPr>
          </a:p>
          <a:p>
            <a:pPr marL="756285" marR="377825" lvl="1" indent="-286385">
              <a:lnSpc>
                <a:spcPts val="2590"/>
              </a:lnSpc>
              <a:spcBef>
                <a:spcPts val="615"/>
              </a:spcBef>
              <a:buClr>
                <a:srgbClr val="FF6600"/>
              </a:buClr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5" dirty="0">
                <a:latin typeface="Garamond"/>
                <a:cs typeface="Garamond"/>
              </a:rPr>
              <a:t>Coordinar entre todas </a:t>
            </a:r>
            <a:r>
              <a:rPr sz="2400" dirty="0">
                <a:latin typeface="Garamond"/>
                <a:cs typeface="Garamond"/>
              </a:rPr>
              <a:t>las </a:t>
            </a:r>
            <a:r>
              <a:rPr sz="2400" spc="-5" dirty="0">
                <a:latin typeface="Garamond"/>
                <a:cs typeface="Garamond"/>
              </a:rPr>
              <a:t>personas </a:t>
            </a:r>
            <a:r>
              <a:rPr sz="2400" dirty="0">
                <a:latin typeface="Garamond"/>
                <a:cs typeface="Garamond"/>
              </a:rPr>
              <a:t>de la </a:t>
            </a:r>
            <a:r>
              <a:rPr sz="2400" spc="-5" dirty="0">
                <a:latin typeface="Garamond"/>
                <a:cs typeface="Garamond"/>
              </a:rPr>
              <a:t>empresa, </a:t>
            </a:r>
            <a:r>
              <a:rPr sz="2400" dirty="0">
                <a:latin typeface="Garamond"/>
                <a:cs typeface="Garamond"/>
              </a:rPr>
              <a:t>a fin de  </a:t>
            </a:r>
            <a:r>
              <a:rPr sz="2400" spc="-5" dirty="0">
                <a:latin typeface="Garamond"/>
                <a:cs typeface="Garamond"/>
              </a:rPr>
              <a:t>lograr </a:t>
            </a:r>
            <a:r>
              <a:rPr sz="2400" dirty="0">
                <a:latin typeface="Garamond"/>
                <a:cs typeface="Garamond"/>
              </a:rPr>
              <a:t>el </a:t>
            </a:r>
            <a:r>
              <a:rPr sz="2400" spc="-5" dirty="0">
                <a:latin typeface="Garamond"/>
                <a:cs typeface="Garamond"/>
              </a:rPr>
              <a:t>grado </a:t>
            </a:r>
            <a:r>
              <a:rPr sz="2400" dirty="0">
                <a:latin typeface="Garamond"/>
                <a:cs typeface="Garamond"/>
              </a:rPr>
              <a:t>de </a:t>
            </a:r>
            <a:r>
              <a:rPr sz="2400" spc="-5" dirty="0">
                <a:latin typeface="Garamond"/>
                <a:cs typeface="Garamond"/>
              </a:rPr>
              <a:t>relación precisa para conseguir </a:t>
            </a:r>
            <a:r>
              <a:rPr sz="2400" dirty="0">
                <a:latin typeface="Garamond"/>
                <a:cs typeface="Garamond"/>
              </a:rPr>
              <a:t>los  </a:t>
            </a:r>
            <a:r>
              <a:rPr sz="2400" spc="-5" dirty="0">
                <a:latin typeface="Garamond"/>
                <a:cs typeface="Garamond"/>
              </a:rPr>
              <a:t>objetivos </a:t>
            </a:r>
            <a:r>
              <a:rPr sz="2400" dirty="0">
                <a:latin typeface="Garamond"/>
                <a:cs typeface="Garamond"/>
              </a:rPr>
              <a:t>de</a:t>
            </a:r>
            <a:r>
              <a:rPr sz="2400" spc="-15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aquella.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4213"/>
            <a:ext cx="5861050" cy="93980"/>
          </a:xfrm>
          <a:custGeom>
            <a:avLst/>
            <a:gdLst/>
            <a:ahLst/>
            <a:cxnLst/>
            <a:rect l="l" t="t" r="r" b="b"/>
            <a:pathLst>
              <a:path w="5861050" h="93980">
                <a:moveTo>
                  <a:pt x="0" y="93662"/>
                </a:moveTo>
                <a:lnTo>
                  <a:pt x="5861050" y="93662"/>
                </a:lnTo>
                <a:lnTo>
                  <a:pt x="586105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425" y="1451038"/>
            <a:ext cx="457200" cy="93980"/>
          </a:xfrm>
          <a:custGeom>
            <a:avLst/>
            <a:gdLst/>
            <a:ahLst/>
            <a:cxnLst/>
            <a:rect l="l" t="t" r="r" b="b"/>
            <a:pathLst>
              <a:path w="457200" h="93980">
                <a:moveTo>
                  <a:pt x="0" y="93662"/>
                </a:moveTo>
                <a:lnTo>
                  <a:pt x="457200" y="93662"/>
                </a:lnTo>
                <a:lnTo>
                  <a:pt x="457200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601" y="1500981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8413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19172" y="2671572"/>
            <a:ext cx="3826764" cy="2991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93264" y="2647188"/>
            <a:ext cx="3826764" cy="2990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14600" y="2667000"/>
            <a:ext cx="3810000" cy="2974975"/>
          </a:xfrm>
          <a:custGeom>
            <a:avLst/>
            <a:gdLst/>
            <a:ahLst/>
            <a:cxnLst/>
            <a:rect l="l" t="t" r="r" b="b"/>
            <a:pathLst>
              <a:path w="3810000" h="2974975">
                <a:moveTo>
                  <a:pt x="0" y="1487551"/>
                </a:moveTo>
                <a:lnTo>
                  <a:pt x="757" y="1445197"/>
                </a:lnTo>
                <a:lnTo>
                  <a:pt x="3015" y="1403137"/>
                </a:lnTo>
                <a:lnTo>
                  <a:pt x="6755" y="1361386"/>
                </a:lnTo>
                <a:lnTo>
                  <a:pt x="11955" y="1319959"/>
                </a:lnTo>
                <a:lnTo>
                  <a:pt x="18597" y="1278873"/>
                </a:lnTo>
                <a:lnTo>
                  <a:pt x="26659" y="1238142"/>
                </a:lnTo>
                <a:lnTo>
                  <a:pt x="36122" y="1197784"/>
                </a:lnTo>
                <a:lnTo>
                  <a:pt x="46965" y="1157812"/>
                </a:lnTo>
                <a:lnTo>
                  <a:pt x="59169" y="1118244"/>
                </a:lnTo>
                <a:lnTo>
                  <a:pt x="72713" y="1079094"/>
                </a:lnTo>
                <a:lnTo>
                  <a:pt x="87577" y="1040379"/>
                </a:lnTo>
                <a:lnTo>
                  <a:pt x="103741" y="1002114"/>
                </a:lnTo>
                <a:lnTo>
                  <a:pt x="121186" y="964315"/>
                </a:lnTo>
                <a:lnTo>
                  <a:pt x="139890" y="926997"/>
                </a:lnTo>
                <a:lnTo>
                  <a:pt x="159834" y="890177"/>
                </a:lnTo>
                <a:lnTo>
                  <a:pt x="180998" y="853869"/>
                </a:lnTo>
                <a:lnTo>
                  <a:pt x="203362" y="818090"/>
                </a:lnTo>
                <a:lnTo>
                  <a:pt x="226905" y="782856"/>
                </a:lnTo>
                <a:lnTo>
                  <a:pt x="251607" y="748181"/>
                </a:lnTo>
                <a:lnTo>
                  <a:pt x="277449" y="714082"/>
                </a:lnTo>
                <a:lnTo>
                  <a:pt x="304410" y="680575"/>
                </a:lnTo>
                <a:lnTo>
                  <a:pt x="332470" y="647674"/>
                </a:lnTo>
                <a:lnTo>
                  <a:pt x="361608" y="615397"/>
                </a:lnTo>
                <a:lnTo>
                  <a:pt x="391806" y="583758"/>
                </a:lnTo>
                <a:lnTo>
                  <a:pt x="423043" y="552773"/>
                </a:lnTo>
                <a:lnTo>
                  <a:pt x="455298" y="522458"/>
                </a:lnTo>
                <a:lnTo>
                  <a:pt x="488551" y="492828"/>
                </a:lnTo>
                <a:lnTo>
                  <a:pt x="522784" y="463900"/>
                </a:lnTo>
                <a:lnTo>
                  <a:pt x="557974" y="435689"/>
                </a:lnTo>
                <a:lnTo>
                  <a:pt x="594103" y="408210"/>
                </a:lnTo>
                <a:lnTo>
                  <a:pt x="631149" y="381480"/>
                </a:lnTo>
                <a:lnTo>
                  <a:pt x="669094" y="355514"/>
                </a:lnTo>
                <a:lnTo>
                  <a:pt x="707917" y="330328"/>
                </a:lnTo>
                <a:lnTo>
                  <a:pt x="747598" y="305937"/>
                </a:lnTo>
                <a:lnTo>
                  <a:pt x="788116" y="282357"/>
                </a:lnTo>
                <a:lnTo>
                  <a:pt x="829452" y="259604"/>
                </a:lnTo>
                <a:lnTo>
                  <a:pt x="871585" y="237694"/>
                </a:lnTo>
                <a:lnTo>
                  <a:pt x="914496" y="216642"/>
                </a:lnTo>
                <a:lnTo>
                  <a:pt x="958164" y="196463"/>
                </a:lnTo>
                <a:lnTo>
                  <a:pt x="1002569" y="177175"/>
                </a:lnTo>
                <a:lnTo>
                  <a:pt x="1047691" y="158791"/>
                </a:lnTo>
                <a:lnTo>
                  <a:pt x="1093510" y="141329"/>
                </a:lnTo>
                <a:lnTo>
                  <a:pt x="1140006" y="124804"/>
                </a:lnTo>
                <a:lnTo>
                  <a:pt x="1187159" y="109231"/>
                </a:lnTo>
                <a:lnTo>
                  <a:pt x="1234949" y="94625"/>
                </a:lnTo>
                <a:lnTo>
                  <a:pt x="1283355" y="81004"/>
                </a:lnTo>
                <a:lnTo>
                  <a:pt x="1332357" y="68383"/>
                </a:lnTo>
                <a:lnTo>
                  <a:pt x="1381936" y="56776"/>
                </a:lnTo>
                <a:lnTo>
                  <a:pt x="1432071" y="46200"/>
                </a:lnTo>
                <a:lnTo>
                  <a:pt x="1482742" y="36671"/>
                </a:lnTo>
                <a:lnTo>
                  <a:pt x="1533930" y="28205"/>
                </a:lnTo>
                <a:lnTo>
                  <a:pt x="1585613" y="20816"/>
                </a:lnTo>
                <a:lnTo>
                  <a:pt x="1637772" y="14521"/>
                </a:lnTo>
                <a:lnTo>
                  <a:pt x="1690386" y="9335"/>
                </a:lnTo>
                <a:lnTo>
                  <a:pt x="1743436" y="5274"/>
                </a:lnTo>
                <a:lnTo>
                  <a:pt x="1796902" y="2354"/>
                </a:lnTo>
                <a:lnTo>
                  <a:pt x="1850763" y="591"/>
                </a:lnTo>
                <a:lnTo>
                  <a:pt x="1905000" y="0"/>
                </a:lnTo>
                <a:lnTo>
                  <a:pt x="1959236" y="591"/>
                </a:lnTo>
                <a:lnTo>
                  <a:pt x="2013097" y="2354"/>
                </a:lnTo>
                <a:lnTo>
                  <a:pt x="2066563" y="5274"/>
                </a:lnTo>
                <a:lnTo>
                  <a:pt x="2119613" y="9335"/>
                </a:lnTo>
                <a:lnTo>
                  <a:pt x="2172227" y="14521"/>
                </a:lnTo>
                <a:lnTo>
                  <a:pt x="2224386" y="20816"/>
                </a:lnTo>
                <a:lnTo>
                  <a:pt x="2276069" y="28205"/>
                </a:lnTo>
                <a:lnTo>
                  <a:pt x="2327257" y="36671"/>
                </a:lnTo>
                <a:lnTo>
                  <a:pt x="2377928" y="46200"/>
                </a:lnTo>
                <a:lnTo>
                  <a:pt x="2428063" y="56776"/>
                </a:lnTo>
                <a:lnTo>
                  <a:pt x="2477642" y="68383"/>
                </a:lnTo>
                <a:lnTo>
                  <a:pt x="2526644" y="81004"/>
                </a:lnTo>
                <a:lnTo>
                  <a:pt x="2575050" y="94625"/>
                </a:lnTo>
                <a:lnTo>
                  <a:pt x="2622840" y="109231"/>
                </a:lnTo>
                <a:lnTo>
                  <a:pt x="2669993" y="124804"/>
                </a:lnTo>
                <a:lnTo>
                  <a:pt x="2716489" y="141329"/>
                </a:lnTo>
                <a:lnTo>
                  <a:pt x="2762308" y="158791"/>
                </a:lnTo>
                <a:lnTo>
                  <a:pt x="2807430" y="177175"/>
                </a:lnTo>
                <a:lnTo>
                  <a:pt x="2851835" y="196463"/>
                </a:lnTo>
                <a:lnTo>
                  <a:pt x="2895503" y="216642"/>
                </a:lnTo>
                <a:lnTo>
                  <a:pt x="2938414" y="237694"/>
                </a:lnTo>
                <a:lnTo>
                  <a:pt x="2980547" y="259604"/>
                </a:lnTo>
                <a:lnTo>
                  <a:pt x="3021883" y="282357"/>
                </a:lnTo>
                <a:lnTo>
                  <a:pt x="3062401" y="305937"/>
                </a:lnTo>
                <a:lnTo>
                  <a:pt x="3102082" y="330328"/>
                </a:lnTo>
                <a:lnTo>
                  <a:pt x="3140905" y="355514"/>
                </a:lnTo>
                <a:lnTo>
                  <a:pt x="3178850" y="381480"/>
                </a:lnTo>
                <a:lnTo>
                  <a:pt x="3215896" y="408210"/>
                </a:lnTo>
                <a:lnTo>
                  <a:pt x="3252025" y="435689"/>
                </a:lnTo>
                <a:lnTo>
                  <a:pt x="3287215" y="463900"/>
                </a:lnTo>
                <a:lnTo>
                  <a:pt x="3321448" y="492828"/>
                </a:lnTo>
                <a:lnTo>
                  <a:pt x="3354701" y="522458"/>
                </a:lnTo>
                <a:lnTo>
                  <a:pt x="3386956" y="552773"/>
                </a:lnTo>
                <a:lnTo>
                  <a:pt x="3418193" y="583758"/>
                </a:lnTo>
                <a:lnTo>
                  <a:pt x="3448391" y="615397"/>
                </a:lnTo>
                <a:lnTo>
                  <a:pt x="3477529" y="647674"/>
                </a:lnTo>
                <a:lnTo>
                  <a:pt x="3505589" y="680575"/>
                </a:lnTo>
                <a:lnTo>
                  <a:pt x="3532550" y="714082"/>
                </a:lnTo>
                <a:lnTo>
                  <a:pt x="3558392" y="748181"/>
                </a:lnTo>
                <a:lnTo>
                  <a:pt x="3583094" y="782856"/>
                </a:lnTo>
                <a:lnTo>
                  <a:pt x="3606637" y="818090"/>
                </a:lnTo>
                <a:lnTo>
                  <a:pt x="3629001" y="853869"/>
                </a:lnTo>
                <a:lnTo>
                  <a:pt x="3650165" y="890177"/>
                </a:lnTo>
                <a:lnTo>
                  <a:pt x="3670109" y="926997"/>
                </a:lnTo>
                <a:lnTo>
                  <a:pt x="3688813" y="964315"/>
                </a:lnTo>
                <a:lnTo>
                  <a:pt x="3706258" y="1002114"/>
                </a:lnTo>
                <a:lnTo>
                  <a:pt x="3722422" y="1040379"/>
                </a:lnTo>
                <a:lnTo>
                  <a:pt x="3737286" y="1079094"/>
                </a:lnTo>
                <a:lnTo>
                  <a:pt x="3750830" y="1118244"/>
                </a:lnTo>
                <a:lnTo>
                  <a:pt x="3763034" y="1157812"/>
                </a:lnTo>
                <a:lnTo>
                  <a:pt x="3773877" y="1197784"/>
                </a:lnTo>
                <a:lnTo>
                  <a:pt x="3783340" y="1238142"/>
                </a:lnTo>
                <a:lnTo>
                  <a:pt x="3791402" y="1278873"/>
                </a:lnTo>
                <a:lnTo>
                  <a:pt x="3798044" y="1319959"/>
                </a:lnTo>
                <a:lnTo>
                  <a:pt x="3803244" y="1361386"/>
                </a:lnTo>
                <a:lnTo>
                  <a:pt x="3806984" y="1403137"/>
                </a:lnTo>
                <a:lnTo>
                  <a:pt x="3809242" y="1445197"/>
                </a:lnTo>
                <a:lnTo>
                  <a:pt x="3810000" y="1487551"/>
                </a:lnTo>
                <a:lnTo>
                  <a:pt x="3809242" y="1529897"/>
                </a:lnTo>
                <a:lnTo>
                  <a:pt x="3806984" y="1571951"/>
                </a:lnTo>
                <a:lnTo>
                  <a:pt x="3803244" y="1613696"/>
                </a:lnTo>
                <a:lnTo>
                  <a:pt x="3798044" y="1655117"/>
                </a:lnTo>
                <a:lnTo>
                  <a:pt x="3791402" y="1696198"/>
                </a:lnTo>
                <a:lnTo>
                  <a:pt x="3783340" y="1736923"/>
                </a:lnTo>
                <a:lnTo>
                  <a:pt x="3773877" y="1777277"/>
                </a:lnTo>
                <a:lnTo>
                  <a:pt x="3763034" y="1817243"/>
                </a:lnTo>
                <a:lnTo>
                  <a:pt x="3750830" y="1856807"/>
                </a:lnTo>
                <a:lnTo>
                  <a:pt x="3737286" y="1895952"/>
                </a:lnTo>
                <a:lnTo>
                  <a:pt x="3722422" y="1934663"/>
                </a:lnTo>
                <a:lnTo>
                  <a:pt x="3706258" y="1972923"/>
                </a:lnTo>
                <a:lnTo>
                  <a:pt x="3688813" y="2010719"/>
                </a:lnTo>
                <a:lnTo>
                  <a:pt x="3670109" y="2048032"/>
                </a:lnTo>
                <a:lnTo>
                  <a:pt x="3650165" y="2084849"/>
                </a:lnTo>
                <a:lnTo>
                  <a:pt x="3629001" y="2121153"/>
                </a:lnTo>
                <a:lnTo>
                  <a:pt x="3606637" y="2156929"/>
                </a:lnTo>
                <a:lnTo>
                  <a:pt x="3583094" y="2192160"/>
                </a:lnTo>
                <a:lnTo>
                  <a:pt x="3558392" y="2226832"/>
                </a:lnTo>
                <a:lnTo>
                  <a:pt x="3532550" y="2260928"/>
                </a:lnTo>
                <a:lnTo>
                  <a:pt x="3505589" y="2294432"/>
                </a:lnTo>
                <a:lnTo>
                  <a:pt x="3477529" y="2327330"/>
                </a:lnTo>
                <a:lnTo>
                  <a:pt x="3448391" y="2359605"/>
                </a:lnTo>
                <a:lnTo>
                  <a:pt x="3418193" y="2391242"/>
                </a:lnTo>
                <a:lnTo>
                  <a:pt x="3386956" y="2422225"/>
                </a:lnTo>
                <a:lnTo>
                  <a:pt x="3354701" y="2452538"/>
                </a:lnTo>
                <a:lnTo>
                  <a:pt x="3321448" y="2482165"/>
                </a:lnTo>
                <a:lnTo>
                  <a:pt x="3287215" y="2511091"/>
                </a:lnTo>
                <a:lnTo>
                  <a:pt x="3252025" y="2539301"/>
                </a:lnTo>
                <a:lnTo>
                  <a:pt x="3215896" y="2566778"/>
                </a:lnTo>
                <a:lnTo>
                  <a:pt x="3178850" y="2593507"/>
                </a:lnTo>
                <a:lnTo>
                  <a:pt x="3140905" y="2619471"/>
                </a:lnTo>
                <a:lnTo>
                  <a:pt x="3102082" y="2644656"/>
                </a:lnTo>
                <a:lnTo>
                  <a:pt x="3062401" y="2669046"/>
                </a:lnTo>
                <a:lnTo>
                  <a:pt x="3021883" y="2692625"/>
                </a:lnTo>
                <a:lnTo>
                  <a:pt x="2980547" y="2715377"/>
                </a:lnTo>
                <a:lnTo>
                  <a:pt x="2938414" y="2737286"/>
                </a:lnTo>
                <a:lnTo>
                  <a:pt x="2895503" y="2758338"/>
                </a:lnTo>
                <a:lnTo>
                  <a:pt x="2851835" y="2778515"/>
                </a:lnTo>
                <a:lnTo>
                  <a:pt x="2807430" y="2797803"/>
                </a:lnTo>
                <a:lnTo>
                  <a:pt x="2762308" y="2816186"/>
                </a:lnTo>
                <a:lnTo>
                  <a:pt x="2716489" y="2833647"/>
                </a:lnTo>
                <a:lnTo>
                  <a:pt x="2669993" y="2850173"/>
                </a:lnTo>
                <a:lnTo>
                  <a:pt x="2622840" y="2865745"/>
                </a:lnTo>
                <a:lnTo>
                  <a:pt x="2575050" y="2880350"/>
                </a:lnTo>
                <a:lnTo>
                  <a:pt x="2526644" y="2893971"/>
                </a:lnTo>
                <a:lnTo>
                  <a:pt x="2477642" y="2906592"/>
                </a:lnTo>
                <a:lnTo>
                  <a:pt x="2428063" y="2918199"/>
                </a:lnTo>
                <a:lnTo>
                  <a:pt x="2377928" y="2928774"/>
                </a:lnTo>
                <a:lnTo>
                  <a:pt x="2327257" y="2938303"/>
                </a:lnTo>
                <a:lnTo>
                  <a:pt x="2276069" y="2946770"/>
                </a:lnTo>
                <a:lnTo>
                  <a:pt x="2224386" y="2954158"/>
                </a:lnTo>
                <a:lnTo>
                  <a:pt x="2172227" y="2960453"/>
                </a:lnTo>
                <a:lnTo>
                  <a:pt x="2119613" y="2965639"/>
                </a:lnTo>
                <a:lnTo>
                  <a:pt x="2066563" y="2969700"/>
                </a:lnTo>
                <a:lnTo>
                  <a:pt x="2013097" y="2972620"/>
                </a:lnTo>
                <a:lnTo>
                  <a:pt x="1959236" y="2974383"/>
                </a:lnTo>
                <a:lnTo>
                  <a:pt x="1905000" y="2974975"/>
                </a:lnTo>
                <a:lnTo>
                  <a:pt x="1850763" y="2974383"/>
                </a:lnTo>
                <a:lnTo>
                  <a:pt x="1796902" y="2972620"/>
                </a:lnTo>
                <a:lnTo>
                  <a:pt x="1743436" y="2969700"/>
                </a:lnTo>
                <a:lnTo>
                  <a:pt x="1690386" y="2965639"/>
                </a:lnTo>
                <a:lnTo>
                  <a:pt x="1637772" y="2960453"/>
                </a:lnTo>
                <a:lnTo>
                  <a:pt x="1585613" y="2954158"/>
                </a:lnTo>
                <a:lnTo>
                  <a:pt x="1533930" y="2946770"/>
                </a:lnTo>
                <a:lnTo>
                  <a:pt x="1482742" y="2938303"/>
                </a:lnTo>
                <a:lnTo>
                  <a:pt x="1432071" y="2928774"/>
                </a:lnTo>
                <a:lnTo>
                  <a:pt x="1381936" y="2918199"/>
                </a:lnTo>
                <a:lnTo>
                  <a:pt x="1332357" y="2906592"/>
                </a:lnTo>
                <a:lnTo>
                  <a:pt x="1283355" y="2893971"/>
                </a:lnTo>
                <a:lnTo>
                  <a:pt x="1234949" y="2880350"/>
                </a:lnTo>
                <a:lnTo>
                  <a:pt x="1187159" y="2865745"/>
                </a:lnTo>
                <a:lnTo>
                  <a:pt x="1140006" y="2850173"/>
                </a:lnTo>
                <a:lnTo>
                  <a:pt x="1093510" y="2833647"/>
                </a:lnTo>
                <a:lnTo>
                  <a:pt x="1047691" y="2816186"/>
                </a:lnTo>
                <a:lnTo>
                  <a:pt x="1002569" y="2797803"/>
                </a:lnTo>
                <a:lnTo>
                  <a:pt x="958164" y="2778515"/>
                </a:lnTo>
                <a:lnTo>
                  <a:pt x="914496" y="2758338"/>
                </a:lnTo>
                <a:lnTo>
                  <a:pt x="871585" y="2737286"/>
                </a:lnTo>
                <a:lnTo>
                  <a:pt x="829452" y="2715377"/>
                </a:lnTo>
                <a:lnTo>
                  <a:pt x="788116" y="2692625"/>
                </a:lnTo>
                <a:lnTo>
                  <a:pt x="747598" y="2669046"/>
                </a:lnTo>
                <a:lnTo>
                  <a:pt x="707917" y="2644656"/>
                </a:lnTo>
                <a:lnTo>
                  <a:pt x="669094" y="2619471"/>
                </a:lnTo>
                <a:lnTo>
                  <a:pt x="631149" y="2593507"/>
                </a:lnTo>
                <a:lnTo>
                  <a:pt x="594103" y="2566778"/>
                </a:lnTo>
                <a:lnTo>
                  <a:pt x="557974" y="2539301"/>
                </a:lnTo>
                <a:lnTo>
                  <a:pt x="522784" y="2511091"/>
                </a:lnTo>
                <a:lnTo>
                  <a:pt x="488551" y="2482165"/>
                </a:lnTo>
                <a:lnTo>
                  <a:pt x="455298" y="2452538"/>
                </a:lnTo>
                <a:lnTo>
                  <a:pt x="423043" y="2422225"/>
                </a:lnTo>
                <a:lnTo>
                  <a:pt x="391806" y="2391242"/>
                </a:lnTo>
                <a:lnTo>
                  <a:pt x="361608" y="2359605"/>
                </a:lnTo>
                <a:lnTo>
                  <a:pt x="332470" y="2327330"/>
                </a:lnTo>
                <a:lnTo>
                  <a:pt x="304410" y="2294432"/>
                </a:lnTo>
                <a:lnTo>
                  <a:pt x="277449" y="2260928"/>
                </a:lnTo>
                <a:lnTo>
                  <a:pt x="251607" y="2226832"/>
                </a:lnTo>
                <a:lnTo>
                  <a:pt x="226905" y="2192160"/>
                </a:lnTo>
                <a:lnTo>
                  <a:pt x="203362" y="2156929"/>
                </a:lnTo>
                <a:lnTo>
                  <a:pt x="180998" y="2121153"/>
                </a:lnTo>
                <a:lnTo>
                  <a:pt x="159834" y="2084849"/>
                </a:lnTo>
                <a:lnTo>
                  <a:pt x="139890" y="2048032"/>
                </a:lnTo>
                <a:lnTo>
                  <a:pt x="121186" y="2010719"/>
                </a:lnTo>
                <a:lnTo>
                  <a:pt x="103741" y="1972923"/>
                </a:lnTo>
                <a:lnTo>
                  <a:pt x="87577" y="1934663"/>
                </a:lnTo>
                <a:lnTo>
                  <a:pt x="72713" y="1895952"/>
                </a:lnTo>
                <a:lnTo>
                  <a:pt x="59169" y="1856807"/>
                </a:lnTo>
                <a:lnTo>
                  <a:pt x="46965" y="1817243"/>
                </a:lnTo>
                <a:lnTo>
                  <a:pt x="36122" y="1777277"/>
                </a:lnTo>
                <a:lnTo>
                  <a:pt x="26659" y="1736923"/>
                </a:lnTo>
                <a:lnTo>
                  <a:pt x="18597" y="1696198"/>
                </a:lnTo>
                <a:lnTo>
                  <a:pt x="11955" y="1655117"/>
                </a:lnTo>
                <a:lnTo>
                  <a:pt x="6755" y="1613696"/>
                </a:lnTo>
                <a:lnTo>
                  <a:pt x="3015" y="1571951"/>
                </a:lnTo>
                <a:lnTo>
                  <a:pt x="757" y="1529897"/>
                </a:lnTo>
                <a:lnTo>
                  <a:pt x="0" y="1487551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51758" y="3117926"/>
            <a:ext cx="1654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E564E"/>
                </a:solidFill>
                <a:latin typeface="Garamond"/>
                <a:cs typeface="Garamond"/>
              </a:rPr>
              <a:t>Stma </a:t>
            </a:r>
            <a:r>
              <a:rPr sz="1800" spc="-10" dirty="0">
                <a:solidFill>
                  <a:srgbClr val="5E564E"/>
                </a:solidFill>
                <a:latin typeface="Garamond"/>
                <a:cs typeface="Garamond"/>
              </a:rPr>
              <a:t>Inf.</a:t>
            </a:r>
            <a:r>
              <a:rPr sz="1800" spc="-80" dirty="0">
                <a:solidFill>
                  <a:srgbClr val="5E564E"/>
                </a:solidFill>
                <a:latin typeface="Garamond"/>
                <a:cs typeface="Garamond"/>
              </a:rPr>
              <a:t> </a:t>
            </a:r>
            <a:r>
              <a:rPr sz="1800" spc="-15" dirty="0">
                <a:solidFill>
                  <a:srgbClr val="5E564E"/>
                </a:solidFill>
                <a:latin typeface="Garamond"/>
                <a:cs typeface="Garamond"/>
              </a:rPr>
              <a:t>Personal</a:t>
            </a:r>
            <a:endParaRPr sz="1800">
              <a:latin typeface="Garamond"/>
              <a:cs typeface="Garamon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77667" y="3592067"/>
            <a:ext cx="1943100" cy="874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53283" y="3567684"/>
            <a:ext cx="1943099" cy="8747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7000" y="3581400"/>
            <a:ext cx="1939925" cy="8716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952750" y="3785742"/>
            <a:ext cx="13709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686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Stma. Inf 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uneracio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90771" y="4500371"/>
            <a:ext cx="1624584" cy="10759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4864" y="4475988"/>
            <a:ext cx="1624584" cy="10759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86200" y="4495800"/>
            <a:ext cx="1608455" cy="1060450"/>
          </a:xfrm>
          <a:custGeom>
            <a:avLst/>
            <a:gdLst/>
            <a:ahLst/>
            <a:cxnLst/>
            <a:rect l="l" t="t" r="r" b="b"/>
            <a:pathLst>
              <a:path w="1608454" h="1060450">
                <a:moveTo>
                  <a:pt x="0" y="530225"/>
                </a:moveTo>
                <a:lnTo>
                  <a:pt x="7985" y="455204"/>
                </a:lnTo>
                <a:lnTo>
                  <a:pt x="31217" y="383419"/>
                </a:lnTo>
                <a:lnTo>
                  <a:pt x="48209" y="348964"/>
                </a:lnTo>
                <a:lnTo>
                  <a:pt x="68604" y="315587"/>
                </a:lnTo>
                <a:lnTo>
                  <a:pt x="92266" y="283378"/>
                </a:lnTo>
                <a:lnTo>
                  <a:pt x="119059" y="252426"/>
                </a:lnTo>
                <a:lnTo>
                  <a:pt x="148846" y="222820"/>
                </a:lnTo>
                <a:lnTo>
                  <a:pt x="181491" y="194652"/>
                </a:lnTo>
                <a:lnTo>
                  <a:pt x="216859" y="168010"/>
                </a:lnTo>
                <a:lnTo>
                  <a:pt x="254813" y="142983"/>
                </a:lnTo>
                <a:lnTo>
                  <a:pt x="295216" y="119663"/>
                </a:lnTo>
                <a:lnTo>
                  <a:pt x="337933" y="98137"/>
                </a:lnTo>
                <a:lnTo>
                  <a:pt x="382827" y="78497"/>
                </a:lnTo>
                <a:lnTo>
                  <a:pt x="429763" y="60832"/>
                </a:lnTo>
                <a:lnTo>
                  <a:pt x="478605" y="45231"/>
                </a:lnTo>
                <a:lnTo>
                  <a:pt x="529215" y="31784"/>
                </a:lnTo>
                <a:lnTo>
                  <a:pt x="581458" y="20581"/>
                </a:lnTo>
                <a:lnTo>
                  <a:pt x="635198" y="11711"/>
                </a:lnTo>
                <a:lnTo>
                  <a:pt x="690298" y="5264"/>
                </a:lnTo>
                <a:lnTo>
                  <a:pt x="746623" y="1331"/>
                </a:lnTo>
                <a:lnTo>
                  <a:pt x="804037" y="0"/>
                </a:lnTo>
                <a:lnTo>
                  <a:pt x="861466" y="1331"/>
                </a:lnTo>
                <a:lnTo>
                  <a:pt x="917805" y="5264"/>
                </a:lnTo>
                <a:lnTo>
                  <a:pt x="972919" y="11711"/>
                </a:lnTo>
                <a:lnTo>
                  <a:pt x="1026670" y="20581"/>
                </a:lnTo>
                <a:lnTo>
                  <a:pt x="1078924" y="31784"/>
                </a:lnTo>
                <a:lnTo>
                  <a:pt x="1129544" y="45231"/>
                </a:lnTo>
                <a:lnTo>
                  <a:pt x="1178394" y="60832"/>
                </a:lnTo>
                <a:lnTo>
                  <a:pt x="1225337" y="78497"/>
                </a:lnTo>
                <a:lnTo>
                  <a:pt x="1270238" y="98137"/>
                </a:lnTo>
                <a:lnTo>
                  <a:pt x="1312961" y="119663"/>
                </a:lnTo>
                <a:lnTo>
                  <a:pt x="1353369" y="142983"/>
                </a:lnTo>
                <a:lnTo>
                  <a:pt x="1391327" y="168010"/>
                </a:lnTo>
                <a:lnTo>
                  <a:pt x="1426698" y="194652"/>
                </a:lnTo>
                <a:lnTo>
                  <a:pt x="1459346" y="222820"/>
                </a:lnTo>
                <a:lnTo>
                  <a:pt x="1489136" y="252426"/>
                </a:lnTo>
                <a:lnTo>
                  <a:pt x="1515930" y="283378"/>
                </a:lnTo>
                <a:lnTo>
                  <a:pt x="1539593" y="315587"/>
                </a:lnTo>
                <a:lnTo>
                  <a:pt x="1559990" y="348964"/>
                </a:lnTo>
                <a:lnTo>
                  <a:pt x="1576983" y="383419"/>
                </a:lnTo>
                <a:lnTo>
                  <a:pt x="1600215" y="455204"/>
                </a:lnTo>
                <a:lnTo>
                  <a:pt x="1608201" y="530225"/>
                </a:lnTo>
                <a:lnTo>
                  <a:pt x="1606181" y="568094"/>
                </a:lnTo>
                <a:lnTo>
                  <a:pt x="1600215" y="605245"/>
                </a:lnTo>
                <a:lnTo>
                  <a:pt x="1576983" y="677030"/>
                </a:lnTo>
                <a:lnTo>
                  <a:pt x="1559990" y="711485"/>
                </a:lnTo>
                <a:lnTo>
                  <a:pt x="1539593" y="744862"/>
                </a:lnTo>
                <a:lnTo>
                  <a:pt x="1515930" y="777071"/>
                </a:lnTo>
                <a:lnTo>
                  <a:pt x="1489136" y="808023"/>
                </a:lnTo>
                <a:lnTo>
                  <a:pt x="1459346" y="837629"/>
                </a:lnTo>
                <a:lnTo>
                  <a:pt x="1426698" y="865797"/>
                </a:lnTo>
                <a:lnTo>
                  <a:pt x="1391327" y="892439"/>
                </a:lnTo>
                <a:lnTo>
                  <a:pt x="1353369" y="917466"/>
                </a:lnTo>
                <a:lnTo>
                  <a:pt x="1312961" y="940786"/>
                </a:lnTo>
                <a:lnTo>
                  <a:pt x="1270238" y="962312"/>
                </a:lnTo>
                <a:lnTo>
                  <a:pt x="1225337" y="981952"/>
                </a:lnTo>
                <a:lnTo>
                  <a:pt x="1178394" y="999617"/>
                </a:lnTo>
                <a:lnTo>
                  <a:pt x="1129544" y="1015218"/>
                </a:lnTo>
                <a:lnTo>
                  <a:pt x="1078924" y="1028665"/>
                </a:lnTo>
                <a:lnTo>
                  <a:pt x="1026670" y="1039868"/>
                </a:lnTo>
                <a:lnTo>
                  <a:pt x="972919" y="1048738"/>
                </a:lnTo>
                <a:lnTo>
                  <a:pt x="917805" y="1055185"/>
                </a:lnTo>
                <a:lnTo>
                  <a:pt x="861466" y="1059118"/>
                </a:lnTo>
                <a:lnTo>
                  <a:pt x="804037" y="1060450"/>
                </a:lnTo>
                <a:lnTo>
                  <a:pt x="746623" y="1059118"/>
                </a:lnTo>
                <a:lnTo>
                  <a:pt x="690298" y="1055185"/>
                </a:lnTo>
                <a:lnTo>
                  <a:pt x="635198" y="1048738"/>
                </a:lnTo>
                <a:lnTo>
                  <a:pt x="581458" y="1039868"/>
                </a:lnTo>
                <a:lnTo>
                  <a:pt x="529215" y="1028665"/>
                </a:lnTo>
                <a:lnTo>
                  <a:pt x="478605" y="1015218"/>
                </a:lnTo>
                <a:lnTo>
                  <a:pt x="429763" y="999617"/>
                </a:lnTo>
                <a:lnTo>
                  <a:pt x="382827" y="981952"/>
                </a:lnTo>
                <a:lnTo>
                  <a:pt x="337933" y="962312"/>
                </a:lnTo>
                <a:lnTo>
                  <a:pt x="295216" y="940786"/>
                </a:lnTo>
                <a:lnTo>
                  <a:pt x="254813" y="917466"/>
                </a:lnTo>
                <a:lnTo>
                  <a:pt x="216859" y="892439"/>
                </a:lnTo>
                <a:lnTo>
                  <a:pt x="181491" y="865797"/>
                </a:lnTo>
                <a:lnTo>
                  <a:pt x="148846" y="837629"/>
                </a:lnTo>
                <a:lnTo>
                  <a:pt x="119059" y="808023"/>
                </a:lnTo>
                <a:lnTo>
                  <a:pt x="92266" y="777071"/>
                </a:lnTo>
                <a:lnTo>
                  <a:pt x="68604" y="744862"/>
                </a:lnTo>
                <a:lnTo>
                  <a:pt x="48209" y="711485"/>
                </a:lnTo>
                <a:lnTo>
                  <a:pt x="31217" y="677030"/>
                </a:lnTo>
                <a:lnTo>
                  <a:pt x="7985" y="605245"/>
                </a:lnTo>
                <a:lnTo>
                  <a:pt x="0" y="53022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12998" y="4325873"/>
            <a:ext cx="973455" cy="738505"/>
          </a:xfrm>
          <a:custGeom>
            <a:avLst/>
            <a:gdLst/>
            <a:ahLst/>
            <a:cxnLst/>
            <a:rect l="l" t="t" r="r" b="b"/>
            <a:pathLst>
              <a:path w="973454" h="738504">
                <a:moveTo>
                  <a:pt x="897001" y="662051"/>
                </a:moveTo>
                <a:lnTo>
                  <a:pt x="897001" y="738251"/>
                </a:lnTo>
                <a:lnTo>
                  <a:pt x="960501" y="706501"/>
                </a:lnTo>
                <a:lnTo>
                  <a:pt x="909701" y="706501"/>
                </a:lnTo>
                <a:lnTo>
                  <a:pt x="909701" y="693801"/>
                </a:lnTo>
                <a:lnTo>
                  <a:pt x="960501" y="693801"/>
                </a:lnTo>
                <a:lnTo>
                  <a:pt x="897001" y="662051"/>
                </a:lnTo>
                <a:close/>
              </a:path>
              <a:path w="973454" h="738504">
                <a:moveTo>
                  <a:pt x="44450" y="63500"/>
                </a:moveTo>
                <a:lnTo>
                  <a:pt x="31750" y="63500"/>
                </a:lnTo>
                <a:lnTo>
                  <a:pt x="31750" y="706501"/>
                </a:lnTo>
                <a:lnTo>
                  <a:pt x="897001" y="706501"/>
                </a:lnTo>
                <a:lnTo>
                  <a:pt x="897001" y="700151"/>
                </a:lnTo>
                <a:lnTo>
                  <a:pt x="44450" y="700151"/>
                </a:lnTo>
                <a:lnTo>
                  <a:pt x="38100" y="693801"/>
                </a:lnTo>
                <a:lnTo>
                  <a:pt x="44450" y="693801"/>
                </a:lnTo>
                <a:lnTo>
                  <a:pt x="44450" y="63500"/>
                </a:lnTo>
                <a:close/>
              </a:path>
              <a:path w="973454" h="738504">
                <a:moveTo>
                  <a:pt x="960501" y="693801"/>
                </a:moveTo>
                <a:lnTo>
                  <a:pt x="909701" y="693801"/>
                </a:lnTo>
                <a:lnTo>
                  <a:pt x="909701" y="706501"/>
                </a:lnTo>
                <a:lnTo>
                  <a:pt x="960501" y="706501"/>
                </a:lnTo>
                <a:lnTo>
                  <a:pt x="973201" y="700151"/>
                </a:lnTo>
                <a:lnTo>
                  <a:pt x="960501" y="693801"/>
                </a:lnTo>
                <a:close/>
              </a:path>
              <a:path w="973454" h="738504">
                <a:moveTo>
                  <a:pt x="44450" y="693801"/>
                </a:moveTo>
                <a:lnTo>
                  <a:pt x="38100" y="693801"/>
                </a:lnTo>
                <a:lnTo>
                  <a:pt x="44450" y="700151"/>
                </a:lnTo>
                <a:lnTo>
                  <a:pt x="44450" y="693801"/>
                </a:lnTo>
                <a:close/>
              </a:path>
              <a:path w="973454" h="738504">
                <a:moveTo>
                  <a:pt x="897001" y="693801"/>
                </a:moveTo>
                <a:lnTo>
                  <a:pt x="44450" y="693801"/>
                </a:lnTo>
                <a:lnTo>
                  <a:pt x="44450" y="700151"/>
                </a:lnTo>
                <a:lnTo>
                  <a:pt x="897001" y="700151"/>
                </a:lnTo>
                <a:lnTo>
                  <a:pt x="897001" y="693801"/>
                </a:lnTo>
                <a:close/>
              </a:path>
              <a:path w="973454" h="7385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973454" h="7385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66944" y="3488435"/>
            <a:ext cx="638555" cy="6019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42559" y="3462528"/>
            <a:ext cx="637032" cy="6035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62626" y="3482975"/>
            <a:ext cx="622300" cy="587375"/>
          </a:xfrm>
          <a:custGeom>
            <a:avLst/>
            <a:gdLst/>
            <a:ahLst/>
            <a:cxnLst/>
            <a:rect l="l" t="t" r="r" b="b"/>
            <a:pathLst>
              <a:path w="622300" h="587375">
                <a:moveTo>
                  <a:pt x="0" y="293750"/>
                </a:moveTo>
                <a:lnTo>
                  <a:pt x="4069" y="246085"/>
                </a:lnTo>
                <a:lnTo>
                  <a:pt x="15851" y="200875"/>
                </a:lnTo>
                <a:lnTo>
                  <a:pt x="34708" y="158723"/>
                </a:lnTo>
                <a:lnTo>
                  <a:pt x="60000" y="120234"/>
                </a:lnTo>
                <a:lnTo>
                  <a:pt x="91090" y="86010"/>
                </a:lnTo>
                <a:lnTo>
                  <a:pt x="127339" y="56656"/>
                </a:lnTo>
                <a:lnTo>
                  <a:pt x="168108" y="32774"/>
                </a:lnTo>
                <a:lnTo>
                  <a:pt x="212758" y="14968"/>
                </a:lnTo>
                <a:lnTo>
                  <a:pt x="260652" y="3842"/>
                </a:lnTo>
                <a:lnTo>
                  <a:pt x="311150" y="0"/>
                </a:lnTo>
                <a:lnTo>
                  <a:pt x="361617" y="3842"/>
                </a:lnTo>
                <a:lnTo>
                  <a:pt x="409492" y="14968"/>
                </a:lnTo>
                <a:lnTo>
                  <a:pt x="454135" y="32774"/>
                </a:lnTo>
                <a:lnTo>
                  <a:pt x="494905" y="56656"/>
                </a:lnTo>
                <a:lnTo>
                  <a:pt x="531161" y="86010"/>
                </a:lnTo>
                <a:lnTo>
                  <a:pt x="562262" y="120234"/>
                </a:lnTo>
                <a:lnTo>
                  <a:pt x="587567" y="158723"/>
                </a:lnTo>
                <a:lnTo>
                  <a:pt x="606436" y="200875"/>
                </a:lnTo>
                <a:lnTo>
                  <a:pt x="618227" y="246085"/>
                </a:lnTo>
                <a:lnTo>
                  <a:pt x="622300" y="293750"/>
                </a:lnTo>
                <a:lnTo>
                  <a:pt x="618227" y="341381"/>
                </a:lnTo>
                <a:lnTo>
                  <a:pt x="606436" y="386564"/>
                </a:lnTo>
                <a:lnTo>
                  <a:pt x="587567" y="428694"/>
                </a:lnTo>
                <a:lnTo>
                  <a:pt x="562262" y="467167"/>
                </a:lnTo>
                <a:lnTo>
                  <a:pt x="531161" y="501380"/>
                </a:lnTo>
                <a:lnTo>
                  <a:pt x="494905" y="530726"/>
                </a:lnTo>
                <a:lnTo>
                  <a:pt x="454135" y="554604"/>
                </a:lnTo>
                <a:lnTo>
                  <a:pt x="409492" y="572407"/>
                </a:lnTo>
                <a:lnTo>
                  <a:pt x="361617" y="583532"/>
                </a:lnTo>
                <a:lnTo>
                  <a:pt x="311150" y="587375"/>
                </a:lnTo>
                <a:lnTo>
                  <a:pt x="260652" y="583532"/>
                </a:lnTo>
                <a:lnTo>
                  <a:pt x="212758" y="572407"/>
                </a:lnTo>
                <a:lnTo>
                  <a:pt x="168108" y="554604"/>
                </a:lnTo>
                <a:lnTo>
                  <a:pt x="127339" y="530726"/>
                </a:lnTo>
                <a:lnTo>
                  <a:pt x="91090" y="501380"/>
                </a:lnTo>
                <a:lnTo>
                  <a:pt x="60000" y="467167"/>
                </a:lnTo>
                <a:lnTo>
                  <a:pt x="34708" y="428694"/>
                </a:lnTo>
                <a:lnTo>
                  <a:pt x="15851" y="386564"/>
                </a:lnTo>
                <a:lnTo>
                  <a:pt x="4069" y="341381"/>
                </a:lnTo>
                <a:lnTo>
                  <a:pt x="0" y="29375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06925" y="3738498"/>
            <a:ext cx="655955" cy="317500"/>
          </a:xfrm>
          <a:custGeom>
            <a:avLst/>
            <a:gdLst/>
            <a:ahLst/>
            <a:cxnLst/>
            <a:rect l="l" t="t" r="r" b="b"/>
            <a:pathLst>
              <a:path w="655954" h="317500">
                <a:moveTo>
                  <a:pt x="76200" y="241300"/>
                </a:moveTo>
                <a:lnTo>
                  <a:pt x="0" y="279400"/>
                </a:lnTo>
                <a:lnTo>
                  <a:pt x="76200" y="317500"/>
                </a:lnTo>
                <a:lnTo>
                  <a:pt x="76200" y="285750"/>
                </a:lnTo>
                <a:lnTo>
                  <a:pt x="63500" y="285750"/>
                </a:lnTo>
                <a:lnTo>
                  <a:pt x="63500" y="273050"/>
                </a:lnTo>
                <a:lnTo>
                  <a:pt x="76200" y="273050"/>
                </a:lnTo>
                <a:lnTo>
                  <a:pt x="76200" y="241300"/>
                </a:lnTo>
                <a:close/>
              </a:path>
              <a:path w="655954" h="317500">
                <a:moveTo>
                  <a:pt x="76200" y="273050"/>
                </a:moveTo>
                <a:lnTo>
                  <a:pt x="63500" y="273050"/>
                </a:lnTo>
                <a:lnTo>
                  <a:pt x="63500" y="285750"/>
                </a:lnTo>
                <a:lnTo>
                  <a:pt x="76200" y="285750"/>
                </a:lnTo>
                <a:lnTo>
                  <a:pt x="76200" y="273050"/>
                </a:lnTo>
                <a:close/>
              </a:path>
              <a:path w="655954" h="317500">
                <a:moveTo>
                  <a:pt x="322199" y="273050"/>
                </a:moveTo>
                <a:lnTo>
                  <a:pt x="76200" y="273050"/>
                </a:lnTo>
                <a:lnTo>
                  <a:pt x="76200" y="285750"/>
                </a:lnTo>
                <a:lnTo>
                  <a:pt x="334899" y="285750"/>
                </a:lnTo>
                <a:lnTo>
                  <a:pt x="334899" y="279400"/>
                </a:lnTo>
                <a:lnTo>
                  <a:pt x="322199" y="279400"/>
                </a:lnTo>
                <a:lnTo>
                  <a:pt x="322199" y="273050"/>
                </a:lnTo>
                <a:close/>
              </a:path>
              <a:path w="655954" h="317500">
                <a:moveTo>
                  <a:pt x="579374" y="31750"/>
                </a:moveTo>
                <a:lnTo>
                  <a:pt x="322199" y="31750"/>
                </a:lnTo>
                <a:lnTo>
                  <a:pt x="322199" y="279400"/>
                </a:lnTo>
                <a:lnTo>
                  <a:pt x="328549" y="273050"/>
                </a:lnTo>
                <a:lnTo>
                  <a:pt x="334899" y="273050"/>
                </a:lnTo>
                <a:lnTo>
                  <a:pt x="334899" y="44450"/>
                </a:lnTo>
                <a:lnTo>
                  <a:pt x="328549" y="44450"/>
                </a:lnTo>
                <a:lnTo>
                  <a:pt x="334899" y="38100"/>
                </a:lnTo>
                <a:lnTo>
                  <a:pt x="579374" y="38100"/>
                </a:lnTo>
                <a:lnTo>
                  <a:pt x="579374" y="31750"/>
                </a:lnTo>
                <a:close/>
              </a:path>
              <a:path w="655954" h="317500">
                <a:moveTo>
                  <a:pt x="334899" y="273050"/>
                </a:moveTo>
                <a:lnTo>
                  <a:pt x="328549" y="273050"/>
                </a:lnTo>
                <a:lnTo>
                  <a:pt x="322199" y="279400"/>
                </a:lnTo>
                <a:lnTo>
                  <a:pt x="334899" y="279400"/>
                </a:lnTo>
                <a:lnTo>
                  <a:pt x="334899" y="273050"/>
                </a:lnTo>
                <a:close/>
              </a:path>
              <a:path w="655954" h="317500">
                <a:moveTo>
                  <a:pt x="579374" y="0"/>
                </a:moveTo>
                <a:lnTo>
                  <a:pt x="579374" y="76200"/>
                </a:lnTo>
                <a:lnTo>
                  <a:pt x="642874" y="44450"/>
                </a:lnTo>
                <a:lnTo>
                  <a:pt x="592074" y="44450"/>
                </a:lnTo>
                <a:lnTo>
                  <a:pt x="592074" y="31750"/>
                </a:lnTo>
                <a:lnTo>
                  <a:pt x="642874" y="31750"/>
                </a:lnTo>
                <a:lnTo>
                  <a:pt x="579374" y="0"/>
                </a:lnTo>
                <a:close/>
              </a:path>
              <a:path w="655954" h="317500">
                <a:moveTo>
                  <a:pt x="334899" y="38100"/>
                </a:moveTo>
                <a:lnTo>
                  <a:pt x="328549" y="44450"/>
                </a:lnTo>
                <a:lnTo>
                  <a:pt x="334899" y="44450"/>
                </a:lnTo>
                <a:lnTo>
                  <a:pt x="334899" y="38100"/>
                </a:lnTo>
                <a:close/>
              </a:path>
              <a:path w="655954" h="317500">
                <a:moveTo>
                  <a:pt x="579374" y="38100"/>
                </a:moveTo>
                <a:lnTo>
                  <a:pt x="334899" y="38100"/>
                </a:lnTo>
                <a:lnTo>
                  <a:pt x="334899" y="44450"/>
                </a:lnTo>
                <a:lnTo>
                  <a:pt x="579374" y="44450"/>
                </a:lnTo>
                <a:lnTo>
                  <a:pt x="579374" y="38100"/>
                </a:lnTo>
                <a:close/>
              </a:path>
              <a:path w="655954" h="317500">
                <a:moveTo>
                  <a:pt x="642874" y="31750"/>
                </a:moveTo>
                <a:lnTo>
                  <a:pt x="592074" y="31750"/>
                </a:lnTo>
                <a:lnTo>
                  <a:pt x="592074" y="44450"/>
                </a:lnTo>
                <a:lnTo>
                  <a:pt x="642874" y="44450"/>
                </a:lnTo>
                <a:lnTo>
                  <a:pt x="655574" y="38100"/>
                </a:lnTo>
                <a:lnTo>
                  <a:pt x="642874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19771" y="2418588"/>
            <a:ext cx="1335024" cy="30449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93864" y="2392679"/>
            <a:ext cx="1335024" cy="30464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15200" y="2413000"/>
            <a:ext cx="1319530" cy="3030855"/>
          </a:xfrm>
          <a:custGeom>
            <a:avLst/>
            <a:gdLst/>
            <a:ahLst/>
            <a:cxnLst/>
            <a:rect l="l" t="t" r="r" b="b"/>
            <a:pathLst>
              <a:path w="1319529" h="3030854">
                <a:moveTo>
                  <a:pt x="0" y="1515237"/>
                </a:moveTo>
                <a:lnTo>
                  <a:pt x="609" y="1449512"/>
                </a:lnTo>
                <a:lnTo>
                  <a:pt x="2420" y="1384502"/>
                </a:lnTo>
                <a:lnTo>
                  <a:pt x="5409" y="1320263"/>
                </a:lnTo>
                <a:lnTo>
                  <a:pt x="9551" y="1256854"/>
                </a:lnTo>
                <a:lnTo>
                  <a:pt x="14821" y="1194330"/>
                </a:lnTo>
                <a:lnTo>
                  <a:pt x="21193" y="1132748"/>
                </a:lnTo>
                <a:lnTo>
                  <a:pt x="28645" y="1072166"/>
                </a:lnTo>
                <a:lnTo>
                  <a:pt x="37150" y="1012639"/>
                </a:lnTo>
                <a:lnTo>
                  <a:pt x="46684" y="954226"/>
                </a:lnTo>
                <a:lnTo>
                  <a:pt x="57223" y="896982"/>
                </a:lnTo>
                <a:lnTo>
                  <a:pt x="68741" y="840966"/>
                </a:lnTo>
                <a:lnTo>
                  <a:pt x="81214" y="786232"/>
                </a:lnTo>
                <a:lnTo>
                  <a:pt x="94617" y="732840"/>
                </a:lnTo>
                <a:lnTo>
                  <a:pt x="108925" y="680844"/>
                </a:lnTo>
                <a:lnTo>
                  <a:pt x="124114" y="630303"/>
                </a:lnTo>
                <a:lnTo>
                  <a:pt x="140159" y="581273"/>
                </a:lnTo>
                <a:lnTo>
                  <a:pt x="157035" y="533810"/>
                </a:lnTo>
                <a:lnTo>
                  <a:pt x="174718" y="487973"/>
                </a:lnTo>
                <a:lnTo>
                  <a:pt x="193182" y="443817"/>
                </a:lnTo>
                <a:lnTo>
                  <a:pt x="212404" y="401399"/>
                </a:lnTo>
                <a:lnTo>
                  <a:pt x="232357" y="360777"/>
                </a:lnTo>
                <a:lnTo>
                  <a:pt x="253018" y="322008"/>
                </a:lnTo>
                <a:lnTo>
                  <a:pt x="274362" y="285147"/>
                </a:lnTo>
                <a:lnTo>
                  <a:pt x="296364" y="250252"/>
                </a:lnTo>
                <a:lnTo>
                  <a:pt x="319000" y="217380"/>
                </a:lnTo>
                <a:lnTo>
                  <a:pt x="342243" y="186588"/>
                </a:lnTo>
                <a:lnTo>
                  <a:pt x="390458" y="131471"/>
                </a:lnTo>
                <a:lnTo>
                  <a:pt x="440810" y="85354"/>
                </a:lnTo>
                <a:lnTo>
                  <a:pt x="493102" y="48694"/>
                </a:lnTo>
                <a:lnTo>
                  <a:pt x="547136" y="21945"/>
                </a:lnTo>
                <a:lnTo>
                  <a:pt x="602714" y="5562"/>
                </a:lnTo>
                <a:lnTo>
                  <a:pt x="659638" y="0"/>
                </a:lnTo>
                <a:lnTo>
                  <a:pt x="688246" y="1400"/>
                </a:lnTo>
                <a:lnTo>
                  <a:pt x="716543" y="5562"/>
                </a:lnTo>
                <a:lnTo>
                  <a:pt x="772107" y="21945"/>
                </a:lnTo>
                <a:lnTo>
                  <a:pt x="826130" y="48694"/>
                </a:lnTo>
                <a:lnTo>
                  <a:pt x="878415" y="85354"/>
                </a:lnTo>
                <a:lnTo>
                  <a:pt x="928763" y="131471"/>
                </a:lnTo>
                <a:lnTo>
                  <a:pt x="976975" y="186588"/>
                </a:lnTo>
                <a:lnTo>
                  <a:pt x="1000219" y="217380"/>
                </a:lnTo>
                <a:lnTo>
                  <a:pt x="1022855" y="250252"/>
                </a:lnTo>
                <a:lnTo>
                  <a:pt x="1044858" y="285147"/>
                </a:lnTo>
                <a:lnTo>
                  <a:pt x="1066203" y="322008"/>
                </a:lnTo>
                <a:lnTo>
                  <a:pt x="1086866" y="360777"/>
                </a:lnTo>
                <a:lnTo>
                  <a:pt x="1106821" y="401399"/>
                </a:lnTo>
                <a:lnTo>
                  <a:pt x="1126045" y="443817"/>
                </a:lnTo>
                <a:lnTo>
                  <a:pt x="1144512" y="487973"/>
                </a:lnTo>
                <a:lnTo>
                  <a:pt x="1162197" y="533810"/>
                </a:lnTo>
                <a:lnTo>
                  <a:pt x="1179077" y="581273"/>
                </a:lnTo>
                <a:lnTo>
                  <a:pt x="1195125" y="630303"/>
                </a:lnTo>
                <a:lnTo>
                  <a:pt x="1210317" y="680844"/>
                </a:lnTo>
                <a:lnTo>
                  <a:pt x="1224629" y="732840"/>
                </a:lnTo>
                <a:lnTo>
                  <a:pt x="1238035" y="786232"/>
                </a:lnTo>
                <a:lnTo>
                  <a:pt x="1250512" y="840966"/>
                </a:lnTo>
                <a:lnTo>
                  <a:pt x="1262033" y="896982"/>
                </a:lnTo>
                <a:lnTo>
                  <a:pt x="1272575" y="954226"/>
                </a:lnTo>
                <a:lnTo>
                  <a:pt x="1282112" y="1012639"/>
                </a:lnTo>
                <a:lnTo>
                  <a:pt x="1290620" y="1072166"/>
                </a:lnTo>
                <a:lnTo>
                  <a:pt x="1298074" y="1132748"/>
                </a:lnTo>
                <a:lnTo>
                  <a:pt x="1304449" y="1194330"/>
                </a:lnTo>
                <a:lnTo>
                  <a:pt x="1309720" y="1256854"/>
                </a:lnTo>
                <a:lnTo>
                  <a:pt x="1313864" y="1320263"/>
                </a:lnTo>
                <a:lnTo>
                  <a:pt x="1316854" y="1384502"/>
                </a:lnTo>
                <a:lnTo>
                  <a:pt x="1318666" y="1449512"/>
                </a:lnTo>
                <a:lnTo>
                  <a:pt x="1319276" y="1515237"/>
                </a:lnTo>
                <a:lnTo>
                  <a:pt x="1318666" y="1580971"/>
                </a:lnTo>
                <a:lnTo>
                  <a:pt x="1316854" y="1645990"/>
                </a:lnTo>
                <a:lnTo>
                  <a:pt x="1313864" y="1710237"/>
                </a:lnTo>
                <a:lnTo>
                  <a:pt x="1309720" y="1773655"/>
                </a:lnTo>
                <a:lnTo>
                  <a:pt x="1304449" y="1836187"/>
                </a:lnTo>
                <a:lnTo>
                  <a:pt x="1298074" y="1897776"/>
                </a:lnTo>
                <a:lnTo>
                  <a:pt x="1290620" y="1958365"/>
                </a:lnTo>
                <a:lnTo>
                  <a:pt x="1282112" y="2017898"/>
                </a:lnTo>
                <a:lnTo>
                  <a:pt x="1272575" y="2076318"/>
                </a:lnTo>
                <a:lnTo>
                  <a:pt x="1262033" y="2133567"/>
                </a:lnTo>
                <a:lnTo>
                  <a:pt x="1250512" y="2189589"/>
                </a:lnTo>
                <a:lnTo>
                  <a:pt x="1238035" y="2244327"/>
                </a:lnTo>
                <a:lnTo>
                  <a:pt x="1224629" y="2297724"/>
                </a:lnTo>
                <a:lnTo>
                  <a:pt x="1210317" y="2349724"/>
                </a:lnTo>
                <a:lnTo>
                  <a:pt x="1195125" y="2400269"/>
                </a:lnTo>
                <a:lnTo>
                  <a:pt x="1179077" y="2449303"/>
                </a:lnTo>
                <a:lnTo>
                  <a:pt x="1162197" y="2496768"/>
                </a:lnTo>
                <a:lnTo>
                  <a:pt x="1144512" y="2542609"/>
                </a:lnTo>
                <a:lnTo>
                  <a:pt x="1126045" y="2586767"/>
                </a:lnTo>
                <a:lnTo>
                  <a:pt x="1106821" y="2629187"/>
                </a:lnTo>
                <a:lnTo>
                  <a:pt x="1086866" y="2669811"/>
                </a:lnTo>
                <a:lnTo>
                  <a:pt x="1066203" y="2708583"/>
                </a:lnTo>
                <a:lnTo>
                  <a:pt x="1044858" y="2745445"/>
                </a:lnTo>
                <a:lnTo>
                  <a:pt x="1022855" y="2780341"/>
                </a:lnTo>
                <a:lnTo>
                  <a:pt x="1000219" y="2813214"/>
                </a:lnTo>
                <a:lnTo>
                  <a:pt x="976975" y="2844008"/>
                </a:lnTo>
                <a:lnTo>
                  <a:pt x="928763" y="2899127"/>
                </a:lnTo>
                <a:lnTo>
                  <a:pt x="878415" y="2945245"/>
                </a:lnTo>
                <a:lnTo>
                  <a:pt x="826130" y="2981906"/>
                </a:lnTo>
                <a:lnTo>
                  <a:pt x="772107" y="3008655"/>
                </a:lnTo>
                <a:lnTo>
                  <a:pt x="716543" y="3025038"/>
                </a:lnTo>
                <a:lnTo>
                  <a:pt x="659638" y="3030601"/>
                </a:lnTo>
                <a:lnTo>
                  <a:pt x="631020" y="3029200"/>
                </a:lnTo>
                <a:lnTo>
                  <a:pt x="602714" y="3025038"/>
                </a:lnTo>
                <a:lnTo>
                  <a:pt x="547136" y="3008655"/>
                </a:lnTo>
                <a:lnTo>
                  <a:pt x="493102" y="2981906"/>
                </a:lnTo>
                <a:lnTo>
                  <a:pt x="440810" y="2945245"/>
                </a:lnTo>
                <a:lnTo>
                  <a:pt x="390458" y="2899127"/>
                </a:lnTo>
                <a:lnTo>
                  <a:pt x="342243" y="2844008"/>
                </a:lnTo>
                <a:lnTo>
                  <a:pt x="319000" y="2813214"/>
                </a:lnTo>
                <a:lnTo>
                  <a:pt x="296364" y="2780341"/>
                </a:lnTo>
                <a:lnTo>
                  <a:pt x="274362" y="2745445"/>
                </a:lnTo>
                <a:lnTo>
                  <a:pt x="253018" y="2708583"/>
                </a:lnTo>
                <a:lnTo>
                  <a:pt x="232357" y="2669811"/>
                </a:lnTo>
                <a:lnTo>
                  <a:pt x="212404" y="2629187"/>
                </a:lnTo>
                <a:lnTo>
                  <a:pt x="193182" y="2586767"/>
                </a:lnTo>
                <a:lnTo>
                  <a:pt x="174718" y="2542609"/>
                </a:lnTo>
                <a:lnTo>
                  <a:pt x="157035" y="2496768"/>
                </a:lnTo>
                <a:lnTo>
                  <a:pt x="140159" y="2449303"/>
                </a:lnTo>
                <a:lnTo>
                  <a:pt x="124114" y="2400269"/>
                </a:lnTo>
                <a:lnTo>
                  <a:pt x="108925" y="2349724"/>
                </a:lnTo>
                <a:lnTo>
                  <a:pt x="94617" y="2297724"/>
                </a:lnTo>
                <a:lnTo>
                  <a:pt x="81214" y="2244327"/>
                </a:lnTo>
                <a:lnTo>
                  <a:pt x="68741" y="2189589"/>
                </a:lnTo>
                <a:lnTo>
                  <a:pt x="57223" y="2133567"/>
                </a:lnTo>
                <a:lnTo>
                  <a:pt x="46684" y="2076318"/>
                </a:lnTo>
                <a:lnTo>
                  <a:pt x="37150" y="2017898"/>
                </a:lnTo>
                <a:lnTo>
                  <a:pt x="28645" y="1958365"/>
                </a:lnTo>
                <a:lnTo>
                  <a:pt x="21193" y="1897776"/>
                </a:lnTo>
                <a:lnTo>
                  <a:pt x="14821" y="1836187"/>
                </a:lnTo>
                <a:lnTo>
                  <a:pt x="9551" y="1773655"/>
                </a:lnTo>
                <a:lnTo>
                  <a:pt x="5409" y="1710237"/>
                </a:lnTo>
                <a:lnTo>
                  <a:pt x="2420" y="1645990"/>
                </a:lnTo>
                <a:lnTo>
                  <a:pt x="609" y="1580971"/>
                </a:lnTo>
                <a:lnTo>
                  <a:pt x="0" y="151523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588377" y="2875279"/>
            <a:ext cx="7105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E564E"/>
                </a:solidFill>
                <a:latin typeface="Garamond"/>
                <a:cs typeface="Garamond"/>
              </a:rPr>
              <a:t>Stma</a:t>
            </a:r>
            <a:r>
              <a:rPr sz="1600" spc="-95" dirty="0">
                <a:solidFill>
                  <a:srgbClr val="5E564E"/>
                </a:solidFill>
                <a:latin typeface="Garamond"/>
                <a:cs typeface="Garamond"/>
              </a:rPr>
              <a:t> </a:t>
            </a:r>
            <a:r>
              <a:rPr sz="1600" spc="-5" dirty="0">
                <a:solidFill>
                  <a:srgbClr val="5E564E"/>
                </a:solidFill>
                <a:latin typeface="Garamond"/>
                <a:cs typeface="Garamond"/>
              </a:rPr>
              <a:t>Inf  </a:t>
            </a:r>
            <a:r>
              <a:rPr sz="1600" spc="-30" dirty="0">
                <a:solidFill>
                  <a:srgbClr val="5E564E"/>
                </a:solidFill>
                <a:latin typeface="Garamond"/>
                <a:cs typeface="Garamond"/>
              </a:rPr>
              <a:t>Ventas</a:t>
            </a:r>
            <a:endParaRPr sz="1600">
              <a:latin typeface="Garamond"/>
              <a:cs typeface="Garamond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324600" y="2178050"/>
            <a:ext cx="1222375" cy="2014855"/>
          </a:xfrm>
          <a:custGeom>
            <a:avLst/>
            <a:gdLst/>
            <a:ahLst/>
            <a:cxnLst/>
            <a:rect l="l" t="t" r="r" b="b"/>
            <a:pathLst>
              <a:path w="1222375" h="2014854">
                <a:moveTo>
                  <a:pt x="76200" y="1938274"/>
                </a:moveTo>
                <a:lnTo>
                  <a:pt x="0" y="1976374"/>
                </a:lnTo>
                <a:lnTo>
                  <a:pt x="76200" y="2014474"/>
                </a:lnTo>
                <a:lnTo>
                  <a:pt x="76200" y="1982724"/>
                </a:lnTo>
                <a:lnTo>
                  <a:pt x="63500" y="1982724"/>
                </a:lnTo>
                <a:lnTo>
                  <a:pt x="63500" y="1970024"/>
                </a:lnTo>
                <a:lnTo>
                  <a:pt x="76200" y="1970024"/>
                </a:lnTo>
                <a:lnTo>
                  <a:pt x="76200" y="1938274"/>
                </a:lnTo>
                <a:close/>
              </a:path>
              <a:path w="1222375" h="2014854">
                <a:moveTo>
                  <a:pt x="76200" y="1970024"/>
                </a:moveTo>
                <a:lnTo>
                  <a:pt x="63500" y="1970024"/>
                </a:lnTo>
                <a:lnTo>
                  <a:pt x="63500" y="1982724"/>
                </a:lnTo>
                <a:lnTo>
                  <a:pt x="76200" y="1982724"/>
                </a:lnTo>
                <a:lnTo>
                  <a:pt x="76200" y="1970024"/>
                </a:lnTo>
                <a:close/>
              </a:path>
              <a:path w="1222375" h="2014854">
                <a:moveTo>
                  <a:pt x="488950" y="1970024"/>
                </a:moveTo>
                <a:lnTo>
                  <a:pt x="76200" y="1970024"/>
                </a:lnTo>
                <a:lnTo>
                  <a:pt x="76200" y="1982724"/>
                </a:lnTo>
                <a:lnTo>
                  <a:pt x="501650" y="1982724"/>
                </a:lnTo>
                <a:lnTo>
                  <a:pt x="501650" y="1976374"/>
                </a:lnTo>
                <a:lnTo>
                  <a:pt x="488950" y="1976374"/>
                </a:lnTo>
                <a:lnTo>
                  <a:pt x="488950" y="1970024"/>
                </a:lnTo>
                <a:close/>
              </a:path>
              <a:path w="1222375" h="2014854">
                <a:moveTo>
                  <a:pt x="1190625" y="0"/>
                </a:moveTo>
                <a:lnTo>
                  <a:pt x="488950" y="0"/>
                </a:lnTo>
                <a:lnTo>
                  <a:pt x="488950" y="1976374"/>
                </a:lnTo>
                <a:lnTo>
                  <a:pt x="495300" y="1970024"/>
                </a:lnTo>
                <a:lnTo>
                  <a:pt x="501650" y="1970024"/>
                </a:lnTo>
                <a:lnTo>
                  <a:pt x="501650" y="12700"/>
                </a:lnTo>
                <a:lnTo>
                  <a:pt x="495300" y="12700"/>
                </a:lnTo>
                <a:lnTo>
                  <a:pt x="501650" y="6350"/>
                </a:lnTo>
                <a:lnTo>
                  <a:pt x="1190625" y="6350"/>
                </a:lnTo>
                <a:lnTo>
                  <a:pt x="1190625" y="0"/>
                </a:lnTo>
                <a:close/>
              </a:path>
              <a:path w="1222375" h="2014854">
                <a:moveTo>
                  <a:pt x="501650" y="1970024"/>
                </a:moveTo>
                <a:lnTo>
                  <a:pt x="495300" y="1970024"/>
                </a:lnTo>
                <a:lnTo>
                  <a:pt x="488950" y="1976374"/>
                </a:lnTo>
                <a:lnTo>
                  <a:pt x="501650" y="1976374"/>
                </a:lnTo>
                <a:lnTo>
                  <a:pt x="501650" y="1970024"/>
                </a:lnTo>
                <a:close/>
              </a:path>
              <a:path w="1222375" h="2014854">
                <a:moveTo>
                  <a:pt x="1177925" y="603250"/>
                </a:moveTo>
                <a:lnTo>
                  <a:pt x="1146175" y="603250"/>
                </a:lnTo>
                <a:lnTo>
                  <a:pt x="1184275" y="679450"/>
                </a:lnTo>
                <a:lnTo>
                  <a:pt x="1216025" y="615950"/>
                </a:lnTo>
                <a:lnTo>
                  <a:pt x="1177925" y="615950"/>
                </a:lnTo>
                <a:lnTo>
                  <a:pt x="1177925" y="603250"/>
                </a:lnTo>
                <a:close/>
              </a:path>
              <a:path w="1222375" h="2014854">
                <a:moveTo>
                  <a:pt x="1177925" y="6350"/>
                </a:moveTo>
                <a:lnTo>
                  <a:pt x="1177925" y="615950"/>
                </a:lnTo>
                <a:lnTo>
                  <a:pt x="1190625" y="615950"/>
                </a:lnTo>
                <a:lnTo>
                  <a:pt x="1190625" y="12700"/>
                </a:lnTo>
                <a:lnTo>
                  <a:pt x="1184275" y="12700"/>
                </a:lnTo>
                <a:lnTo>
                  <a:pt x="1177925" y="6350"/>
                </a:lnTo>
                <a:close/>
              </a:path>
              <a:path w="1222375" h="2014854">
                <a:moveTo>
                  <a:pt x="1222375" y="603250"/>
                </a:moveTo>
                <a:lnTo>
                  <a:pt x="1190625" y="603250"/>
                </a:lnTo>
                <a:lnTo>
                  <a:pt x="1190625" y="615950"/>
                </a:lnTo>
                <a:lnTo>
                  <a:pt x="1216025" y="615950"/>
                </a:lnTo>
                <a:lnTo>
                  <a:pt x="1222375" y="603250"/>
                </a:lnTo>
                <a:close/>
              </a:path>
              <a:path w="1222375" h="2014854">
                <a:moveTo>
                  <a:pt x="501650" y="6350"/>
                </a:moveTo>
                <a:lnTo>
                  <a:pt x="495300" y="12700"/>
                </a:lnTo>
                <a:lnTo>
                  <a:pt x="501650" y="12700"/>
                </a:lnTo>
                <a:lnTo>
                  <a:pt x="501650" y="6350"/>
                </a:lnTo>
                <a:close/>
              </a:path>
              <a:path w="1222375" h="2014854">
                <a:moveTo>
                  <a:pt x="1177925" y="6350"/>
                </a:moveTo>
                <a:lnTo>
                  <a:pt x="501650" y="6350"/>
                </a:lnTo>
                <a:lnTo>
                  <a:pt x="501650" y="12700"/>
                </a:lnTo>
                <a:lnTo>
                  <a:pt x="1177925" y="12700"/>
                </a:lnTo>
                <a:lnTo>
                  <a:pt x="1177925" y="6350"/>
                </a:lnTo>
                <a:close/>
              </a:path>
              <a:path w="1222375" h="2014854">
                <a:moveTo>
                  <a:pt x="1190625" y="6350"/>
                </a:moveTo>
                <a:lnTo>
                  <a:pt x="1177925" y="6350"/>
                </a:lnTo>
                <a:lnTo>
                  <a:pt x="1184275" y="12700"/>
                </a:lnTo>
                <a:lnTo>
                  <a:pt x="1190625" y="12700"/>
                </a:lnTo>
                <a:lnTo>
                  <a:pt x="1190625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93735" y="4113276"/>
            <a:ext cx="637031" cy="9631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67828" y="4087367"/>
            <a:ext cx="638555" cy="964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88275" y="4108450"/>
            <a:ext cx="622300" cy="948055"/>
          </a:xfrm>
          <a:custGeom>
            <a:avLst/>
            <a:gdLst/>
            <a:ahLst/>
            <a:cxnLst/>
            <a:rect l="l" t="t" r="r" b="b"/>
            <a:pathLst>
              <a:path w="622300" h="948054">
                <a:moveTo>
                  <a:pt x="0" y="473837"/>
                </a:moveTo>
                <a:lnTo>
                  <a:pt x="2093" y="418591"/>
                </a:lnTo>
                <a:lnTo>
                  <a:pt x="8218" y="365213"/>
                </a:lnTo>
                <a:lnTo>
                  <a:pt x="18140" y="314060"/>
                </a:lnTo>
                <a:lnTo>
                  <a:pt x="31627" y="265487"/>
                </a:lnTo>
                <a:lnTo>
                  <a:pt x="48445" y="219850"/>
                </a:lnTo>
                <a:lnTo>
                  <a:pt x="68360" y="177506"/>
                </a:lnTo>
                <a:lnTo>
                  <a:pt x="91138" y="138811"/>
                </a:lnTo>
                <a:lnTo>
                  <a:pt x="116546" y="104119"/>
                </a:lnTo>
                <a:lnTo>
                  <a:pt x="144351" y="73788"/>
                </a:lnTo>
                <a:lnTo>
                  <a:pt x="174319" y="48174"/>
                </a:lnTo>
                <a:lnTo>
                  <a:pt x="239810" y="12518"/>
                </a:lnTo>
                <a:lnTo>
                  <a:pt x="311150" y="0"/>
                </a:lnTo>
                <a:lnTo>
                  <a:pt x="347434" y="3188"/>
                </a:lnTo>
                <a:lnTo>
                  <a:pt x="382489" y="12518"/>
                </a:lnTo>
                <a:lnTo>
                  <a:pt x="447980" y="48174"/>
                </a:lnTo>
                <a:lnTo>
                  <a:pt x="477948" y="73788"/>
                </a:lnTo>
                <a:lnTo>
                  <a:pt x="505753" y="104119"/>
                </a:lnTo>
                <a:lnTo>
                  <a:pt x="531161" y="138811"/>
                </a:lnTo>
                <a:lnTo>
                  <a:pt x="553939" y="177506"/>
                </a:lnTo>
                <a:lnTo>
                  <a:pt x="573854" y="219850"/>
                </a:lnTo>
                <a:lnTo>
                  <a:pt x="590672" y="265487"/>
                </a:lnTo>
                <a:lnTo>
                  <a:pt x="604159" y="314060"/>
                </a:lnTo>
                <a:lnTo>
                  <a:pt x="614081" y="365213"/>
                </a:lnTo>
                <a:lnTo>
                  <a:pt x="620206" y="418591"/>
                </a:lnTo>
                <a:lnTo>
                  <a:pt x="622300" y="473837"/>
                </a:lnTo>
                <a:lnTo>
                  <a:pt x="620206" y="529108"/>
                </a:lnTo>
                <a:lnTo>
                  <a:pt x="614081" y="582507"/>
                </a:lnTo>
                <a:lnTo>
                  <a:pt x="604159" y="633679"/>
                </a:lnTo>
                <a:lnTo>
                  <a:pt x="590672" y="682267"/>
                </a:lnTo>
                <a:lnTo>
                  <a:pt x="573854" y="727916"/>
                </a:lnTo>
                <a:lnTo>
                  <a:pt x="553939" y="770270"/>
                </a:lnTo>
                <a:lnTo>
                  <a:pt x="531161" y="808974"/>
                </a:lnTo>
                <a:lnTo>
                  <a:pt x="505753" y="843671"/>
                </a:lnTo>
                <a:lnTo>
                  <a:pt x="477948" y="874006"/>
                </a:lnTo>
                <a:lnTo>
                  <a:pt x="447980" y="899623"/>
                </a:lnTo>
                <a:lnTo>
                  <a:pt x="382489" y="935282"/>
                </a:lnTo>
                <a:lnTo>
                  <a:pt x="311150" y="947801"/>
                </a:lnTo>
                <a:lnTo>
                  <a:pt x="274865" y="944612"/>
                </a:lnTo>
                <a:lnTo>
                  <a:pt x="239810" y="935282"/>
                </a:lnTo>
                <a:lnTo>
                  <a:pt x="174319" y="899623"/>
                </a:lnTo>
                <a:lnTo>
                  <a:pt x="144351" y="874006"/>
                </a:lnTo>
                <a:lnTo>
                  <a:pt x="116546" y="843671"/>
                </a:lnTo>
                <a:lnTo>
                  <a:pt x="91138" y="808974"/>
                </a:lnTo>
                <a:lnTo>
                  <a:pt x="68360" y="770270"/>
                </a:lnTo>
                <a:lnTo>
                  <a:pt x="48445" y="727916"/>
                </a:lnTo>
                <a:lnTo>
                  <a:pt x="31627" y="682267"/>
                </a:lnTo>
                <a:lnTo>
                  <a:pt x="18140" y="633679"/>
                </a:lnTo>
                <a:lnTo>
                  <a:pt x="8218" y="582507"/>
                </a:lnTo>
                <a:lnTo>
                  <a:pt x="2093" y="529108"/>
                </a:lnTo>
                <a:lnTo>
                  <a:pt x="0" y="47383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04631" y="3413759"/>
            <a:ext cx="446531" cy="583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78723" y="3387852"/>
            <a:ext cx="448055" cy="5836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99425" y="3408426"/>
            <a:ext cx="431800" cy="568325"/>
          </a:xfrm>
          <a:custGeom>
            <a:avLst/>
            <a:gdLst/>
            <a:ahLst/>
            <a:cxnLst/>
            <a:rect l="l" t="t" r="r" b="b"/>
            <a:pathLst>
              <a:path w="431800" h="568325">
                <a:moveTo>
                  <a:pt x="0" y="284099"/>
                </a:moveTo>
                <a:lnTo>
                  <a:pt x="3477" y="233013"/>
                </a:lnTo>
                <a:lnTo>
                  <a:pt x="13505" y="184940"/>
                </a:lnTo>
                <a:lnTo>
                  <a:pt x="29473" y="140678"/>
                </a:lnTo>
                <a:lnTo>
                  <a:pt x="50772" y="101029"/>
                </a:lnTo>
                <a:lnTo>
                  <a:pt x="76792" y="66793"/>
                </a:lnTo>
                <a:lnTo>
                  <a:pt x="106924" y="38772"/>
                </a:lnTo>
                <a:lnTo>
                  <a:pt x="140559" y="17766"/>
                </a:lnTo>
                <a:lnTo>
                  <a:pt x="177087" y="4574"/>
                </a:lnTo>
                <a:lnTo>
                  <a:pt x="215900" y="0"/>
                </a:lnTo>
                <a:lnTo>
                  <a:pt x="254712" y="4574"/>
                </a:lnTo>
                <a:lnTo>
                  <a:pt x="291240" y="17766"/>
                </a:lnTo>
                <a:lnTo>
                  <a:pt x="324875" y="38772"/>
                </a:lnTo>
                <a:lnTo>
                  <a:pt x="355007" y="66793"/>
                </a:lnTo>
                <a:lnTo>
                  <a:pt x="381027" y="101029"/>
                </a:lnTo>
                <a:lnTo>
                  <a:pt x="402326" y="140678"/>
                </a:lnTo>
                <a:lnTo>
                  <a:pt x="418294" y="184940"/>
                </a:lnTo>
                <a:lnTo>
                  <a:pt x="428322" y="233013"/>
                </a:lnTo>
                <a:lnTo>
                  <a:pt x="431800" y="284099"/>
                </a:lnTo>
                <a:lnTo>
                  <a:pt x="428322" y="335188"/>
                </a:lnTo>
                <a:lnTo>
                  <a:pt x="418294" y="383273"/>
                </a:lnTo>
                <a:lnTo>
                  <a:pt x="402326" y="427552"/>
                </a:lnTo>
                <a:lnTo>
                  <a:pt x="381027" y="467221"/>
                </a:lnTo>
                <a:lnTo>
                  <a:pt x="355007" y="501478"/>
                </a:lnTo>
                <a:lnTo>
                  <a:pt x="324875" y="529519"/>
                </a:lnTo>
                <a:lnTo>
                  <a:pt x="291240" y="550542"/>
                </a:lnTo>
                <a:lnTo>
                  <a:pt x="254712" y="563745"/>
                </a:lnTo>
                <a:lnTo>
                  <a:pt x="215900" y="568325"/>
                </a:lnTo>
                <a:lnTo>
                  <a:pt x="177087" y="563745"/>
                </a:lnTo>
                <a:lnTo>
                  <a:pt x="140559" y="550542"/>
                </a:lnTo>
                <a:lnTo>
                  <a:pt x="106924" y="529519"/>
                </a:lnTo>
                <a:lnTo>
                  <a:pt x="76792" y="501478"/>
                </a:lnTo>
                <a:lnTo>
                  <a:pt x="50772" y="467221"/>
                </a:lnTo>
                <a:lnTo>
                  <a:pt x="29473" y="427552"/>
                </a:lnTo>
                <a:lnTo>
                  <a:pt x="13505" y="383273"/>
                </a:lnTo>
                <a:lnTo>
                  <a:pt x="3477" y="335188"/>
                </a:lnTo>
                <a:lnTo>
                  <a:pt x="0" y="28409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485343" y="728217"/>
            <a:ext cx="38373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 de la</a:t>
            </a:r>
            <a:r>
              <a:rPr spc="-110" dirty="0"/>
              <a:t> </a:t>
            </a:r>
            <a:r>
              <a:rPr spc="-5" dirty="0"/>
              <a:t>Organización</a:t>
            </a:r>
          </a:p>
        </p:txBody>
      </p:sp>
      <p:sp>
        <p:nvSpPr>
          <p:cNvPr id="34" name="object 34"/>
          <p:cNvSpPr/>
          <p:nvPr/>
        </p:nvSpPr>
        <p:spPr>
          <a:xfrm>
            <a:off x="0" y="4029455"/>
            <a:ext cx="2221992" cy="661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4564379"/>
            <a:ext cx="1819656" cy="4206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4869179"/>
            <a:ext cx="1763268" cy="42062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5173979"/>
            <a:ext cx="1822704" cy="42062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5478779"/>
            <a:ext cx="1604772" cy="42062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5783579"/>
            <a:ext cx="2695956" cy="42062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8739" y="4115180"/>
            <a:ext cx="2445385" cy="20504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Garamond"/>
                <a:cs typeface="Garamond"/>
              </a:rPr>
              <a:t>Ejemplos</a:t>
            </a:r>
            <a:r>
              <a:rPr sz="3200" b="1" spc="-15" dirty="0">
                <a:latin typeface="Garamond"/>
                <a:cs typeface="Garamond"/>
              </a:rPr>
              <a:t> </a:t>
            </a:r>
            <a:r>
              <a:rPr sz="3200" b="1" dirty="0">
                <a:latin typeface="Garamond"/>
                <a:cs typeface="Garamond"/>
              </a:rPr>
              <a:t>:</a:t>
            </a:r>
            <a:endParaRPr sz="3200">
              <a:latin typeface="Garamond"/>
              <a:cs typeface="Garamond"/>
            </a:endParaRPr>
          </a:p>
          <a:p>
            <a:pPr marL="12700" marR="877569" algn="just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Garamond"/>
                <a:cs typeface="Garamond"/>
              </a:rPr>
              <a:t>SI de</a:t>
            </a:r>
            <a:r>
              <a:rPr sz="2000" b="1" spc="-105" dirty="0">
                <a:latin typeface="Garamond"/>
                <a:cs typeface="Garamond"/>
              </a:rPr>
              <a:t> </a:t>
            </a:r>
            <a:r>
              <a:rPr sz="2000" b="1" dirty="0">
                <a:latin typeface="Garamond"/>
                <a:cs typeface="Garamond"/>
              </a:rPr>
              <a:t>Personal  </a:t>
            </a:r>
            <a:r>
              <a:rPr sz="2000" b="1" spc="-5" dirty="0">
                <a:latin typeface="Garamond"/>
                <a:cs typeface="Garamond"/>
              </a:rPr>
              <a:t>SI de Clientes  </a:t>
            </a:r>
            <a:r>
              <a:rPr sz="2000" b="1" dirty="0">
                <a:latin typeface="Garamond"/>
                <a:cs typeface="Garamond"/>
              </a:rPr>
              <a:t>SI de </a:t>
            </a:r>
            <a:r>
              <a:rPr sz="2000" b="1" spc="-5" dirty="0">
                <a:latin typeface="Garamond"/>
                <a:cs typeface="Garamond"/>
              </a:rPr>
              <a:t>Compra  SI de</a:t>
            </a:r>
            <a:r>
              <a:rPr sz="2000" b="1" spc="-55" dirty="0">
                <a:latin typeface="Garamond"/>
                <a:cs typeface="Garamond"/>
              </a:rPr>
              <a:t> </a:t>
            </a:r>
            <a:r>
              <a:rPr sz="2000" b="1" spc="-30" dirty="0">
                <a:latin typeface="Garamond"/>
                <a:cs typeface="Garamond"/>
              </a:rPr>
              <a:t>Ventas</a:t>
            </a:r>
            <a:endParaRPr sz="2000">
              <a:latin typeface="Garamond"/>
              <a:cs typeface="Garamond"/>
            </a:endParaRPr>
          </a:p>
          <a:p>
            <a:pPr marL="12700" algn="just">
              <a:lnSpc>
                <a:spcPct val="100000"/>
              </a:lnSpc>
            </a:pPr>
            <a:r>
              <a:rPr sz="2000" b="1" spc="-5" dirty="0">
                <a:latin typeface="Garamond"/>
                <a:cs typeface="Garamond"/>
              </a:rPr>
              <a:t>SI de</a:t>
            </a:r>
            <a:r>
              <a:rPr sz="2000" b="1" spc="-55" dirty="0">
                <a:latin typeface="Garamond"/>
                <a:cs typeface="Garamond"/>
              </a:rPr>
              <a:t> </a:t>
            </a:r>
            <a:r>
              <a:rPr sz="2000" b="1" spc="-5" dirty="0">
                <a:latin typeface="Garamond"/>
                <a:cs typeface="Garamond"/>
              </a:rPr>
              <a:t>Remuneraciones</a:t>
            </a:r>
            <a:endParaRPr sz="2000">
              <a:latin typeface="Garamond"/>
              <a:cs typeface="Garamond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334255" y="5727191"/>
            <a:ext cx="2881883" cy="6614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575175" y="5812637"/>
            <a:ext cx="23717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5E564E"/>
                </a:solidFill>
                <a:latin typeface="Garamond"/>
                <a:cs typeface="Garamond"/>
              </a:rPr>
              <a:t>Organización</a:t>
            </a:r>
            <a:endParaRPr sz="3200">
              <a:latin typeface="Garamond"/>
              <a:cs typeface="Garamond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840598" y="3654425"/>
            <a:ext cx="259079" cy="592455"/>
          </a:xfrm>
          <a:custGeom>
            <a:avLst/>
            <a:gdLst/>
            <a:ahLst/>
            <a:cxnLst/>
            <a:rect l="l" t="t" r="r" b="b"/>
            <a:pathLst>
              <a:path w="259079" h="592454">
                <a:moveTo>
                  <a:pt x="31750" y="515874"/>
                </a:moveTo>
                <a:lnTo>
                  <a:pt x="0" y="515874"/>
                </a:lnTo>
                <a:lnTo>
                  <a:pt x="38100" y="592074"/>
                </a:lnTo>
                <a:lnTo>
                  <a:pt x="69850" y="528574"/>
                </a:lnTo>
                <a:lnTo>
                  <a:pt x="31750" y="528574"/>
                </a:lnTo>
                <a:lnTo>
                  <a:pt x="31750" y="515874"/>
                </a:lnTo>
                <a:close/>
              </a:path>
              <a:path w="259079" h="592454">
                <a:moveTo>
                  <a:pt x="182625" y="31750"/>
                </a:moveTo>
                <a:lnTo>
                  <a:pt x="31750" y="31750"/>
                </a:lnTo>
                <a:lnTo>
                  <a:pt x="31750" y="528574"/>
                </a:lnTo>
                <a:lnTo>
                  <a:pt x="44450" y="528574"/>
                </a:lnTo>
                <a:lnTo>
                  <a:pt x="44450" y="44450"/>
                </a:lnTo>
                <a:lnTo>
                  <a:pt x="38100" y="44450"/>
                </a:lnTo>
                <a:lnTo>
                  <a:pt x="44450" y="38100"/>
                </a:lnTo>
                <a:lnTo>
                  <a:pt x="182625" y="38100"/>
                </a:lnTo>
                <a:lnTo>
                  <a:pt x="182625" y="31750"/>
                </a:lnTo>
                <a:close/>
              </a:path>
              <a:path w="259079" h="592454">
                <a:moveTo>
                  <a:pt x="76200" y="515874"/>
                </a:moveTo>
                <a:lnTo>
                  <a:pt x="44450" y="515874"/>
                </a:lnTo>
                <a:lnTo>
                  <a:pt x="44450" y="528574"/>
                </a:lnTo>
                <a:lnTo>
                  <a:pt x="69850" y="528574"/>
                </a:lnTo>
                <a:lnTo>
                  <a:pt x="76200" y="515874"/>
                </a:lnTo>
                <a:close/>
              </a:path>
              <a:path w="259079" h="592454">
                <a:moveTo>
                  <a:pt x="182625" y="0"/>
                </a:moveTo>
                <a:lnTo>
                  <a:pt x="182625" y="76200"/>
                </a:lnTo>
                <a:lnTo>
                  <a:pt x="246125" y="44450"/>
                </a:lnTo>
                <a:lnTo>
                  <a:pt x="195325" y="44450"/>
                </a:lnTo>
                <a:lnTo>
                  <a:pt x="195325" y="31750"/>
                </a:lnTo>
                <a:lnTo>
                  <a:pt x="246125" y="31750"/>
                </a:lnTo>
                <a:lnTo>
                  <a:pt x="182625" y="0"/>
                </a:lnTo>
                <a:close/>
              </a:path>
              <a:path w="259079" h="592454">
                <a:moveTo>
                  <a:pt x="44450" y="38100"/>
                </a:moveTo>
                <a:lnTo>
                  <a:pt x="38100" y="44450"/>
                </a:lnTo>
                <a:lnTo>
                  <a:pt x="44450" y="44450"/>
                </a:lnTo>
                <a:lnTo>
                  <a:pt x="44450" y="38100"/>
                </a:lnTo>
                <a:close/>
              </a:path>
              <a:path w="259079" h="592454">
                <a:moveTo>
                  <a:pt x="182625" y="38100"/>
                </a:moveTo>
                <a:lnTo>
                  <a:pt x="44450" y="38100"/>
                </a:lnTo>
                <a:lnTo>
                  <a:pt x="44450" y="44450"/>
                </a:lnTo>
                <a:lnTo>
                  <a:pt x="182625" y="44450"/>
                </a:lnTo>
                <a:lnTo>
                  <a:pt x="182625" y="38100"/>
                </a:lnTo>
                <a:close/>
              </a:path>
              <a:path w="259079" h="592454">
                <a:moveTo>
                  <a:pt x="246125" y="31750"/>
                </a:moveTo>
                <a:lnTo>
                  <a:pt x="195325" y="31750"/>
                </a:lnTo>
                <a:lnTo>
                  <a:pt x="195325" y="44450"/>
                </a:lnTo>
                <a:lnTo>
                  <a:pt x="246125" y="44450"/>
                </a:lnTo>
                <a:lnTo>
                  <a:pt x="258825" y="38100"/>
                </a:lnTo>
                <a:lnTo>
                  <a:pt x="246125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21223" y="4070350"/>
            <a:ext cx="358775" cy="581025"/>
          </a:xfrm>
          <a:custGeom>
            <a:avLst/>
            <a:gdLst/>
            <a:ahLst/>
            <a:cxnLst/>
            <a:rect l="l" t="t" r="r" b="b"/>
            <a:pathLst>
              <a:path w="358775" h="581025">
                <a:moveTo>
                  <a:pt x="31750" y="504825"/>
                </a:moveTo>
                <a:lnTo>
                  <a:pt x="0" y="504825"/>
                </a:lnTo>
                <a:lnTo>
                  <a:pt x="38100" y="581025"/>
                </a:lnTo>
                <a:lnTo>
                  <a:pt x="69850" y="517525"/>
                </a:lnTo>
                <a:lnTo>
                  <a:pt x="31750" y="517525"/>
                </a:lnTo>
                <a:lnTo>
                  <a:pt x="31750" y="504825"/>
                </a:lnTo>
                <a:close/>
              </a:path>
              <a:path w="358775" h="581025">
                <a:moveTo>
                  <a:pt x="346075" y="206375"/>
                </a:moveTo>
                <a:lnTo>
                  <a:pt x="31750" y="206375"/>
                </a:lnTo>
                <a:lnTo>
                  <a:pt x="31750" y="517525"/>
                </a:lnTo>
                <a:lnTo>
                  <a:pt x="44450" y="517525"/>
                </a:lnTo>
                <a:lnTo>
                  <a:pt x="44450" y="219075"/>
                </a:lnTo>
                <a:lnTo>
                  <a:pt x="38100" y="219075"/>
                </a:lnTo>
                <a:lnTo>
                  <a:pt x="44450" y="212725"/>
                </a:lnTo>
                <a:lnTo>
                  <a:pt x="346075" y="212725"/>
                </a:lnTo>
                <a:lnTo>
                  <a:pt x="346075" y="206375"/>
                </a:lnTo>
                <a:close/>
              </a:path>
              <a:path w="358775" h="581025">
                <a:moveTo>
                  <a:pt x="76200" y="504825"/>
                </a:moveTo>
                <a:lnTo>
                  <a:pt x="44450" y="504825"/>
                </a:lnTo>
                <a:lnTo>
                  <a:pt x="44450" y="517525"/>
                </a:lnTo>
                <a:lnTo>
                  <a:pt x="69850" y="517525"/>
                </a:lnTo>
                <a:lnTo>
                  <a:pt x="76200" y="504825"/>
                </a:lnTo>
                <a:close/>
              </a:path>
              <a:path w="358775" h="581025">
                <a:moveTo>
                  <a:pt x="44450" y="212725"/>
                </a:moveTo>
                <a:lnTo>
                  <a:pt x="38100" y="219075"/>
                </a:lnTo>
                <a:lnTo>
                  <a:pt x="44450" y="219075"/>
                </a:lnTo>
                <a:lnTo>
                  <a:pt x="44450" y="212725"/>
                </a:lnTo>
                <a:close/>
              </a:path>
              <a:path w="358775" h="581025">
                <a:moveTo>
                  <a:pt x="358775" y="206375"/>
                </a:moveTo>
                <a:lnTo>
                  <a:pt x="352425" y="206375"/>
                </a:lnTo>
                <a:lnTo>
                  <a:pt x="346075" y="212725"/>
                </a:lnTo>
                <a:lnTo>
                  <a:pt x="44450" y="212725"/>
                </a:lnTo>
                <a:lnTo>
                  <a:pt x="44450" y="219075"/>
                </a:lnTo>
                <a:lnTo>
                  <a:pt x="358775" y="219075"/>
                </a:lnTo>
                <a:lnTo>
                  <a:pt x="358775" y="206375"/>
                </a:lnTo>
                <a:close/>
              </a:path>
              <a:path w="358775" h="581025">
                <a:moveTo>
                  <a:pt x="358775" y="0"/>
                </a:moveTo>
                <a:lnTo>
                  <a:pt x="346075" y="0"/>
                </a:lnTo>
                <a:lnTo>
                  <a:pt x="346075" y="212725"/>
                </a:lnTo>
                <a:lnTo>
                  <a:pt x="352425" y="206375"/>
                </a:lnTo>
                <a:lnTo>
                  <a:pt x="358775" y="206375"/>
                </a:lnTo>
                <a:lnTo>
                  <a:pt x="358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2045</Words>
  <Application>Microsoft Office PowerPoint</Application>
  <PresentationFormat>Presentación en pantalla (4:3)</PresentationFormat>
  <Paragraphs>315</Paragraphs>
  <Slides>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3" baseType="lpstr">
      <vt:lpstr>Arial</vt:lpstr>
      <vt:lpstr>Arial Narrow</vt:lpstr>
      <vt:lpstr>Calibri</vt:lpstr>
      <vt:lpstr>Garamond</vt:lpstr>
      <vt:lpstr>Tahoma</vt:lpstr>
      <vt:lpstr>Times New Roman</vt:lpstr>
      <vt:lpstr>Verdana</vt:lpstr>
      <vt:lpstr>Wingdings</vt:lpstr>
      <vt:lpstr>Office Theme</vt:lpstr>
      <vt:lpstr>Presentación de PowerPoint</vt:lpstr>
      <vt:lpstr>La Organización</vt:lpstr>
      <vt:lpstr>Organización como Sistema</vt:lpstr>
      <vt:lpstr>Sistema de Información</vt:lpstr>
      <vt:lpstr>Componentes de un SI</vt:lpstr>
      <vt:lpstr>Evolución en los SI a través de las T.I</vt:lpstr>
      <vt:lpstr>Tecnologías de Información</vt:lpstr>
      <vt:lpstr>Objetivos de un SI</vt:lpstr>
      <vt:lpstr>SI de la Organización</vt:lpstr>
      <vt:lpstr>Situación actual, comentarios</vt:lpstr>
      <vt:lpstr>Causas de los problemas con TI/SI en la  empresa</vt:lpstr>
      <vt:lpstr>TI/SI!, ¿para qué?</vt:lpstr>
      <vt:lpstr>Sistemas de información Estratégicos</vt:lpstr>
      <vt:lpstr>Sistemas de información Estratégicos</vt:lpstr>
      <vt:lpstr>Rol de la Información</vt:lpstr>
      <vt:lpstr>Necesidad de SI versus Realidad Actual</vt:lpstr>
      <vt:lpstr>Realidad Actual</vt:lpstr>
      <vt:lpstr>Factores de Cancelación de Proyectos</vt:lpstr>
      <vt:lpstr>Realidad Actual</vt:lpstr>
      <vt:lpstr>Paradojas</vt:lpstr>
      <vt:lpstr>TI / SI de la organización</vt:lpstr>
      <vt:lpstr>TI / SI de la organización</vt:lpstr>
      <vt:lpstr>Sistemas de información Estratégicos</vt:lpstr>
      <vt:lpstr>Estrategia Empresarial</vt:lpstr>
      <vt:lpstr>ITSGA (Information  Technology Strategic Generic  Actions) </vt:lpstr>
      <vt:lpstr>ITSGA (Acciones Genéricas de Estrategia en Tecnologías de Información)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Analicemos?</vt:lpstr>
      <vt:lpstr>Analicemos?</vt:lpstr>
      <vt:lpstr>Ejemplos</vt:lpstr>
      <vt:lpstr>Analicemos?</vt:lpstr>
      <vt:lpstr>Analicemos?</vt:lpstr>
      <vt:lpstr>Analicemos?</vt:lpstr>
      <vt:lpstr>Presentación de PowerPoint</vt:lpstr>
      <vt:lpstr>Presentación de PowerPoint</vt:lpstr>
      <vt:lpstr>Analicemos?</vt:lpstr>
      <vt:lpstr>Analicemos?</vt:lpstr>
      <vt:lpstr>Analicemos?</vt:lpstr>
      <vt:lpstr>ejemplos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PLANIFICACIÓN ESTRATÉGICA DE INFORMÁTICA</dc:title>
  <dc:creator>César Segura N.</dc:creator>
  <cp:lastModifiedBy>Emilio Rearte</cp:lastModifiedBy>
  <cp:revision>5</cp:revision>
  <dcterms:created xsi:type="dcterms:W3CDTF">2018-06-20T20:58:06Z</dcterms:created>
  <dcterms:modified xsi:type="dcterms:W3CDTF">2020-06-26T21:59:27Z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2013-09-19T00:00:00Z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2018-06-20T00:00:00Z</vt:filetime>
  </property>
</Properties>
</file>